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Ex1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3.xml" ContentType="application/vnd.openxmlformats-officedocument.themeOverrid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4.xml" ContentType="application/vnd.openxmlformats-officedocument.themeOverrid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5.xml" ContentType="application/vnd.openxmlformats-officedocument.themeOverrid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6.xml" ContentType="application/vnd.openxmlformats-officedocument.themeOverride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7.xml" ContentType="application/vnd.openxmlformats-officedocument.themeOverride+xml"/>
  <Override PartName="/ppt/charts/chart17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73" r:id="rId4"/>
    <p:sldId id="278" r:id="rId5"/>
    <p:sldId id="270" r:id="rId6"/>
    <p:sldId id="272" r:id="rId7"/>
    <p:sldId id="271" r:id="rId8"/>
    <p:sldId id="274" r:id="rId9"/>
    <p:sldId id="276" r:id="rId10"/>
    <p:sldId id="275" r:id="rId11"/>
    <p:sldId id="279" r:id="rId12"/>
    <p:sldId id="280" r:id="rId13"/>
    <p:sldId id="282" r:id="rId14"/>
    <p:sldId id="283" r:id="rId15"/>
    <p:sldId id="28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3A93"/>
    <a:srgbClr val="FFFFFF"/>
    <a:srgbClr val="7030A0"/>
    <a:srgbClr val="822793"/>
    <a:srgbClr val="ED7422"/>
    <a:srgbClr val="3D6EC7"/>
    <a:srgbClr val="E7B600"/>
    <a:srgbClr val="C3C8CF"/>
    <a:srgbClr val="606B78"/>
    <a:srgbClr val="F1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66" d="100"/>
          <a:sy n="66" d="100"/>
        </p:scale>
        <p:origin x="1483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../embeddings/oleObject9.bin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../embeddings/oleObject10.bin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../embeddings/oleObject11.bin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../embeddings/oleObject12.bin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../embeddings/oleObject13.bin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oleObject" Target="../embeddings/oleObject14.bin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../embeddings/oleObject15.bin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../embeddings/oleObject16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4.bin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../embeddings/oleObject5.bin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../embeddings/oleObject6.bin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../embeddings/oleObject7.bin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achhu\Downloads\FRA\Book1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../embeddings/oleObject8.bin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achhu\Downloads\FRA\Book1.xlsx" TargetMode="External"/><Relationship Id="rId4" Type="http://schemas.openxmlformats.org/officeDocument/2006/relationships/themeOverride" Target="../theme/themeOverride10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marL="0" algn="just" defTabSz="914400" rtl="0" eaLnBrk="1" latinLnBrk="0" hangingPunct="1">
              <a:lnSpc>
                <a:spcPct val="100000"/>
              </a:lnSpc>
              <a:spcAft>
                <a:spcPts val="800"/>
              </a:spcAft>
              <a:defRPr lang="en-US" sz="1800" b="1" i="0" u="none" strike="noStrike" kern="1200" baseline="0">
                <a:solidFill>
                  <a:srgbClr val="853A93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800" kern="1200" dirty="0">
                <a:solidFill>
                  <a:srgbClr val="853A93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Shareholding pattern (March 2024)</a:t>
            </a:r>
          </a:p>
        </c:rich>
      </c:tx>
      <c:layout>
        <c:manualLayout>
          <c:xMode val="edge"/>
          <c:yMode val="edge"/>
          <c:x val="0.10923217550274222"/>
          <c:y val="2.63991552270327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algn="just" defTabSz="914400" rtl="0" eaLnBrk="1" latinLnBrk="0" hangingPunct="1">
            <a:lnSpc>
              <a:spcPct val="100000"/>
            </a:lnSpc>
            <a:spcAft>
              <a:spcPts val="800"/>
            </a:spcAft>
            <a:defRPr lang="en-US" sz="1800" b="1" i="0" u="none" strike="noStrike" kern="1200" baseline="0">
              <a:solidFill>
                <a:srgbClr val="853A93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5375779436529956E-3"/>
          <c:y val="0.22140742834811963"/>
          <c:w val="0.54076085731468382"/>
          <c:h val="0.70427500148920164"/>
        </c:manualLayout>
      </c:layout>
      <c:pie3DChart>
        <c:varyColors val="1"/>
        <c:ser>
          <c:idx val="0"/>
          <c:order val="0"/>
          <c:tx>
            <c:strRef>
              <c:f>Sheet1!$D$8</c:f>
              <c:strCache>
                <c:ptCount val="1"/>
                <c:pt idx="0">
                  <c:v>In %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ED742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7352-4C7B-9D0B-E4EF9784041C}"/>
              </c:ext>
            </c:extLst>
          </c:dPt>
          <c:dPt>
            <c:idx val="1"/>
            <c:bubble3D val="0"/>
            <c:spPr>
              <a:solidFill>
                <a:srgbClr val="3D6EC7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7352-4C7B-9D0B-E4EF9784041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7352-4C7B-9D0B-E4EF9784041C}"/>
              </c:ext>
            </c:extLst>
          </c:dPt>
          <c:dPt>
            <c:idx val="3"/>
            <c:bubble3D val="0"/>
            <c:spPr>
              <a:solidFill>
                <a:srgbClr val="E7B6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7352-4C7B-9D0B-E4EF9784041C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352-4C7B-9D0B-E4EF978404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(Sheet1!$A$14,Sheet1!$A$15,Sheet1!$A$16,Sheet1!$A$27)</c:f>
              <c:strCache>
                <c:ptCount val="4"/>
                <c:pt idx="0">
                  <c:v>Institutions (Domestic) Total</c:v>
                </c:pt>
                <c:pt idx="1">
                  <c:v>Institutions (Foreign)</c:v>
                </c:pt>
                <c:pt idx="2">
                  <c:v>Government</c:v>
                </c:pt>
                <c:pt idx="3">
                  <c:v>Non - Institutions Total</c:v>
                </c:pt>
              </c:strCache>
            </c:strRef>
          </c:cat>
          <c:val>
            <c:numRef>
              <c:f>(Sheet1!$D$14,Sheet1!$D$15,Sheet1!$D$16,Sheet1!$D$27)</c:f>
              <c:numCache>
                <c:formatCode>0.0%</c:formatCode>
                <c:ptCount val="4"/>
                <c:pt idx="0">
                  <c:v>0.23051630399386286</c:v>
                </c:pt>
                <c:pt idx="1">
                  <c:v>0.18859514624518528</c:v>
                </c:pt>
                <c:pt idx="2">
                  <c:v>0</c:v>
                </c:pt>
                <c:pt idx="3">
                  <c:v>0.58088854976095183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352-4C7B-9D0B-E4EF9784041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853A93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853A93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US"/>
          </a:p>
        </c:txPr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853A93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US"/>
          </a:p>
        </c:txPr>
      </c:legendEntry>
      <c:layout>
        <c:manualLayout>
          <c:xMode val="edge"/>
          <c:yMode val="edge"/>
          <c:x val="0.48104111308841813"/>
          <c:y val="0.30303486351428882"/>
          <c:w val="0.51759403720045838"/>
          <c:h val="0.564969360350547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853A93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800">
          <a:solidFill>
            <a:srgbClr val="853A93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none" strike="noStrike" baseline="0" dirty="0">
                <a:effectLst/>
              </a:rPr>
              <a:t>Dividend Yield</a:t>
            </a:r>
            <a:endParaRPr lang="en-IN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Sheet1!$B$56:$B$57</c:f>
              <c:strCache>
                <c:ptCount val="2"/>
                <c:pt idx="0">
                  <c:v>Dividend Yield (%)</c:v>
                </c:pt>
                <c:pt idx="1">
                  <c:v>Nil</c:v>
                </c:pt>
              </c:strCache>
            </c:strRef>
          </c:tx>
          <c:spPr>
            <a:solidFill>
              <a:srgbClr val="00C798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6246953696181964E-2"/>
                  <c:y val="-6.45161290322581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97D-44C3-B2FC-829978D39162}"/>
                </c:ext>
              </c:extLst>
            </c:dLbl>
            <c:dLbl>
              <c:idx val="1"/>
              <c:layout>
                <c:manualLayout>
                  <c:x val="1.8954779312212195E-2"/>
                  <c:y val="-3.62903225806451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7D-44C3-B2FC-829978D39162}"/>
                </c:ext>
              </c:extLst>
            </c:dLbl>
            <c:dLbl>
              <c:idx val="2"/>
              <c:layout>
                <c:manualLayout>
                  <c:x val="1.0831302464121211E-2"/>
                  <c:y val="-3.62903225806452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97D-44C3-B2FC-829978D391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Sheet1!$A$58:$A$60</c:f>
              <c:strCache>
                <c:ptCount val="3"/>
                <c:pt idx="0">
                  <c:v>2020-21</c:v>
                </c:pt>
                <c:pt idx="1">
                  <c:v>2021-22</c:v>
                </c:pt>
                <c:pt idx="2">
                  <c:v>2022-23</c:v>
                </c:pt>
              </c:strCache>
            </c:strRef>
          </c:cat>
          <c:val>
            <c:numRef>
              <c:f>Sheet1!$B$58:$B$60</c:f>
              <c:numCache>
                <c:formatCode>0.00%</c:formatCode>
                <c:ptCount val="3"/>
                <c:pt idx="0">
                  <c:v>2.9399999999999999E-2</c:v>
                </c:pt>
                <c:pt idx="1">
                  <c:v>7.22E-2</c:v>
                </c:pt>
                <c:pt idx="2">
                  <c:v>3.6799999999999999E-2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7D-44C3-B2FC-829978D391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72628127"/>
        <c:axId val="472635327"/>
        <c:axId val="0"/>
      </c:bar3DChart>
      <c:catAx>
        <c:axId val="472628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72635327"/>
        <c:crosses val="autoZero"/>
        <c:auto val="1"/>
        <c:lblAlgn val="ctr"/>
        <c:lblOffset val="100"/>
        <c:noMultiLvlLbl val="0"/>
      </c:catAx>
      <c:valAx>
        <c:axId val="472635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72628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5000"/>
              <a:lumOff val="5000"/>
            </a:schemeClr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dirty="0">
                <a:effectLst/>
              </a:rPr>
              <a:t>Tier-1 Leverage Ratio</a:t>
            </a:r>
            <a:endParaRPr lang="en-US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Sheet1!$B$104</c:f>
              <c:strCache>
                <c:ptCount val="1"/>
                <c:pt idx="0">
                  <c:v>Leverage Ratio (%)</c:v>
                </c:pt>
              </c:strCache>
            </c:strRef>
          </c:tx>
          <c:spPr>
            <a:solidFill>
              <a:srgbClr val="D86348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1719894520949311E-2"/>
                  <c:y val="-0.202020202020202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301-4AB8-920A-EB49ADC0E2B6}"/>
                </c:ext>
              </c:extLst>
            </c:dLbl>
            <c:dLbl>
              <c:idx val="1"/>
              <c:layout>
                <c:manualLayout>
                  <c:x val="1.1719894520949365E-2"/>
                  <c:y val="-0.2750913389211261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01-4AB8-920A-EB49ADC0E2B6}"/>
                </c:ext>
              </c:extLst>
            </c:dLbl>
            <c:dLbl>
              <c:idx val="2"/>
              <c:layout>
                <c:manualLayout>
                  <c:x val="5.8599472604745481E-3"/>
                  <c:y val="-0.266494734579840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301-4AB8-920A-EB49ADC0E2B6}"/>
                </c:ext>
              </c:extLst>
            </c:dLbl>
            <c:dLbl>
              <c:idx val="3"/>
              <c:layout>
                <c:manualLayout>
                  <c:x val="5.8599472604746556E-3"/>
                  <c:y val="-0.391145497528476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01-4AB8-920A-EB49ADC0E2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Sheet1!$A$105:$A$108</c:f>
              <c:strCache>
                <c:ptCount val="4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</c:strCache>
            </c:strRef>
          </c:cat>
          <c:val>
            <c:numRef>
              <c:f>Sheet1!$B$105:$B$108</c:f>
              <c:numCache>
                <c:formatCode>0.00%</c:formatCode>
                <c:ptCount val="4"/>
                <c:pt idx="0">
                  <c:v>6.2300000000000001E-2</c:v>
                </c:pt>
                <c:pt idx="1">
                  <c:v>6.5299999999999997E-2</c:v>
                </c:pt>
                <c:pt idx="2">
                  <c:v>6.5299999999999997E-2</c:v>
                </c:pt>
                <c:pt idx="3">
                  <c:v>6.9099999999999995E-2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01-4AB8-920A-EB49ADC0E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379250991"/>
        <c:axId val="1379241391"/>
        <c:axId val="0"/>
      </c:bar3DChart>
      <c:catAx>
        <c:axId val="1379250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79241391"/>
        <c:crosses val="autoZero"/>
        <c:auto val="1"/>
        <c:lblAlgn val="ctr"/>
        <c:lblOffset val="100"/>
        <c:noMultiLvlLbl val="0"/>
      </c:catAx>
      <c:valAx>
        <c:axId val="137924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79250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5000"/>
              <a:lumOff val="5000"/>
            </a:schemeClr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none" strike="noStrike" baseline="0" dirty="0">
                <a:effectLst/>
              </a:rPr>
              <a:t>Loans to Deposit Ratio</a:t>
            </a:r>
            <a:endParaRPr lang="en-IN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Sheet1!$B$19</c:f>
              <c:strCache>
                <c:ptCount val="1"/>
                <c:pt idx="0">
                  <c:v>Lones to deposit ratio (%)</c:v>
                </c:pt>
              </c:strCache>
            </c:strRef>
          </c:tx>
          <c:spPr>
            <a:solidFill>
              <a:srgbClr val="00C798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4367816091953971E-2"/>
                  <c:y val="-9.03750564844100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1E3-463E-80FF-F8C5BBFBFE23}"/>
                </c:ext>
              </c:extLst>
            </c:dLbl>
            <c:dLbl>
              <c:idx val="1"/>
              <c:layout>
                <c:manualLayout>
                  <c:x val="8.6206896551724137E-3"/>
                  <c:y val="-1.80750112968820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E3-463E-80FF-F8C5BBFBFE23}"/>
                </c:ext>
              </c:extLst>
            </c:dLbl>
            <c:dLbl>
              <c:idx val="2"/>
              <c:layout>
                <c:manualLayout>
                  <c:x val="8.6206896551724137E-3"/>
                  <c:y val="-2.25937641211025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1E3-463E-80FF-F8C5BBFBFE23}"/>
                </c:ext>
              </c:extLst>
            </c:dLbl>
            <c:dLbl>
              <c:idx val="3"/>
              <c:layout>
                <c:manualLayout>
                  <c:x val="1.4367816091954023E-2"/>
                  <c:y val="-2.25937641211025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E3-463E-80FF-F8C5BBFBFE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Sheet1!$A$20:$A$23</c:f>
              <c:strCache>
                <c:ptCount val="4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</c:strCache>
            </c:strRef>
          </c:cat>
          <c:val>
            <c:numRef>
              <c:f>Sheet1!$B$20:$B$23</c:f>
              <c:numCache>
                <c:formatCode>0.00%</c:formatCode>
                <c:ptCount val="4"/>
                <c:pt idx="0">
                  <c:v>0.78838171961749759</c:v>
                </c:pt>
                <c:pt idx="1">
                  <c:v>0.67928940585552833</c:v>
                </c:pt>
                <c:pt idx="2">
                  <c:v>0.70640000000000003</c:v>
                </c:pt>
                <c:pt idx="3">
                  <c:v>0.68620000000000003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4-11E3-463E-80FF-F8C5BBFBFE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1222815"/>
        <c:axId val="362958767"/>
        <c:axId val="0"/>
      </c:bar3DChart>
      <c:catAx>
        <c:axId val="361222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62958767"/>
        <c:crosses val="autoZero"/>
        <c:auto val="1"/>
        <c:lblAlgn val="ctr"/>
        <c:lblOffset val="100"/>
        <c:noMultiLvlLbl val="0"/>
      </c:catAx>
      <c:valAx>
        <c:axId val="36295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61222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5000"/>
              <a:lumOff val="5000"/>
            </a:schemeClr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dirty="0">
                <a:effectLst/>
              </a:rPr>
              <a:t>Cost to Income Ratio</a:t>
            </a:r>
            <a:endParaRPr lang="en-US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Sheet1!$B$80</c:f>
              <c:strCache>
                <c:ptCount val="1"/>
                <c:pt idx="0">
                  <c:v>Cost to income ratio (%)</c:v>
                </c:pt>
              </c:strCache>
            </c:strRef>
          </c:tx>
          <c:spPr>
            <a:solidFill>
              <a:srgbClr val="8F45C7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8571428571428311E-3"/>
                  <c:y val="-0.237452779276848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BDA-45D8-A2F5-535DBAA18074}"/>
                </c:ext>
              </c:extLst>
            </c:dLbl>
            <c:dLbl>
              <c:idx val="1"/>
              <c:layout>
                <c:manualLayout>
                  <c:x val="2.8571428571428571E-3"/>
                  <c:y val="-0.14570966001079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BDA-45D8-A2F5-535DBAA18074}"/>
                </c:ext>
              </c:extLst>
            </c:dLbl>
            <c:dLbl>
              <c:idx val="2"/>
              <c:layout>
                <c:manualLayout>
                  <c:x val="2.8571428571427522E-3"/>
                  <c:y val="-0.307609282245008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BDA-45D8-A2F5-535DBAA18074}"/>
                </c:ext>
              </c:extLst>
            </c:dLbl>
            <c:dLbl>
              <c:idx val="3"/>
              <c:layout>
                <c:manualLayout>
                  <c:x val="5.7142857142857143E-3"/>
                  <c:y val="-0.1942795466810577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BDA-45D8-A2F5-535DBAA180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Sheet1!$A$81:$A$84</c:f>
              <c:strCache>
                <c:ptCount val="4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</c:strCache>
            </c:strRef>
          </c:cat>
          <c:val>
            <c:numRef>
              <c:f>Sheet1!$B$81:$B$84</c:f>
              <c:numCache>
                <c:formatCode>0.00%</c:formatCode>
                <c:ptCount val="4"/>
                <c:pt idx="0">
                  <c:v>0.49669999999999997</c:v>
                </c:pt>
                <c:pt idx="1">
                  <c:v>0.45650000000000002</c:v>
                </c:pt>
                <c:pt idx="2">
                  <c:v>0.52569999999999995</c:v>
                </c:pt>
                <c:pt idx="3">
                  <c:v>0.47139999999999999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DA-45D8-A2F5-535DBAA18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pyramid"/>
        <c:axId val="1379251471"/>
        <c:axId val="1379241871"/>
        <c:axId val="0"/>
      </c:bar3DChart>
      <c:catAx>
        <c:axId val="1379251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79241871"/>
        <c:crosses val="autoZero"/>
        <c:auto val="1"/>
        <c:lblAlgn val="ctr"/>
        <c:lblOffset val="100"/>
        <c:noMultiLvlLbl val="0"/>
      </c:catAx>
      <c:valAx>
        <c:axId val="1379241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79251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5000"/>
              <a:lumOff val="5000"/>
            </a:schemeClr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dirty="0">
                <a:effectLst/>
              </a:rPr>
              <a:t>Return on Assets Ratio</a:t>
            </a:r>
            <a:endParaRPr lang="en-US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Sheet1!$B$25</c:f>
              <c:strCache>
                <c:ptCount val="1"/>
                <c:pt idx="0">
                  <c:v>ROA ratio (%)</c:v>
                </c:pt>
              </c:strCache>
            </c:strRef>
          </c:tx>
          <c:spPr>
            <a:solidFill>
              <a:srgbClr val="D86348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4423770373575626E-2"/>
                  <c:y val="-2.59403372243839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C82-414F-8B61-DDD3BB817109}"/>
                </c:ext>
              </c:extLst>
            </c:dLbl>
            <c:dLbl>
              <c:idx val="1"/>
              <c:layout>
                <c:manualLayout>
                  <c:x val="2.8847540747151306E-3"/>
                  <c:y val="-2.59403372243839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C82-414F-8B61-DDD3BB817109}"/>
                </c:ext>
              </c:extLst>
            </c:dLbl>
            <c:dLbl>
              <c:idx val="2"/>
              <c:layout>
                <c:manualLayout>
                  <c:x val="2.0193278523005915E-2"/>
                  <c:y val="-1.29701686121919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C82-414F-8B61-DDD3BB817109}"/>
                </c:ext>
              </c:extLst>
            </c:dLbl>
            <c:dLbl>
              <c:idx val="3"/>
              <c:layout>
                <c:manualLayout>
                  <c:x val="1.1539016298860416E-2"/>
                  <c:y val="-3.45871162991785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C82-414F-8B61-DDD3BB8171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Sheet1!$A$26:$A$29</c:f>
              <c:strCache>
                <c:ptCount val="4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</c:strCache>
            </c:strRef>
          </c:cat>
          <c:val>
            <c:numRef>
              <c:f>Sheet1!$B$26:$B$29</c:f>
              <c:numCache>
                <c:formatCode>0.00%</c:formatCode>
                <c:ptCount val="4"/>
                <c:pt idx="0">
                  <c:v>5.1999999999999998E-3</c:v>
                </c:pt>
                <c:pt idx="1">
                  <c:v>5.7000000000000002E-3</c:v>
                </c:pt>
                <c:pt idx="2">
                  <c:v>5.4999999999999997E-3</c:v>
                </c:pt>
                <c:pt idx="3">
                  <c:v>1.21E-2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82-414F-8B61-DDD3BB817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33285407"/>
        <c:axId val="533289727"/>
        <c:axId val="0"/>
      </c:bar3DChart>
      <c:catAx>
        <c:axId val="533285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33289727"/>
        <c:crosses val="autoZero"/>
        <c:auto val="1"/>
        <c:lblAlgn val="ctr"/>
        <c:lblOffset val="100"/>
        <c:noMultiLvlLbl val="0"/>
      </c:catAx>
      <c:valAx>
        <c:axId val="533289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33285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5000"/>
              <a:lumOff val="5000"/>
            </a:schemeClr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dirty="0">
                <a:effectLst/>
              </a:rPr>
              <a:t>Net Profit Margin Ratio</a:t>
            </a:r>
            <a:endParaRPr lang="en-US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Sheet1!$B$68</c:f>
              <c:strCache>
                <c:ptCount val="1"/>
                <c:pt idx="0">
                  <c:v>Net profit margin ratio (%)</c:v>
                </c:pt>
              </c:strCache>
            </c:strRef>
          </c:tx>
          <c:spPr>
            <a:solidFill>
              <a:srgbClr val="00C798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1091085539997202E-2"/>
                  <c:y val="-0.1719999999999999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3A9-4992-88FD-84A6B805DA0B}"/>
                </c:ext>
              </c:extLst>
            </c:dLbl>
            <c:dLbl>
              <c:idx val="1"/>
              <c:layout>
                <c:manualLayout>
                  <c:x val="8.318314154997921E-3"/>
                  <c:y val="-0.196000000000000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3A9-4992-88FD-84A6B805DA0B}"/>
                </c:ext>
              </c:extLst>
            </c:dLbl>
            <c:dLbl>
              <c:idx val="2"/>
              <c:layout>
                <c:manualLayout>
                  <c:x val="8.318314154997921E-3"/>
                  <c:y val="-0.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3A9-4992-88FD-84A6B805DA0B}"/>
                </c:ext>
              </c:extLst>
            </c:dLbl>
            <c:dLbl>
              <c:idx val="3"/>
              <c:layout>
                <c:manualLayout>
                  <c:x val="8.318314154997921E-3"/>
                  <c:y val="-0.347999999999999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A9-4992-88FD-84A6B805DA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Sheet1!$A$69:$A$72</c:f>
              <c:strCache>
                <c:ptCount val="4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</c:strCache>
            </c:strRef>
          </c:cat>
          <c:val>
            <c:numRef>
              <c:f>Sheet1!$B$69:$B$72</c:f>
              <c:numCache>
                <c:formatCode>0.0%</c:formatCode>
                <c:ptCount val="4"/>
                <c:pt idx="0">
                  <c:v>6.6799999999999998E-2</c:v>
                </c:pt>
                <c:pt idx="1">
                  <c:v>7.7700000000000005E-2</c:v>
                </c:pt>
                <c:pt idx="2">
                  <c:v>8.1699999999999995E-2</c:v>
                </c:pt>
                <c:pt idx="3">
                  <c:v>0.16339999999999999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A9-4992-88FD-84A6B805DA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one"/>
        <c:axId val="472639167"/>
        <c:axId val="466798767"/>
        <c:axId val="0"/>
      </c:bar3DChart>
      <c:catAx>
        <c:axId val="472639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66798767"/>
        <c:crosses val="autoZero"/>
        <c:auto val="1"/>
        <c:lblAlgn val="ctr"/>
        <c:lblOffset val="100"/>
        <c:noMultiLvlLbl val="0"/>
      </c:catAx>
      <c:valAx>
        <c:axId val="46679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72639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5000"/>
              <a:lumOff val="5000"/>
            </a:schemeClr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none" strike="noStrike" baseline="0" dirty="0">
                <a:effectLst/>
              </a:rPr>
              <a:t>Gross Non-Performing Assets Ratio</a:t>
            </a:r>
            <a:endParaRPr lang="en-US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Sheet1!$B$110</c:f>
              <c:strCache>
                <c:ptCount val="1"/>
                <c:pt idx="0">
                  <c:v>GNPA (%)</c:v>
                </c:pt>
              </c:strCache>
            </c:strRef>
          </c:tx>
          <c:spPr>
            <a:solidFill>
              <a:srgbClr val="8F45C7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Sheet1!$A$111:$A$114</c:f>
              <c:strCache>
                <c:ptCount val="4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</c:strCache>
            </c:strRef>
          </c:cat>
          <c:val>
            <c:numRef>
              <c:f>Sheet1!$B$111:$B$114</c:f>
              <c:numCache>
                <c:formatCode>0.00%</c:formatCode>
                <c:ptCount val="4"/>
                <c:pt idx="0">
                  <c:v>4.82E-2</c:v>
                </c:pt>
                <c:pt idx="1">
                  <c:v>4.9099999999999998E-2</c:v>
                </c:pt>
                <c:pt idx="2">
                  <c:v>3.9E-2</c:v>
                </c:pt>
                <c:pt idx="3">
                  <c:v>3.7400000000000003E-2</c:v>
                </c:pt>
              </c:numCache>
            </c:numRef>
          </c:val>
          <c:shape val="cone"/>
          <c:extLst>
            <c:ext xmlns:c16="http://schemas.microsoft.com/office/drawing/2014/chart" uri="{C3380CC4-5D6E-409C-BE32-E72D297353CC}">
              <c16:uniqueId val="{00000000-8254-4005-AA92-B4C366DD93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77620831"/>
        <c:axId val="1177621311"/>
        <c:axId val="0"/>
      </c:bar3DChart>
      <c:catAx>
        <c:axId val="1177620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77621311"/>
        <c:crosses val="autoZero"/>
        <c:auto val="1"/>
        <c:lblAlgn val="ctr"/>
        <c:lblOffset val="100"/>
        <c:noMultiLvlLbl val="0"/>
      </c:catAx>
      <c:valAx>
        <c:axId val="117762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7762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5000"/>
              <a:lumOff val="5000"/>
            </a:schemeClr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none" strike="noStrike" baseline="0" dirty="0">
                <a:effectLst/>
              </a:rPr>
              <a:t>Net Non-Performing Assets Ratio</a:t>
            </a:r>
            <a:endParaRPr lang="en-US" sz="105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Sheet1!$B$116</c:f>
              <c:strCache>
                <c:ptCount val="1"/>
                <c:pt idx="0">
                  <c:v>NNPA (%)</c:v>
                </c:pt>
              </c:strCache>
            </c:strRef>
          </c:tx>
          <c:spPr>
            <a:solidFill>
              <a:srgbClr val="D86348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8.7591240875912139E-3"/>
                  <c:y val="-0.33152033152033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5BB-40CA-B83B-9E0C2A772D93}"/>
                </c:ext>
              </c:extLst>
            </c:dLbl>
            <c:dLbl>
              <c:idx val="1"/>
              <c:layout>
                <c:manualLayout>
                  <c:x val="8.7591240875912416E-3"/>
                  <c:y val="-0.3263403263403263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5BB-40CA-B83B-9E0C2A772D93}"/>
                </c:ext>
              </c:extLst>
            </c:dLbl>
            <c:dLbl>
              <c:idx val="2"/>
              <c:layout>
                <c:manualLayout>
                  <c:x val="5.8394160583941602E-3"/>
                  <c:y val="-0.2952602952602952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5BB-40CA-B83B-9E0C2A772D93}"/>
                </c:ext>
              </c:extLst>
            </c:dLbl>
            <c:dLbl>
              <c:idx val="3"/>
              <c:layout>
                <c:manualLayout>
                  <c:x val="5.8394160583940535E-3"/>
                  <c:y val="-0.2382802382802383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5BB-40CA-B83B-9E0C2A772D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Sheet1!$A$117:$A$120</c:f>
              <c:strCache>
                <c:ptCount val="4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</c:strCache>
            </c:strRef>
          </c:cat>
          <c:val>
            <c:numRef>
              <c:f>Sheet1!$B$117:$B$120</c:f>
              <c:numCache>
                <c:formatCode>0.00%</c:formatCode>
                <c:ptCount val="4"/>
                <c:pt idx="0">
                  <c:v>3.0800000000000001E-2</c:v>
                </c:pt>
                <c:pt idx="1">
                  <c:v>3.1800000000000002E-2</c:v>
                </c:pt>
                <c:pt idx="2">
                  <c:v>2.4199999999999999E-2</c:v>
                </c:pt>
                <c:pt idx="3">
                  <c:v>1.7000000000000001E-2</c:v>
                </c:pt>
              </c:numCache>
            </c:numRef>
          </c:val>
          <c:shape val="coneToMax"/>
          <c:extLst>
            <c:ext xmlns:c16="http://schemas.microsoft.com/office/drawing/2014/chart" uri="{C3380CC4-5D6E-409C-BE32-E72D297353CC}">
              <c16:uniqueId val="{00000004-85BB-40CA-B83B-9E0C2A772D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oneToMax"/>
        <c:axId val="1379253391"/>
        <c:axId val="1367221839"/>
        <c:axId val="0"/>
      </c:bar3DChart>
      <c:catAx>
        <c:axId val="1379253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67221839"/>
        <c:crosses val="autoZero"/>
        <c:auto val="1"/>
        <c:lblAlgn val="ctr"/>
        <c:lblOffset val="100"/>
        <c:noMultiLvlLbl val="0"/>
      </c:catAx>
      <c:valAx>
        <c:axId val="1367221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79253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5000"/>
              <a:lumOff val="5000"/>
            </a:schemeClr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dirty="0"/>
              <a:t>Capital Adequacy Ratio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Sheet1!$B$79</c:f>
              <c:strCache>
                <c:ptCount val="1"/>
                <c:pt idx="0">
                  <c:v>CAR Ratio</c:v>
                </c:pt>
              </c:strCache>
            </c:strRef>
          </c:tx>
          <c:spPr>
            <a:solidFill>
              <a:srgbClr val="D86348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6267402153926736E-3"/>
                  <c:y val="-3.80228136882129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468-4313-856B-85C3A0726F0C}"/>
                </c:ext>
              </c:extLst>
            </c:dLbl>
            <c:dLbl>
              <c:idx val="1"/>
              <c:layout>
                <c:manualLayout>
                  <c:x val="5.2534804307854434E-3"/>
                  <c:y val="-4.64723278411491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68-4313-856B-85C3A0726F0C}"/>
                </c:ext>
              </c:extLst>
            </c:dLbl>
            <c:dLbl>
              <c:idx val="2"/>
              <c:layout>
                <c:manualLayout>
                  <c:x val="0"/>
                  <c:y val="-3.80228136882129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468-4313-856B-85C3A0726F0C}"/>
                </c:ext>
              </c:extLst>
            </c:dLbl>
            <c:dLbl>
              <c:idx val="3"/>
              <c:layout>
                <c:manualLayout>
                  <c:x val="-9.6312695285257627E-17"/>
                  <c:y val="-3.80228136882129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468-4313-856B-85C3A0726F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Sheet1!$A$80:$A$83</c:f>
              <c:strCache>
                <c:ptCount val="4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</c:strCache>
            </c:strRef>
          </c:cat>
          <c:val>
            <c:numRef>
              <c:f>Sheet1!$B$80:$B$83</c:f>
              <c:numCache>
                <c:formatCode>0.00%</c:formatCode>
                <c:ptCount val="4"/>
                <c:pt idx="0">
                  <c:v>0.1288</c:v>
                </c:pt>
                <c:pt idx="1">
                  <c:v>0.14849999999999999</c:v>
                </c:pt>
                <c:pt idx="2">
                  <c:v>0.15659999999999999</c:v>
                </c:pt>
                <c:pt idx="3">
                  <c:v>0.17449999999999999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68-4313-856B-85C3A0726F0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31393152"/>
        <c:axId val="931390272"/>
        <c:axId val="0"/>
      </c:bar3DChart>
      <c:catAx>
        <c:axId val="93139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31390272"/>
        <c:crosses val="autoZero"/>
        <c:auto val="1"/>
        <c:lblAlgn val="ctr"/>
        <c:lblOffset val="100"/>
        <c:noMultiLvlLbl val="0"/>
      </c:catAx>
      <c:valAx>
        <c:axId val="93139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3139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 b="0">
          <a:solidFill>
            <a:schemeClr val="tx1">
              <a:lumMod val="95000"/>
              <a:lumOff val="5000"/>
            </a:schemeClr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none" strike="noStrike" baseline="0" dirty="0">
                <a:effectLst/>
              </a:rPr>
              <a:t>Provisioning Coverage Ratio </a:t>
            </a:r>
            <a:endParaRPr 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PCR (%)</c:v>
                </c:pt>
              </c:strCache>
            </c:strRef>
          </c:tx>
          <c:spPr>
            <a:solidFill>
              <a:srgbClr val="8F45C7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8.0764571274733656E-3"/>
                  <c:y val="-0.28468142792589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F8B-4FA2-B676-647BB36A6B45}"/>
                </c:ext>
              </c:extLst>
            </c:dLbl>
            <c:dLbl>
              <c:idx val="1"/>
              <c:layout>
                <c:manualLayout>
                  <c:x val="1.3460761879122408E-2"/>
                  <c:y val="-0.298237686398554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F8B-4FA2-B676-647BB36A6B45}"/>
                </c:ext>
              </c:extLst>
            </c:dLbl>
            <c:dLbl>
              <c:idx val="2"/>
              <c:layout>
                <c:manualLayout>
                  <c:x val="8.0764571274733171E-3"/>
                  <c:y val="-0.30727519204699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AF8B-4FA2-B676-647BB36A6B45}"/>
                </c:ext>
              </c:extLst>
            </c:dLbl>
            <c:dLbl>
              <c:idx val="3"/>
              <c:layout>
                <c:manualLayout>
                  <c:x val="1.0768609503297886E-2"/>
                  <c:y val="-0.3389064618165386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F8B-4FA2-B676-647BB36A6B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t" anchorCtr="0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25400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Sheet1!$A$88:$A$91</c:f>
              <c:strCache>
                <c:ptCount val="4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</c:strCache>
            </c:strRef>
          </c:cat>
          <c:val>
            <c:numRef>
              <c:f>Sheet1!$B$88:$B$91</c:f>
              <c:numCache>
                <c:formatCode>0.00%</c:formatCode>
                <c:ptCount val="4"/>
                <c:pt idx="0">
                  <c:v>0.64670000000000005</c:v>
                </c:pt>
                <c:pt idx="1">
                  <c:v>0.70050000000000001</c:v>
                </c:pt>
                <c:pt idx="2">
                  <c:v>0.73470000000000002</c:v>
                </c:pt>
                <c:pt idx="3">
                  <c:v>0.80859999999999999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8B-4FA2-B676-647BB36A6B4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pyramid"/>
        <c:axId val="985748688"/>
        <c:axId val="985741488"/>
        <c:axId val="0"/>
      </c:bar3DChart>
      <c:catAx>
        <c:axId val="98574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85741488"/>
        <c:crosses val="autoZero"/>
        <c:auto val="1"/>
        <c:lblAlgn val="ctr"/>
        <c:lblOffset val="100"/>
        <c:noMultiLvlLbl val="0"/>
      </c:catAx>
      <c:valAx>
        <c:axId val="98574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8574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5000"/>
              <a:lumOff val="5000"/>
            </a:schemeClr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none" strike="noStrike" baseline="0" dirty="0">
                <a:effectLst/>
              </a:rPr>
              <a:t>Net Interest Margin Ratio</a:t>
            </a:r>
            <a:endParaRPr 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Sheet1!$B$74</c:f>
              <c:strCache>
                <c:ptCount val="1"/>
                <c:pt idx="0">
                  <c:v>NIM Ratio (%)</c:v>
                </c:pt>
              </c:strCache>
            </c:strRef>
          </c:tx>
          <c:spPr>
            <a:solidFill>
              <a:srgbClr val="8F45C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Sheet1!$A$75:$A$78</c:f>
              <c:strCache>
                <c:ptCount val="4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</c:strCache>
            </c:strRef>
          </c:cat>
          <c:val>
            <c:numRef>
              <c:f>Sheet1!$B$75:$B$78</c:f>
              <c:numCache>
                <c:formatCode>0.00%</c:formatCode>
                <c:ptCount val="4"/>
                <c:pt idx="0">
                  <c:v>2.8400000000000002E-2</c:v>
                </c:pt>
                <c:pt idx="1">
                  <c:v>2.9100000000000001E-2</c:v>
                </c:pt>
                <c:pt idx="2">
                  <c:v>3.1800000000000002E-2</c:v>
                </c:pt>
                <c:pt idx="3">
                  <c:v>3.6999999999999998E-2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2B-4B82-A1C3-C78055898F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7217039"/>
        <c:axId val="1367224719"/>
      </c:barChart>
      <c:catAx>
        <c:axId val="1367217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67224719"/>
        <c:crosses val="autoZero"/>
        <c:auto val="1"/>
        <c:lblAlgn val="ctr"/>
        <c:lblOffset val="100"/>
        <c:noMultiLvlLbl val="0"/>
      </c:catAx>
      <c:valAx>
        <c:axId val="1367224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67217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5000"/>
              <a:lumOff val="5000"/>
            </a:schemeClr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sz="1200" b="1" i="0" u="none" strike="noStrike" baseline="0" dirty="0">
                <a:effectLst/>
              </a:rPr>
              <a:t>Current Account Saving Account Ratio </a:t>
            </a:r>
            <a:endParaRPr 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CASA ratio (%)</c:v>
                </c:pt>
              </c:strCache>
            </c:strRef>
          </c:tx>
          <c:spPr>
            <a:solidFill>
              <a:srgbClr val="00C798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0.28910000000000002</c:v>
                </c:pt>
                <c:pt idx="1">
                  <c:v>0.31490000000000001</c:v>
                </c:pt>
                <c:pt idx="2">
                  <c:v>0.32969999999999999</c:v>
                </c:pt>
                <c:pt idx="3">
                  <c:v>0.32969999999999999</c:v>
                </c:pt>
              </c:numCache>
            </c:numRef>
          </c:val>
          <c:shape val="pyramid"/>
          <c:extLst>
            <c:ext xmlns:c16="http://schemas.microsoft.com/office/drawing/2014/chart" uri="{C3380CC4-5D6E-409C-BE32-E72D297353CC}">
              <c16:uniqueId val="{00000000-530F-4D7A-BE9C-1409B9796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76856624"/>
        <c:axId val="976861424"/>
        <c:axId val="0"/>
      </c:bar3DChart>
      <c:catAx>
        <c:axId val="97685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76861424"/>
        <c:crosses val="autoZero"/>
        <c:auto val="1"/>
        <c:lblAlgn val="ctr"/>
        <c:lblOffset val="100"/>
        <c:noMultiLvlLbl val="0"/>
      </c:catAx>
      <c:valAx>
        <c:axId val="97686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7685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5000"/>
              <a:lumOff val="5000"/>
            </a:schemeClr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none" strike="noStrike" baseline="0" dirty="0">
                <a:effectLst/>
              </a:rPr>
              <a:t>Price to Book Ratio</a:t>
            </a:r>
            <a:endParaRPr 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Sheet1!$B$31</c:f>
              <c:strCache>
                <c:ptCount val="1"/>
                <c:pt idx="0">
                  <c:v>P/B ratio(%)</c:v>
                </c:pt>
              </c:strCache>
            </c:strRef>
          </c:tx>
          <c:spPr>
            <a:solidFill>
              <a:srgbClr val="D86348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1494252873563218E-2"/>
                  <c:y val="-0.202110936447338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B63-4B94-B2FC-36CC472B5F10}"/>
                </c:ext>
              </c:extLst>
            </c:dLbl>
            <c:dLbl>
              <c:idx val="1"/>
              <c:layout>
                <c:manualLayout>
                  <c:x val="5.7471264367816091E-3"/>
                  <c:y val="-0.233550415450258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63-4B94-B2FC-36CC472B5F10}"/>
                </c:ext>
              </c:extLst>
            </c:dLbl>
            <c:dLbl>
              <c:idx val="2"/>
              <c:layout>
                <c:manualLayout>
                  <c:x val="1.4367816091954023E-2"/>
                  <c:y val="-0.2290590613069840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B63-4B94-B2FC-36CC472B5F10}"/>
                </c:ext>
              </c:extLst>
            </c:dLbl>
            <c:dLbl>
              <c:idx val="3"/>
              <c:layout>
                <c:manualLayout>
                  <c:x val="1.1494252873563218E-2"/>
                  <c:y val="-0.34583426903211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B63-4B94-B2FC-36CC472B5F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Sheet1!$A$32:$A$35</c:f>
              <c:strCache>
                <c:ptCount val="4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</c:strCache>
            </c:strRef>
          </c:cat>
          <c:val>
            <c:numRef>
              <c:f>Sheet1!$B$32:$B$35</c:f>
              <c:numCache>
                <c:formatCode>0.00%</c:formatCode>
                <c:ptCount val="4"/>
                <c:pt idx="0">
                  <c:v>0.21899406435488911</c:v>
                </c:pt>
                <c:pt idx="1">
                  <c:v>0.28600177844339403</c:v>
                </c:pt>
                <c:pt idx="2">
                  <c:v>0.24301565720801718</c:v>
                </c:pt>
                <c:pt idx="3">
                  <c:v>0.51498326741709766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B63-4B94-B2FC-36CC472B5F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979741743"/>
        <c:axId val="979745583"/>
        <c:axId val="0"/>
      </c:bar3DChart>
      <c:catAx>
        <c:axId val="97974174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79745583"/>
        <c:crosses val="autoZero"/>
        <c:auto val="1"/>
        <c:lblAlgn val="ctr"/>
        <c:lblOffset val="100"/>
        <c:noMultiLvlLbl val="0"/>
      </c:catAx>
      <c:valAx>
        <c:axId val="979745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79741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5000"/>
              <a:lumOff val="5000"/>
            </a:schemeClr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none" strike="noStrike" baseline="0" dirty="0">
                <a:effectLst/>
              </a:rPr>
              <a:t>Return on Equity Ratio</a:t>
            </a:r>
            <a:endParaRPr 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Sheet1!$B$43</c:f>
              <c:strCache>
                <c:ptCount val="1"/>
                <c:pt idx="0">
                  <c:v>ROE ratio (%)</c:v>
                </c:pt>
              </c:strCache>
            </c:strRef>
          </c:tx>
          <c:spPr>
            <a:solidFill>
              <a:srgbClr val="00C798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7574796635874812E-3"/>
                  <c:y val="-0.198769522006625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827-42D9-A50C-7F0E21C3C2AE}"/>
                </c:ext>
              </c:extLst>
            </c:dLbl>
            <c:dLbl>
              <c:idx val="1"/>
              <c:layout>
                <c:manualLayout>
                  <c:x val="-5.0553209837443234E-17"/>
                  <c:y val="-0.20823473734027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827-42D9-A50C-7F0E21C3C2AE}"/>
                </c:ext>
              </c:extLst>
            </c:dLbl>
            <c:dLbl>
              <c:idx val="2"/>
              <c:layout>
                <c:manualLayout>
                  <c:x val="5.5149593271749623E-3"/>
                  <c:y val="-0.198769522006625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827-42D9-A50C-7F0E21C3C2AE}"/>
                </c:ext>
              </c:extLst>
            </c:dLbl>
            <c:dLbl>
              <c:idx val="3"/>
              <c:layout>
                <c:manualLayout>
                  <c:x val="1.1029918654349925E-2"/>
                  <c:y val="-0.340747752011358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827-42D9-A50C-7F0E21C3C2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Sheet1!$A$44:$A$47</c:f>
              <c:strCache>
                <c:ptCount val="4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</c:strCache>
            </c:strRef>
          </c:cat>
          <c:val>
            <c:numRef>
              <c:f>Sheet1!$B$44:$B$47</c:f>
              <c:numCache>
                <c:formatCode>0.00%</c:formatCode>
                <c:ptCount val="4"/>
                <c:pt idx="0">
                  <c:v>7.3499999999999996E-2</c:v>
                </c:pt>
                <c:pt idx="1">
                  <c:v>7.6499999999999999E-2</c:v>
                </c:pt>
                <c:pt idx="2">
                  <c:v>7.4099999999999999E-2</c:v>
                </c:pt>
                <c:pt idx="3">
                  <c:v>0.1542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27-42D9-A50C-7F0E21C3C2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pyramid"/>
        <c:axId val="1462810079"/>
        <c:axId val="1462816799"/>
        <c:axId val="0"/>
      </c:bar3DChart>
      <c:catAx>
        <c:axId val="1462810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62816799"/>
        <c:crosses val="autoZero"/>
        <c:auto val="1"/>
        <c:lblAlgn val="ctr"/>
        <c:lblOffset val="100"/>
        <c:noMultiLvlLbl val="0"/>
      </c:catAx>
      <c:valAx>
        <c:axId val="1462816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62810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5000"/>
              <a:lumOff val="5000"/>
            </a:schemeClr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none" strike="noStrike" baseline="0" dirty="0">
                <a:effectLst/>
              </a:rPr>
              <a:t>Earnings Per Share Ratio</a:t>
            </a:r>
            <a:endParaRPr 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Sheet1!$B$37</c:f>
              <c:strCache>
                <c:ptCount val="1"/>
                <c:pt idx="0">
                  <c:v>EPS (₹)</c:v>
                </c:pt>
              </c:strCache>
            </c:strRef>
          </c:tx>
          <c:spPr>
            <a:solidFill>
              <a:srgbClr val="8F45C7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8.1081081081080825E-3"/>
                  <c:y val="-0.166247825246472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895-4B71-A264-7277F3C9D52D}"/>
                </c:ext>
              </c:extLst>
            </c:dLbl>
            <c:dLbl>
              <c:idx val="1"/>
              <c:layout>
                <c:manualLayout>
                  <c:x val="1.6216216216216217E-2"/>
                  <c:y val="-0.185578967716992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95-4B71-A264-7277F3C9D52D}"/>
                </c:ext>
              </c:extLst>
            </c:dLbl>
            <c:dLbl>
              <c:idx val="2"/>
              <c:layout>
                <c:manualLayout>
                  <c:x val="8.1081081081080097E-3"/>
                  <c:y val="-0.197177653199304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895-4B71-A264-7277F3C9D52D}"/>
                </c:ext>
              </c:extLst>
            </c:dLbl>
            <c:dLbl>
              <c:idx val="3"/>
              <c:layout>
                <c:manualLayout>
                  <c:x val="8.1081081081080097E-3"/>
                  <c:y val="-0.3711579354339841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895-4B71-A264-7277F3C9D5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Sheet1!$A$38:$A$41</c:f>
              <c:strCache>
                <c:ptCount val="4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</c:strCache>
            </c:strRef>
          </c:cat>
          <c:val>
            <c:numRef>
              <c:f>Sheet1!$B$38:$B$41</c:f>
              <c:numCache>
                <c:formatCode>General</c:formatCode>
                <c:ptCount val="4"/>
                <c:pt idx="0">
                  <c:v>13.89</c:v>
                </c:pt>
                <c:pt idx="1">
                  <c:v>15.52</c:v>
                </c:pt>
                <c:pt idx="2">
                  <c:v>16.36</c:v>
                </c:pt>
                <c:pt idx="3">
                  <c:v>37.869999999999997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95-4B71-A264-7277F3C9D52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one"/>
        <c:axId val="907335423"/>
        <c:axId val="907328223"/>
        <c:axId val="0"/>
      </c:bar3DChart>
      <c:catAx>
        <c:axId val="90733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07328223"/>
        <c:crosses val="autoZero"/>
        <c:auto val="1"/>
        <c:lblAlgn val="ctr"/>
        <c:lblOffset val="100"/>
        <c:noMultiLvlLbl val="0"/>
      </c:catAx>
      <c:valAx>
        <c:axId val="907328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07335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5000"/>
              <a:lumOff val="5000"/>
            </a:schemeClr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none" strike="noStrike" baseline="0" dirty="0">
                <a:effectLst/>
              </a:rPr>
              <a:t>Debt to Equity Ratio</a:t>
            </a:r>
            <a:endParaRPr 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Sheet1!$B$50</c:f>
              <c:strCache>
                <c:ptCount val="1"/>
                <c:pt idx="0">
                  <c:v>Debt equity ratio (%)</c:v>
                </c:pt>
              </c:strCache>
            </c:strRef>
          </c:tx>
          <c:spPr>
            <a:solidFill>
              <a:srgbClr val="D8634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Sheet1!$A$51:$A$54</c:f>
              <c:strCache>
                <c:ptCount val="4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</c:strCache>
            </c:strRef>
          </c:cat>
          <c:val>
            <c:numRef>
              <c:f>Sheet1!$B$51:$B$54</c:f>
              <c:numCache>
                <c:formatCode>General</c:formatCode>
                <c:ptCount val="4"/>
                <c:pt idx="0">
                  <c:v>0.68089999999999995</c:v>
                </c:pt>
                <c:pt idx="1">
                  <c:v>0.26569999999999999</c:v>
                </c:pt>
                <c:pt idx="2">
                  <c:v>0.32600000000000001</c:v>
                </c:pt>
                <c:pt idx="3">
                  <c:v>0.1903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DC-43EF-A4D2-3084C85BD4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07346943"/>
        <c:axId val="907336383"/>
      </c:barChart>
      <c:catAx>
        <c:axId val="9073469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07336383"/>
        <c:crosses val="autoZero"/>
        <c:auto val="1"/>
        <c:lblAlgn val="ctr"/>
        <c:lblOffset val="100"/>
        <c:noMultiLvlLbl val="0"/>
      </c:catAx>
      <c:valAx>
        <c:axId val="907336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07346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5000"/>
              <a:lumOff val="5000"/>
            </a:schemeClr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Sheet1!$A$63:$A$66</cx:f>
        <cx:lvl ptCount="4">
          <cx:pt idx="0">2019-20</cx:pt>
          <cx:pt idx="1">2020-21</cx:pt>
          <cx:pt idx="2">2021-22</cx:pt>
          <cx:pt idx="3">2022-23</cx:pt>
        </cx:lvl>
      </cx:strDim>
      <cx:numDim type="val">
        <cx:f>Sheet1!$B$63:$B$66</cx:f>
        <cx:lvl ptCount="4" formatCode="0.00">
          <cx:pt idx="0">3.0280777537796975</cx:pt>
          <cx:pt idx="1">3.9375</cx:pt>
          <cx:pt idx="2">3.3869193154034227</cx:pt>
          <cx:pt idx="3">3.5759176128861894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pPr>
            <a:r>
              <a:rPr lang="en-US" sz="1200" b="1" i="0" u="none" strike="noStrike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Price to Earnings Ratio </a:t>
            </a:r>
            <a:r>
              <a:rPr lang="en-IN" sz="1200" b="1" i="0" u="none" strike="noStrike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(in times)</a:t>
            </a:r>
            <a:endParaRPr lang="en-US" sz="1200" b="0" i="0" u="none" strike="noStrike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cx:rich>
      </cx:tx>
    </cx:title>
    <cx:plotArea>
      <cx:plotAreaRegion>
        <cx:series layoutId="funnel" uniqueId="{06470B2E-EDF5-4743-AE10-E479FD18401B}">
          <cx:tx>
            <cx:txData>
              <cx:f>Sheet1!$B$62</cx:f>
              <cx:v>PE Ratio</cx:v>
            </cx:txData>
          </cx:tx>
          <cx:spPr>
            <a:solidFill>
              <a:srgbClr val="8F45C7"/>
            </a:solidFill>
          </cx:spPr>
          <cx:dataLabels>
            <cx:txPr>
              <a:bodyPr vertOverflow="overflow" horzOverflow="overflow" wrap="square" lIns="0" tIns="0" rIns="0" bIns="0"/>
              <a:lstStyle/>
              <a:p>
                <a:pPr algn="ctr" rtl="0">
                  <a:defRPr sz="1200" b="0" i="0">
                    <a:solidFill>
                      <a:srgbClr val="59595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 sz="1200"/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vertOverflow="overflow" horzOverflow="overflow" wrap="square" lIns="0" tIns="0" rIns="0" bIns="0"/>
          <a:lstStyle/>
          <a:p>
            <a:pPr algn="ctr" rtl="0">
              <a:defRPr sz="1200" b="0" i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23AC-9B93-4922-8D54-481BF494A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5BB48-9BA5-44FE-A30F-5ECFE07FC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54377-CD71-497F-94AD-C44BE07D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4D1E-B4AA-4854-AA73-81E76163BA81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7157-5A18-44B2-BBF4-630987CB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484A8-38B6-4383-AF7E-6EBF55BD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AEE-398A-4D8B-962D-34F001D62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0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F09F-34EC-4B47-BEBF-424C8DA9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A8FCE-F08A-41A0-ABAA-343AA0942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CA2B7-0AAA-476A-B5D1-59A7C46B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4D1E-B4AA-4854-AA73-81E76163BA81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FC606-B780-4E07-82C4-F587768B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ACCF-C40F-43CB-942F-C679A5E5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AEE-398A-4D8B-962D-34F001D62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0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B2EDD-B02A-4B06-86D2-CA88A27B8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017C1-1786-4AD0-AD7D-9E0E05FE5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C7616-130F-4316-80CA-1E763BD3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4D1E-B4AA-4854-AA73-81E76163BA81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98A1-2910-422C-8074-75D768D8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9C174-4F21-4569-8512-05E06F5C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AEE-398A-4D8B-962D-34F001D62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5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BCA8-6153-4CFC-B812-E2CF7F0D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68245-92CC-4C86-83B5-295D0C574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E3A6-80EC-437C-8B02-66D4C7BD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4D1E-B4AA-4854-AA73-81E76163BA81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0D341-AB85-4AC1-8E68-274A6338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ABA62-EDE4-4946-828C-016C257B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AEE-398A-4D8B-962D-34F001D62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0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FF3A-1B11-4634-9EC3-34330C62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424B0-23F1-4AA5-8E90-01F547E16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BC76-0363-40A0-AE60-9FA2CDA2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4D1E-B4AA-4854-AA73-81E76163BA81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B973F-19FE-45E5-9CEC-1A4CC22E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392A-8609-4B9B-9B25-EC5267B2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AEE-398A-4D8B-962D-34F001D62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1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9CB6-D064-418C-A77E-0B0EC4D4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1F33-3763-4278-BC99-B568065B3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525C8-430C-45E5-8FA7-A07EEA986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DDDF6-CF52-4742-893A-3D8C7A67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4D1E-B4AA-4854-AA73-81E76163BA81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3AE35-4DCC-4CAB-937B-2DD3037B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8A8F3-1520-4885-A0F1-34DB02D4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AEE-398A-4D8B-962D-34F001D62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9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A6A9-3E98-47AB-8E1B-3E85867C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EC16F-DA21-4E7D-B5B3-F35CDC287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67C51-B818-4351-A2A0-3BB281EEF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7F529-9707-4D01-80EF-EDD469EA0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91CB6-8658-49E2-A07F-FC8E11286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67323-6FC2-4BB6-95C0-C0FBD1FF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4D1E-B4AA-4854-AA73-81E76163BA81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6E3DF-1B76-492E-8844-2D55C958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5A3EC-BE23-42CC-AC3E-F3722597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AEE-398A-4D8B-962D-34F001D62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4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60E3-C22E-4C8C-A43C-DD4B1291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DAD16-8E9E-4936-A542-FEAF0F8B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4D1E-B4AA-4854-AA73-81E76163BA81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C66CE-FB9C-4144-8813-ADD8BBCD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09841-76C7-4925-A62D-8B6F295F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AEE-398A-4D8B-962D-34F001D62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8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E19DF-5164-4AF7-992F-F5277B92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4D1E-B4AA-4854-AA73-81E76163BA81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860B7-8ACC-455E-9EDD-F1546893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CDB95-9300-4198-8ABF-B98AE311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AEE-398A-4D8B-962D-34F001D62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6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C9AD-BEF6-4965-80F0-8C5A5A2B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6872-EEB6-46EB-9F1F-764CA2E3B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DCC0D-BD99-4072-8151-3E103824A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A7D32-4EF6-48DE-AE07-CDD1CEE1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4D1E-B4AA-4854-AA73-81E76163BA81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B7CAC-CB54-4BBC-924B-C8B80DAD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531ED-1E4C-48FB-8A74-87BB9E5C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AEE-398A-4D8B-962D-34F001D62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3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EA3F-01F5-44F0-A3D9-0AC66CF5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D81DBE-820E-4FA1-8B0E-51712191B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47CE0-DE2B-432D-9E3F-DDB247B1B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AE39C-B0B4-45E1-B7DD-9BB5B2A4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4D1E-B4AA-4854-AA73-81E76163BA81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5A5BA-306F-4197-9C7B-D4150FB9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48EBE-EE55-4416-A172-1BB9B1D5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AEE-398A-4D8B-962D-34F001D62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2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2F3D1-03DA-45E5-9A72-8D90B15C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271EE-2506-4DD4-B617-F2C116643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6F4AF-79CE-4F72-A229-F0FE977C4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94D1E-B4AA-4854-AA73-81E76163BA81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61A37-51AE-495F-B1CD-B0E49C404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632E1-4F3A-446D-A8B5-765AEA8B0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69AEE-398A-4D8B-962D-34F001D62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1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229E66-3FDA-EAF4-B2A0-72FC8FC31FFF}"/>
              </a:ext>
            </a:extLst>
          </p:cNvPr>
          <p:cNvGrpSpPr/>
          <p:nvPr/>
        </p:nvGrpSpPr>
        <p:grpSpPr>
          <a:xfrm>
            <a:off x="0" y="0"/>
            <a:ext cx="12192000" cy="6857996"/>
            <a:chOff x="0" y="3"/>
            <a:chExt cx="12192000" cy="6857996"/>
          </a:xfrm>
        </p:grpSpPr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A80E969E-9D11-62F4-6721-4A2E4FBD6F6F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00C59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6E8E9248-9354-62AA-69B1-2C567E2DD3C8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solidFill>
              <a:srgbClr val="D56246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791005B-DEE6-A1B3-F76F-8930E6DF6439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1 of 16 </a:t>
            </a:r>
            <a:endParaRPr lang="en-IN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7071FD-6503-DC65-4DB2-B1FB466E1508}"/>
              </a:ext>
            </a:extLst>
          </p:cNvPr>
          <p:cNvGrpSpPr/>
          <p:nvPr/>
        </p:nvGrpSpPr>
        <p:grpSpPr>
          <a:xfrm>
            <a:off x="856875" y="669711"/>
            <a:ext cx="10478250" cy="5518579"/>
            <a:chOff x="1536415" y="387412"/>
            <a:chExt cx="10478250" cy="551857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277B44-08DD-B009-4F16-62A56F01B04A}"/>
                </a:ext>
              </a:extLst>
            </p:cNvPr>
            <p:cNvSpPr txBox="1"/>
            <p:nvPr/>
          </p:nvSpPr>
          <p:spPr>
            <a:xfrm>
              <a:off x="2054213" y="2067539"/>
              <a:ext cx="944265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GOVERNMENT FIRST GRADE COLLEGE YELLAPUR</a:t>
              </a:r>
            </a:p>
            <a:p>
              <a:pPr algn="ctr"/>
              <a:r>
                <a:rPr lang="en-IN" sz="16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Uttara Kannada - 581359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F140EB-4E39-DC7F-A972-79DF7A318FE5}"/>
                </a:ext>
              </a:extLst>
            </p:cNvPr>
            <p:cNvSpPr txBox="1"/>
            <p:nvPr/>
          </p:nvSpPr>
          <p:spPr>
            <a:xfrm>
              <a:off x="3223851" y="956372"/>
              <a:ext cx="71033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srgbClr val="D83C3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KARNATAKA UNIVERSITY, DHARWAD</a:t>
              </a:r>
            </a:p>
            <a:p>
              <a:pPr algn="ctr"/>
              <a:r>
                <a:rPr lang="en-IN" sz="1400" b="1" dirty="0">
                  <a:solidFill>
                    <a:srgbClr val="BB2F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UNIVERSITY WITH POTENTIAL FOR EXCELLENCE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D2D211-C028-CA3A-A488-5E2A06D896D5}"/>
                </a:ext>
              </a:extLst>
            </p:cNvPr>
            <p:cNvSpPr txBox="1"/>
            <p:nvPr/>
          </p:nvSpPr>
          <p:spPr>
            <a:xfrm>
              <a:off x="4436166" y="3806687"/>
              <a:ext cx="4678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b="1" dirty="0">
                  <a:solidFill>
                    <a:srgbClr val="0038A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Presented By: </a:t>
              </a:r>
              <a:r>
                <a:rPr lang="en-US" sz="1800" b="1" dirty="0">
                  <a:solidFill>
                    <a:srgbClr val="0038A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Savitri </a:t>
              </a:r>
              <a:r>
                <a:rPr lang="en-US" sz="1800" b="1" dirty="0" err="1">
                  <a:solidFill>
                    <a:srgbClr val="0038A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Mahabaleshwara</a:t>
              </a:r>
              <a:r>
                <a:rPr lang="en-US" sz="1800" b="1" dirty="0">
                  <a:solidFill>
                    <a:srgbClr val="0038A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Bhat</a:t>
              </a:r>
            </a:p>
            <a:p>
              <a:pPr algn="ctr"/>
              <a:r>
                <a:rPr lang="en-US" sz="1800" b="1" dirty="0">
                  <a:solidFill>
                    <a:srgbClr val="0038A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Reg. No.: U02IU21C0020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490044-08E2-AEAE-9587-F6532ED8EB35}"/>
                </a:ext>
              </a:extLst>
            </p:cNvPr>
            <p:cNvSpPr txBox="1"/>
            <p:nvPr/>
          </p:nvSpPr>
          <p:spPr>
            <a:xfrm>
              <a:off x="1536415" y="2815380"/>
              <a:ext cx="10478250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92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Financial </a:t>
              </a:r>
              <a:r>
                <a:rPr lang="en-IN" b="1" dirty="0">
                  <a:solidFill>
                    <a:srgbClr val="92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Analysis</a:t>
              </a:r>
              <a:r>
                <a:rPr lang="en-IN" sz="1600" b="1" dirty="0">
                  <a:solidFill>
                    <a:srgbClr val="92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Report On</a:t>
              </a:r>
            </a:p>
            <a:p>
              <a:pPr algn="ctr"/>
              <a:r>
                <a:rPr lang="en-IN" sz="1600" b="1" dirty="0">
                  <a:solidFill>
                    <a:srgbClr val="92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“</a:t>
              </a:r>
              <a:r>
                <a:rPr lang="en-US" sz="1600" b="1" dirty="0">
                  <a:solidFill>
                    <a:srgbClr val="92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Ratio Analysis: Evaluating Karnataka Bank Ltd.’s Financial Health for Individual Investors</a:t>
              </a:r>
              <a:r>
                <a:rPr lang="en-IN" sz="1600" b="1" dirty="0">
                  <a:solidFill>
                    <a:srgbClr val="92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”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079E145-A858-E88B-BC79-77DC0A021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91060" y="387412"/>
              <a:ext cx="568960" cy="568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932FC1-8F7F-F761-424F-82ACB776A309}"/>
                </a:ext>
              </a:extLst>
            </p:cNvPr>
            <p:cNvSpPr txBox="1"/>
            <p:nvPr/>
          </p:nvSpPr>
          <p:spPr>
            <a:xfrm>
              <a:off x="3695155" y="4828773"/>
              <a:ext cx="6160770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 The Guidance Of</a:t>
              </a:r>
            </a:p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Mr. Sharath Kumar </a:t>
              </a:r>
            </a:p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Assistant Professor </a:t>
              </a:r>
            </a:p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Department of Commerce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B998CCD-1469-9B44-7587-CCBEAA20F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5510" y="1581012"/>
              <a:ext cx="480060" cy="41398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5135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6C9F455-715B-78EB-EE45-8D0898D2C894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10 of 16 </a:t>
            </a:r>
            <a:endParaRPr lang="en-IN" dirty="0"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6755C3-C9E5-CBC0-3E50-969DF4CCB2FE}"/>
              </a:ext>
            </a:extLst>
          </p:cNvPr>
          <p:cNvGrpSpPr/>
          <p:nvPr/>
        </p:nvGrpSpPr>
        <p:grpSpPr>
          <a:xfrm>
            <a:off x="0" y="3"/>
            <a:ext cx="12192000" cy="6857996"/>
            <a:chOff x="0" y="3"/>
            <a:chExt cx="12192000" cy="6857996"/>
          </a:xfrm>
        </p:grpSpPr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31EAAF02-1944-98F4-A9A5-99EFC5611952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solidFill>
              <a:srgbClr val="00C59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2AF75FCC-9D95-2A36-19AD-E5C1E3D44002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D5624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BACE8-16B0-56F3-6EE7-684FFFE1FDF6}"/>
              </a:ext>
            </a:extLst>
          </p:cNvPr>
          <p:cNvGrpSpPr/>
          <p:nvPr/>
        </p:nvGrpSpPr>
        <p:grpSpPr>
          <a:xfrm>
            <a:off x="705210" y="867837"/>
            <a:ext cx="10781581" cy="533314"/>
            <a:chOff x="1304027" y="313839"/>
            <a:chExt cx="10781581" cy="5333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D1FF47-A6E6-077D-ECF3-DAD9CE7C5422}"/>
                </a:ext>
              </a:extLst>
            </p:cNvPr>
            <p:cNvSpPr txBox="1"/>
            <p:nvPr/>
          </p:nvSpPr>
          <p:spPr>
            <a:xfrm>
              <a:off x="1304027" y="313839"/>
              <a:ext cx="107815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 Analysis, Interpretation and Findings</a:t>
              </a:r>
              <a:endParaRPr lang="en-IN" sz="24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D7B3C6D-1B72-CA65-A6DC-1412A0EDE747}"/>
                </a:ext>
              </a:extLst>
            </p:cNvPr>
            <p:cNvCxnSpPr>
              <a:cxnSpLocks/>
            </p:cNvCxnSpPr>
            <p:nvPr/>
          </p:nvCxnSpPr>
          <p:spPr>
            <a:xfrm>
              <a:off x="2877628" y="847153"/>
              <a:ext cx="763437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D19AE3-E84E-ABE0-2552-39AC25FD1E5B}"/>
              </a:ext>
            </a:extLst>
          </p:cNvPr>
          <p:cNvCxnSpPr>
            <a:cxnSpLocks/>
          </p:cNvCxnSpPr>
          <p:nvPr/>
        </p:nvCxnSpPr>
        <p:spPr>
          <a:xfrm>
            <a:off x="6096000" y="1742536"/>
            <a:ext cx="0" cy="47049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3" name="Chart 12">
                <a:extLst>
                  <a:ext uri="{FF2B5EF4-FFF2-40B4-BE49-F238E27FC236}">
                    <a16:creationId xmlns:a16="http://schemas.microsoft.com/office/drawing/2014/main" id="{CADA943C-1FF7-9157-E078-4202C26BB0D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84979699"/>
                  </p:ext>
                </p:extLst>
              </p:nvPr>
            </p:nvGraphicFramePr>
            <p:xfrm>
              <a:off x="6760963" y="3088189"/>
              <a:ext cx="4766075" cy="279961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3" name="Chart 12">
                <a:extLst>
                  <a:ext uri="{FF2B5EF4-FFF2-40B4-BE49-F238E27FC236}">
                    <a16:creationId xmlns:a16="http://schemas.microsoft.com/office/drawing/2014/main" id="{CADA943C-1FF7-9157-E078-4202C26BB0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0963" y="3088189"/>
                <a:ext cx="4766075" cy="2799619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8B9A606-BA0F-4F31-AF07-1A552F36067E}"/>
              </a:ext>
            </a:extLst>
          </p:cNvPr>
          <p:cNvSpPr txBox="1"/>
          <p:nvPr/>
        </p:nvSpPr>
        <p:spPr>
          <a:xfrm>
            <a:off x="624695" y="2245991"/>
            <a:ext cx="484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80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Dividend Yield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6A4702C-268F-79E3-E27D-D378AB0873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912269"/>
              </p:ext>
            </p:extLst>
          </p:nvPr>
        </p:nvGraphicFramePr>
        <p:xfrm>
          <a:off x="676947" y="3082522"/>
          <a:ext cx="4766076" cy="2793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49F26C5-76D3-DCE7-AE2B-B6675CC55C11}"/>
              </a:ext>
            </a:extLst>
          </p:cNvPr>
          <p:cNvSpPr txBox="1"/>
          <p:nvPr/>
        </p:nvSpPr>
        <p:spPr>
          <a:xfrm>
            <a:off x="6392617" y="2245991"/>
            <a:ext cx="5502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80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Price to Earnings Ratio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3043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4E65904-54F0-7007-FF4D-82ECA6D60CFC}"/>
              </a:ext>
            </a:extLst>
          </p:cNvPr>
          <p:cNvGrpSpPr/>
          <p:nvPr/>
        </p:nvGrpSpPr>
        <p:grpSpPr>
          <a:xfrm>
            <a:off x="0" y="0"/>
            <a:ext cx="12192000" cy="6857996"/>
            <a:chOff x="0" y="3"/>
            <a:chExt cx="12192000" cy="6857996"/>
          </a:xfrm>
        </p:grpSpPr>
        <p:sp>
          <p:nvSpPr>
            <p:cNvPr id="30" name="Right Triangle 29">
              <a:extLst>
                <a:ext uri="{FF2B5EF4-FFF2-40B4-BE49-F238E27FC236}">
                  <a16:creationId xmlns:a16="http://schemas.microsoft.com/office/drawing/2014/main" id="{F1AB1B56-97FE-E152-DE54-EA7CD74FACD7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00C59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ight Triangle 30">
              <a:extLst>
                <a:ext uri="{FF2B5EF4-FFF2-40B4-BE49-F238E27FC236}">
                  <a16:creationId xmlns:a16="http://schemas.microsoft.com/office/drawing/2014/main" id="{30A61AA0-754B-F997-B3E0-D307921237CB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solidFill>
              <a:srgbClr val="D56246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6C9F455-715B-78EB-EE45-8D0898D2C894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11 of 16 </a:t>
            </a:r>
            <a:endParaRPr lang="en-IN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D19AE3-E84E-ABE0-2552-39AC25FD1E5B}"/>
              </a:ext>
            </a:extLst>
          </p:cNvPr>
          <p:cNvCxnSpPr>
            <a:cxnSpLocks/>
          </p:cNvCxnSpPr>
          <p:nvPr/>
        </p:nvCxnSpPr>
        <p:spPr>
          <a:xfrm>
            <a:off x="6096000" y="1742536"/>
            <a:ext cx="0" cy="47049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B9A606-BA0F-4F31-AF07-1A552F36067E}"/>
              </a:ext>
            </a:extLst>
          </p:cNvPr>
          <p:cNvSpPr txBox="1"/>
          <p:nvPr/>
        </p:nvSpPr>
        <p:spPr>
          <a:xfrm>
            <a:off x="624695" y="2222843"/>
            <a:ext cx="484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800"/>
              </a:spcAft>
              <a:tabLst>
                <a:tab pos="457200" algn="l"/>
              </a:tabLst>
            </a:pPr>
            <a:r>
              <a:rPr lang="en-IN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Tier-1 Leverage Ratio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507F208-A94A-88EE-C0DF-325D3F1E3F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175596"/>
              </p:ext>
            </p:extLst>
          </p:nvPr>
        </p:nvGraphicFramePr>
        <p:xfrm>
          <a:off x="664961" y="3088189"/>
          <a:ext cx="4766076" cy="2793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3515588-5264-733C-ADA2-970D3B9649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125874"/>
              </p:ext>
            </p:extLst>
          </p:nvPr>
        </p:nvGraphicFramePr>
        <p:xfrm>
          <a:off x="6760963" y="3085708"/>
          <a:ext cx="4766075" cy="2810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49F26C5-76D3-DCE7-AE2B-B6675CC55C11}"/>
              </a:ext>
            </a:extLst>
          </p:cNvPr>
          <p:cNvSpPr txBox="1"/>
          <p:nvPr/>
        </p:nvSpPr>
        <p:spPr>
          <a:xfrm>
            <a:off x="6392617" y="2222843"/>
            <a:ext cx="5502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80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Loans to Deposit Ratio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724F0E-E5EF-E0C9-B850-E5E46B7704F1}"/>
              </a:ext>
            </a:extLst>
          </p:cNvPr>
          <p:cNvGrpSpPr/>
          <p:nvPr/>
        </p:nvGrpSpPr>
        <p:grpSpPr>
          <a:xfrm>
            <a:off x="705210" y="867837"/>
            <a:ext cx="10781581" cy="533314"/>
            <a:chOff x="1304027" y="313839"/>
            <a:chExt cx="10781581" cy="53331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D3FEBC-F915-0DCC-4A9F-4E3B1C0BA4B5}"/>
                </a:ext>
              </a:extLst>
            </p:cNvPr>
            <p:cNvSpPr txBox="1"/>
            <p:nvPr/>
          </p:nvSpPr>
          <p:spPr>
            <a:xfrm>
              <a:off x="1304027" y="313839"/>
              <a:ext cx="107815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 Analysis, Interpretation and Findings</a:t>
              </a:r>
              <a:endParaRPr lang="en-IN" sz="24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E9FCB2C-0404-A2AE-BD8B-08899ED2D54B}"/>
                </a:ext>
              </a:extLst>
            </p:cNvPr>
            <p:cNvCxnSpPr>
              <a:cxnSpLocks/>
            </p:cNvCxnSpPr>
            <p:nvPr/>
          </p:nvCxnSpPr>
          <p:spPr>
            <a:xfrm>
              <a:off x="2877628" y="847153"/>
              <a:ext cx="763437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842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6C9F455-715B-78EB-EE45-8D0898D2C894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12 of 16 </a:t>
            </a:r>
            <a:endParaRPr lang="en-IN" dirty="0"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6755C3-C9E5-CBC0-3E50-969DF4CCB2FE}"/>
              </a:ext>
            </a:extLst>
          </p:cNvPr>
          <p:cNvGrpSpPr/>
          <p:nvPr/>
        </p:nvGrpSpPr>
        <p:grpSpPr>
          <a:xfrm>
            <a:off x="0" y="3"/>
            <a:ext cx="12192000" cy="6857996"/>
            <a:chOff x="0" y="3"/>
            <a:chExt cx="12192000" cy="6857996"/>
          </a:xfrm>
        </p:grpSpPr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31EAAF02-1944-98F4-A9A5-99EFC5611952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solidFill>
              <a:srgbClr val="00C59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2AF75FCC-9D95-2A36-19AD-E5C1E3D44002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D5624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BACE8-16B0-56F3-6EE7-684FFFE1FDF6}"/>
              </a:ext>
            </a:extLst>
          </p:cNvPr>
          <p:cNvGrpSpPr/>
          <p:nvPr/>
        </p:nvGrpSpPr>
        <p:grpSpPr>
          <a:xfrm>
            <a:off x="705210" y="867837"/>
            <a:ext cx="10781581" cy="533314"/>
            <a:chOff x="1304027" y="313839"/>
            <a:chExt cx="10781581" cy="5333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D1FF47-A6E6-077D-ECF3-DAD9CE7C5422}"/>
                </a:ext>
              </a:extLst>
            </p:cNvPr>
            <p:cNvSpPr txBox="1"/>
            <p:nvPr/>
          </p:nvSpPr>
          <p:spPr>
            <a:xfrm>
              <a:off x="1304027" y="313839"/>
              <a:ext cx="107815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 Analysis, Interpretation and Findings</a:t>
              </a:r>
              <a:endParaRPr lang="en-IN" sz="24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D7B3C6D-1B72-CA65-A6DC-1412A0EDE747}"/>
                </a:ext>
              </a:extLst>
            </p:cNvPr>
            <p:cNvCxnSpPr>
              <a:cxnSpLocks/>
            </p:cNvCxnSpPr>
            <p:nvPr/>
          </p:nvCxnSpPr>
          <p:spPr>
            <a:xfrm>
              <a:off x="2877628" y="847153"/>
              <a:ext cx="763437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8D85BCB-F957-31DF-CF6F-5FF20EABAC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6342000"/>
              </p:ext>
            </p:extLst>
          </p:nvPr>
        </p:nvGraphicFramePr>
        <p:xfrm>
          <a:off x="664962" y="3088189"/>
          <a:ext cx="4766075" cy="2793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8A60B83-B38E-F0EA-F984-C7557DA595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812570"/>
              </p:ext>
            </p:extLst>
          </p:nvPr>
        </p:nvGraphicFramePr>
        <p:xfrm>
          <a:off x="6760963" y="3088189"/>
          <a:ext cx="4766075" cy="2793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5AD8EE-4207-2C21-C592-3D89FC13D627}"/>
              </a:ext>
            </a:extLst>
          </p:cNvPr>
          <p:cNvCxnSpPr>
            <a:cxnSpLocks/>
          </p:cNvCxnSpPr>
          <p:nvPr/>
        </p:nvCxnSpPr>
        <p:spPr>
          <a:xfrm>
            <a:off x="6096000" y="1742536"/>
            <a:ext cx="0" cy="47049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EA7D79-4986-1A1D-B29C-D6A346A00C48}"/>
              </a:ext>
            </a:extLst>
          </p:cNvPr>
          <p:cNvSpPr txBox="1"/>
          <p:nvPr/>
        </p:nvSpPr>
        <p:spPr>
          <a:xfrm>
            <a:off x="624695" y="2222843"/>
            <a:ext cx="484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80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Cost to Income Ratio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85669E-9C82-53D4-5321-93029B794738}"/>
              </a:ext>
            </a:extLst>
          </p:cNvPr>
          <p:cNvSpPr txBox="1"/>
          <p:nvPr/>
        </p:nvSpPr>
        <p:spPr>
          <a:xfrm>
            <a:off x="6392617" y="2222843"/>
            <a:ext cx="5502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80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Return on Assets Ratio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25138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4E65904-54F0-7007-FF4D-82ECA6D60CFC}"/>
              </a:ext>
            </a:extLst>
          </p:cNvPr>
          <p:cNvGrpSpPr/>
          <p:nvPr/>
        </p:nvGrpSpPr>
        <p:grpSpPr>
          <a:xfrm>
            <a:off x="0" y="0"/>
            <a:ext cx="12192000" cy="6857996"/>
            <a:chOff x="0" y="3"/>
            <a:chExt cx="12192000" cy="6857996"/>
          </a:xfrm>
        </p:grpSpPr>
        <p:sp>
          <p:nvSpPr>
            <p:cNvPr id="30" name="Right Triangle 29">
              <a:extLst>
                <a:ext uri="{FF2B5EF4-FFF2-40B4-BE49-F238E27FC236}">
                  <a16:creationId xmlns:a16="http://schemas.microsoft.com/office/drawing/2014/main" id="{F1AB1B56-97FE-E152-DE54-EA7CD74FACD7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00C59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ight Triangle 30">
              <a:extLst>
                <a:ext uri="{FF2B5EF4-FFF2-40B4-BE49-F238E27FC236}">
                  <a16:creationId xmlns:a16="http://schemas.microsoft.com/office/drawing/2014/main" id="{30A61AA0-754B-F997-B3E0-D307921237CB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solidFill>
              <a:srgbClr val="D56246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6C9F455-715B-78EB-EE45-8D0898D2C894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13 of 16 </a:t>
            </a:r>
            <a:endParaRPr lang="en-IN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D19AE3-E84E-ABE0-2552-39AC25FD1E5B}"/>
              </a:ext>
            </a:extLst>
          </p:cNvPr>
          <p:cNvCxnSpPr>
            <a:cxnSpLocks/>
          </p:cNvCxnSpPr>
          <p:nvPr/>
        </p:nvCxnSpPr>
        <p:spPr>
          <a:xfrm>
            <a:off x="6096000" y="1742536"/>
            <a:ext cx="0" cy="47049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B9A606-BA0F-4F31-AF07-1A552F36067E}"/>
              </a:ext>
            </a:extLst>
          </p:cNvPr>
          <p:cNvSpPr txBox="1"/>
          <p:nvPr/>
        </p:nvSpPr>
        <p:spPr>
          <a:xfrm>
            <a:off x="624695" y="2222843"/>
            <a:ext cx="484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80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 Profit Margin Ratio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8821484-4FE3-A680-AF74-7807E1A429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8182186"/>
              </p:ext>
            </p:extLst>
          </p:nvPr>
        </p:nvGraphicFramePr>
        <p:xfrm>
          <a:off x="664962" y="3087777"/>
          <a:ext cx="4766075" cy="2793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59BB6B4-E4B4-A908-A34D-9D3FACC14A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0412552"/>
              </p:ext>
            </p:extLst>
          </p:nvPr>
        </p:nvGraphicFramePr>
        <p:xfrm>
          <a:off x="6760961" y="3087777"/>
          <a:ext cx="4766075" cy="2793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49F26C5-76D3-DCE7-AE2B-B6675CC55C11}"/>
              </a:ext>
            </a:extLst>
          </p:cNvPr>
          <p:cNvSpPr txBox="1"/>
          <p:nvPr/>
        </p:nvSpPr>
        <p:spPr>
          <a:xfrm>
            <a:off x="6392617" y="2222843"/>
            <a:ext cx="5502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tabLst>
                <a:tab pos="457200" algn="l"/>
              </a:tabLst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Gross Non-performing Assets Ratio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724F0E-E5EF-E0C9-B850-E5E46B7704F1}"/>
              </a:ext>
            </a:extLst>
          </p:cNvPr>
          <p:cNvGrpSpPr/>
          <p:nvPr/>
        </p:nvGrpSpPr>
        <p:grpSpPr>
          <a:xfrm>
            <a:off x="705210" y="867837"/>
            <a:ext cx="10781581" cy="533314"/>
            <a:chOff x="1304027" y="313839"/>
            <a:chExt cx="10781581" cy="53331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D3FEBC-F915-0DCC-4A9F-4E3B1C0BA4B5}"/>
                </a:ext>
              </a:extLst>
            </p:cNvPr>
            <p:cNvSpPr txBox="1"/>
            <p:nvPr/>
          </p:nvSpPr>
          <p:spPr>
            <a:xfrm>
              <a:off x="1304027" y="313839"/>
              <a:ext cx="107815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 Analysis, Interpretation and Findings</a:t>
              </a:r>
              <a:endParaRPr lang="en-IN" sz="24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E9FCB2C-0404-A2AE-BD8B-08899ED2D54B}"/>
                </a:ext>
              </a:extLst>
            </p:cNvPr>
            <p:cNvCxnSpPr>
              <a:cxnSpLocks/>
            </p:cNvCxnSpPr>
            <p:nvPr/>
          </p:nvCxnSpPr>
          <p:spPr>
            <a:xfrm>
              <a:off x="2877628" y="847153"/>
              <a:ext cx="763437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046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6C9F455-715B-78EB-EE45-8D0898D2C894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14 of 16 </a:t>
            </a:r>
            <a:endParaRPr lang="en-IN" dirty="0"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6755C3-C9E5-CBC0-3E50-969DF4CCB2FE}"/>
              </a:ext>
            </a:extLst>
          </p:cNvPr>
          <p:cNvGrpSpPr/>
          <p:nvPr/>
        </p:nvGrpSpPr>
        <p:grpSpPr>
          <a:xfrm>
            <a:off x="0" y="3"/>
            <a:ext cx="12192000" cy="6857996"/>
            <a:chOff x="0" y="3"/>
            <a:chExt cx="12192000" cy="6857996"/>
          </a:xfrm>
        </p:grpSpPr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31EAAF02-1944-98F4-A9A5-99EFC5611952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solidFill>
              <a:srgbClr val="00C59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2AF75FCC-9D95-2A36-19AD-E5C1E3D44002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D5624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390E2D1-AA19-A999-F8F8-CFD9C856A8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248574"/>
              </p:ext>
            </p:extLst>
          </p:nvPr>
        </p:nvGraphicFramePr>
        <p:xfrm>
          <a:off x="3712962" y="3088190"/>
          <a:ext cx="4766075" cy="2793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68BACE8-16B0-56F3-6EE7-684FFFE1FDF6}"/>
              </a:ext>
            </a:extLst>
          </p:cNvPr>
          <p:cNvGrpSpPr/>
          <p:nvPr/>
        </p:nvGrpSpPr>
        <p:grpSpPr>
          <a:xfrm>
            <a:off x="705210" y="867837"/>
            <a:ext cx="10781581" cy="533314"/>
            <a:chOff x="1304027" y="313839"/>
            <a:chExt cx="10781581" cy="5333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D1FF47-A6E6-077D-ECF3-DAD9CE7C5422}"/>
                </a:ext>
              </a:extLst>
            </p:cNvPr>
            <p:cNvSpPr txBox="1"/>
            <p:nvPr/>
          </p:nvSpPr>
          <p:spPr>
            <a:xfrm>
              <a:off x="1304027" y="313839"/>
              <a:ext cx="107815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 Analysis, Interpretation and Findings</a:t>
              </a:r>
              <a:endParaRPr lang="en-IN" sz="24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D7B3C6D-1B72-CA65-A6DC-1412A0EDE747}"/>
                </a:ext>
              </a:extLst>
            </p:cNvPr>
            <p:cNvCxnSpPr>
              <a:cxnSpLocks/>
            </p:cNvCxnSpPr>
            <p:nvPr/>
          </p:nvCxnSpPr>
          <p:spPr>
            <a:xfrm>
              <a:off x="2877628" y="847153"/>
              <a:ext cx="763437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4EA7D79-4986-1A1D-B29C-D6A346A00C48}"/>
              </a:ext>
            </a:extLst>
          </p:cNvPr>
          <p:cNvSpPr txBox="1"/>
          <p:nvPr/>
        </p:nvSpPr>
        <p:spPr>
          <a:xfrm>
            <a:off x="3672695" y="2197336"/>
            <a:ext cx="484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 Non-performing Assets Ratio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29317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6AA5B34-BD1F-B887-44CA-675230DE985F}"/>
              </a:ext>
            </a:extLst>
          </p:cNvPr>
          <p:cNvGrpSpPr/>
          <p:nvPr/>
        </p:nvGrpSpPr>
        <p:grpSpPr>
          <a:xfrm>
            <a:off x="0" y="0"/>
            <a:ext cx="12192000" cy="6857996"/>
            <a:chOff x="0" y="3"/>
            <a:chExt cx="12192000" cy="6857996"/>
          </a:xfrm>
        </p:grpSpPr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A6FF5A84-A5C0-ED78-E91E-4EF0387E5E22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00C59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7373043D-F0D6-68B1-9751-402CEC702939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solidFill>
              <a:srgbClr val="D56246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6C9F455-715B-78EB-EE45-8D0898D2C894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15 of 16 </a:t>
            </a:r>
            <a:endParaRPr lang="en-IN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D037B-862C-3E4B-4AFF-9459D885B925}"/>
              </a:ext>
            </a:extLst>
          </p:cNvPr>
          <p:cNvSpPr txBox="1"/>
          <p:nvPr/>
        </p:nvSpPr>
        <p:spPr>
          <a:xfrm>
            <a:off x="0" y="65385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kern="0" dirty="0">
                <a:solidFill>
                  <a:srgbClr val="E69F8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 No: U02IU21C0022, Shweta Hegde</a:t>
            </a:r>
            <a:endParaRPr lang="en-IN" sz="1200" dirty="0">
              <a:solidFill>
                <a:srgbClr val="E69F8E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F5061-C5E3-4254-2B38-DB63AD234745}"/>
              </a:ext>
            </a:extLst>
          </p:cNvPr>
          <p:cNvGrpSpPr/>
          <p:nvPr/>
        </p:nvGrpSpPr>
        <p:grpSpPr>
          <a:xfrm>
            <a:off x="705210" y="450427"/>
            <a:ext cx="10781581" cy="5612094"/>
            <a:chOff x="705210" y="563952"/>
            <a:chExt cx="10781581" cy="561209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724F0E-E5EF-E0C9-B850-E5E46B7704F1}"/>
                </a:ext>
              </a:extLst>
            </p:cNvPr>
            <p:cNvGrpSpPr/>
            <p:nvPr/>
          </p:nvGrpSpPr>
          <p:grpSpPr>
            <a:xfrm>
              <a:off x="705210" y="563952"/>
              <a:ext cx="10781581" cy="533314"/>
              <a:chOff x="1304027" y="313839"/>
              <a:chExt cx="10781581" cy="53331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D3FEBC-F915-0DCC-4A9F-4E3B1C0BA4B5}"/>
                  </a:ext>
                </a:extLst>
              </p:cNvPr>
              <p:cNvSpPr txBox="1"/>
              <p:nvPr/>
            </p:nvSpPr>
            <p:spPr>
              <a:xfrm>
                <a:off x="1304027" y="313839"/>
                <a:ext cx="1078158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Suggestions and Conclusion</a:t>
                </a:r>
                <a:endParaRPr lang="en-IN" sz="2400" b="1" dirty="0">
                  <a:solidFill>
                    <a:srgbClr val="C00000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E9FCB2C-0404-A2AE-BD8B-08899ED2D5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7628" y="847153"/>
                <a:ext cx="7634378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F0A27B-728C-FD1B-8BA3-FC60525ADC5A}"/>
                </a:ext>
              </a:extLst>
            </p:cNvPr>
            <p:cNvGrpSpPr/>
            <p:nvPr/>
          </p:nvGrpSpPr>
          <p:grpSpPr>
            <a:xfrm>
              <a:off x="758088" y="1532140"/>
              <a:ext cx="10728703" cy="4643906"/>
              <a:chOff x="758088" y="1532140"/>
              <a:chExt cx="10728703" cy="464390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60399B-BAF0-8B5F-AC2B-97EE08B33D22}"/>
                  </a:ext>
                </a:extLst>
              </p:cNvPr>
              <p:cNvSpPr txBox="1"/>
              <p:nvPr/>
            </p:nvSpPr>
            <p:spPr>
              <a:xfrm>
                <a:off x="915907" y="5660520"/>
                <a:ext cx="10360187" cy="515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206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“Absolute values are not enough for investors; that is why we compute ratios”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F7FDE02-1098-D8CB-EE27-95A37B98D45C}"/>
                  </a:ext>
                </a:extLst>
              </p:cNvPr>
              <p:cNvGrpSpPr/>
              <p:nvPr/>
            </p:nvGrpSpPr>
            <p:grpSpPr>
              <a:xfrm>
                <a:off x="758088" y="1532140"/>
                <a:ext cx="10728703" cy="3997392"/>
                <a:chOff x="758088" y="1532140"/>
                <a:chExt cx="10728703" cy="3997392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89E3E2CB-4028-7109-5C6D-05DDEBE3CA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70" y="1532140"/>
                  <a:ext cx="0" cy="3997392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8340DBF-A1A1-AACC-2923-984587BCD47C}"/>
                    </a:ext>
                  </a:extLst>
                </p:cNvPr>
                <p:cNvSpPr txBox="1"/>
                <p:nvPr/>
              </p:nvSpPr>
              <p:spPr>
                <a:xfrm>
                  <a:off x="6328195" y="1686100"/>
                  <a:ext cx="5158596" cy="36894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 algn="just">
                    <a:lnSpc>
                      <a:spcPct val="150000"/>
                    </a:lnSpc>
                    <a:spcAft>
                      <a:spcPts val="600"/>
                    </a:spcAft>
                    <a:buFont typeface="+mj-lt"/>
                    <a:buAutoNum type="arabicPeriod" startAt="7"/>
                    <a:tabLst>
                      <a:tab pos="457200" algn="l"/>
                    </a:tabLst>
                  </a:pPr>
                  <a:r>
                    <a:rPr lang="en-IN" dirty="0">
                      <a:solidFill>
                        <a:srgbClr val="002060"/>
                      </a:solidFill>
                      <a:latin typeface="Aharoni" panose="02010803020104030203" pitchFamily="2" charset="-79"/>
                      <a:ea typeface="Calibri" panose="020F0502020204030204" pitchFamily="34" charset="0"/>
                      <a:cs typeface="Aharoni" panose="02010803020104030203" pitchFamily="2" charset="-79"/>
                    </a:rPr>
                    <a:t>Diversify portfolio, which minimize risk and maximize returns.</a:t>
                  </a:r>
                </a:p>
                <a:p>
                  <a:pPr marL="342900" lvl="0" indent="-342900" algn="just">
                    <a:lnSpc>
                      <a:spcPct val="150000"/>
                    </a:lnSpc>
                    <a:spcAft>
                      <a:spcPts val="600"/>
                    </a:spcAft>
                    <a:buFont typeface="+mj-lt"/>
                    <a:buAutoNum type="arabicPeriod" startAt="7"/>
                    <a:tabLst>
                      <a:tab pos="457200" algn="l"/>
                    </a:tabLst>
                  </a:pPr>
                  <a:r>
                    <a:rPr lang="en-IN" dirty="0">
                      <a:solidFill>
                        <a:srgbClr val="002060"/>
                      </a:solidFill>
                      <a:latin typeface="Aharoni" panose="02010803020104030203" pitchFamily="2" charset="-79"/>
                      <a:ea typeface="Calibri" panose="020F0502020204030204" pitchFamily="34" charset="0"/>
                      <a:cs typeface="Aharoni" panose="02010803020104030203" pitchFamily="2" charset="-79"/>
                    </a:rPr>
                    <a:t>Keep an eye on </a:t>
                  </a:r>
                  <a:r>
                    <a:rPr lang="en-US" dirty="0">
                      <a:solidFill>
                        <a:srgbClr val="002060"/>
                      </a:solidFill>
                      <a:latin typeface="Aharoni" panose="02010803020104030203" pitchFamily="2" charset="-79"/>
                      <a:ea typeface="Calibri" panose="020F0502020204030204" pitchFamily="34" charset="0"/>
                      <a:cs typeface="Aharoni" panose="02010803020104030203" pitchFamily="2" charset="-79"/>
                    </a:rPr>
                    <a:t>the financial health by evaluating liquidity, solvency and profitability</a:t>
                  </a:r>
                  <a:endParaRPr lang="en-IN" dirty="0">
                    <a:solidFill>
                      <a:srgbClr val="002060"/>
                    </a:solidFill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endParaRPr>
                </a:p>
                <a:p>
                  <a:pPr marL="342900" lvl="0" indent="-342900" algn="just">
                    <a:lnSpc>
                      <a:spcPct val="150000"/>
                    </a:lnSpc>
                    <a:spcAft>
                      <a:spcPts val="600"/>
                    </a:spcAft>
                    <a:buFont typeface="+mj-lt"/>
                    <a:buAutoNum type="arabicPeriod" startAt="7"/>
                    <a:tabLst>
                      <a:tab pos="457200" algn="l"/>
                    </a:tabLst>
                  </a:pPr>
                  <a:r>
                    <a:rPr lang="en-US" dirty="0">
                      <a:solidFill>
                        <a:srgbClr val="002060"/>
                      </a:solidFill>
                      <a:latin typeface="Aharoni" panose="02010803020104030203" pitchFamily="2" charset="-79"/>
                      <a:ea typeface="Calibri" panose="020F0502020204030204" pitchFamily="34" charset="0"/>
                      <a:cs typeface="Aharoni" panose="02010803020104030203" pitchFamily="2" charset="-79"/>
                    </a:rPr>
                    <a:t>Evaluate the impact of economic cycles.</a:t>
                  </a:r>
                  <a:endParaRPr lang="en-IN" dirty="0">
                    <a:solidFill>
                      <a:srgbClr val="002060"/>
                    </a:solidFill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endParaRPr>
                </a:p>
                <a:p>
                  <a:pPr marL="342900" lvl="0" indent="-342900" algn="just">
                    <a:lnSpc>
                      <a:spcPct val="150000"/>
                    </a:lnSpc>
                    <a:spcAft>
                      <a:spcPts val="600"/>
                    </a:spcAft>
                    <a:buFont typeface="+mj-lt"/>
                    <a:buAutoNum type="arabicPeriod" startAt="7"/>
                    <a:tabLst>
                      <a:tab pos="457200" algn="l"/>
                    </a:tabLst>
                  </a:pPr>
                  <a:r>
                    <a:rPr lang="en-US" dirty="0">
                      <a:solidFill>
                        <a:srgbClr val="002060"/>
                      </a:solidFill>
                      <a:latin typeface="Aharoni" panose="02010803020104030203" pitchFamily="2" charset="-79"/>
                      <a:ea typeface="Calibri" panose="020F0502020204030204" pitchFamily="34" charset="0"/>
                      <a:cs typeface="Aharoni" panose="02010803020104030203" pitchFamily="2" charset="-79"/>
                    </a:rPr>
                    <a:t>Evaluate market conditions and the bank’s competitors.</a:t>
                  </a:r>
                  <a:endParaRPr lang="en-IN" dirty="0">
                    <a:solidFill>
                      <a:srgbClr val="002060"/>
                    </a:solidFill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8F166CD-FEDC-DD48-D239-ECD7027B580C}"/>
                    </a:ext>
                  </a:extLst>
                </p:cNvPr>
                <p:cNvSpPr txBox="1"/>
                <p:nvPr/>
              </p:nvSpPr>
              <p:spPr>
                <a:xfrm>
                  <a:off x="758088" y="1583508"/>
                  <a:ext cx="5038857" cy="38946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lvl="0" indent="-342900" algn="just">
                    <a:lnSpc>
                      <a:spcPct val="150000"/>
                    </a:lnSpc>
                    <a:spcAft>
                      <a:spcPts val="600"/>
                    </a:spcAft>
                    <a:buFont typeface="+mj-lt"/>
                    <a:buAutoNum type="arabicPeriod"/>
                    <a:tabLst>
                      <a:tab pos="457200" algn="l"/>
                    </a:tabLst>
                  </a:pPr>
                  <a:r>
                    <a:rPr lang="en-IN" dirty="0">
                      <a:solidFill>
                        <a:srgbClr val="002060"/>
                      </a:solidFill>
                      <a:latin typeface="Aharoni" panose="02010803020104030203" pitchFamily="2" charset="-79"/>
                      <a:ea typeface="Calibri" panose="020F0502020204030204" pitchFamily="34" charset="0"/>
                      <a:cs typeface="Aharoni" panose="02010803020104030203" pitchFamily="2" charset="-79"/>
                    </a:rPr>
                    <a:t>Invest for long term.</a:t>
                  </a:r>
                </a:p>
                <a:p>
                  <a:pPr marL="342900" lvl="0" indent="-342900" algn="just">
                    <a:lnSpc>
                      <a:spcPct val="150000"/>
                    </a:lnSpc>
                    <a:spcAft>
                      <a:spcPts val="600"/>
                    </a:spcAft>
                    <a:buFont typeface="+mj-lt"/>
                    <a:buAutoNum type="arabicPeriod"/>
                    <a:tabLst>
                      <a:tab pos="457200" algn="l"/>
                    </a:tabLst>
                  </a:pPr>
                  <a:r>
                    <a:rPr lang="en-IN" dirty="0">
                      <a:solidFill>
                        <a:srgbClr val="002060"/>
                      </a:solidFill>
                      <a:latin typeface="Aharoni" panose="02010803020104030203" pitchFamily="2" charset="-79"/>
                      <a:ea typeface="Calibri" panose="020F0502020204030204" pitchFamily="34" charset="0"/>
                      <a:cs typeface="Aharoni" panose="02010803020104030203" pitchFamily="2" charset="-79"/>
                    </a:rPr>
                    <a:t>Consider dividend income.</a:t>
                  </a:r>
                </a:p>
                <a:p>
                  <a:pPr marL="342900" lvl="0" indent="-342900" algn="just">
                    <a:lnSpc>
                      <a:spcPct val="150000"/>
                    </a:lnSpc>
                    <a:spcAft>
                      <a:spcPts val="600"/>
                    </a:spcAft>
                    <a:buFont typeface="+mj-lt"/>
                    <a:buAutoNum type="arabicPeriod"/>
                    <a:tabLst>
                      <a:tab pos="457200" algn="l"/>
                    </a:tabLst>
                  </a:pPr>
                  <a:r>
                    <a:rPr lang="en-IN" dirty="0">
                      <a:solidFill>
                        <a:srgbClr val="002060"/>
                      </a:solidFill>
                      <a:latin typeface="Aharoni" panose="02010803020104030203" pitchFamily="2" charset="-79"/>
                      <a:ea typeface="Calibri" panose="020F0502020204030204" pitchFamily="34" charset="0"/>
                      <a:cs typeface="Aharoni" panose="02010803020104030203" pitchFamily="2" charset="-79"/>
                    </a:rPr>
                    <a:t>Continue monitoring PCR, GNPA and NNPA ratios for potential risks.</a:t>
                  </a:r>
                </a:p>
                <a:p>
                  <a:pPr marL="342900" lvl="0" indent="-342900" algn="just">
                    <a:lnSpc>
                      <a:spcPct val="150000"/>
                    </a:lnSpc>
                    <a:spcAft>
                      <a:spcPts val="600"/>
                    </a:spcAft>
                    <a:buFont typeface="+mj-lt"/>
                    <a:buAutoNum type="arabicPeriod"/>
                    <a:tabLst>
                      <a:tab pos="457200" algn="l"/>
                    </a:tabLst>
                  </a:pPr>
                  <a:r>
                    <a:rPr lang="en-IN" dirty="0">
                      <a:solidFill>
                        <a:srgbClr val="002060"/>
                      </a:solidFill>
                      <a:latin typeface="Aharoni" panose="02010803020104030203" pitchFamily="2" charset="-79"/>
                      <a:ea typeface="Calibri" panose="020F0502020204030204" pitchFamily="34" charset="0"/>
                      <a:cs typeface="Aharoni" panose="02010803020104030203" pitchFamily="2" charset="-79"/>
                    </a:rPr>
                    <a:t>Estimate risk management continuously.</a:t>
                  </a:r>
                </a:p>
                <a:p>
                  <a:pPr marL="342900" lvl="0" indent="-342900" algn="just">
                    <a:lnSpc>
                      <a:spcPct val="150000"/>
                    </a:lnSpc>
                    <a:spcAft>
                      <a:spcPts val="600"/>
                    </a:spcAft>
                    <a:buFont typeface="+mj-lt"/>
                    <a:buAutoNum type="arabicPeriod"/>
                    <a:tabLst>
                      <a:tab pos="457200" algn="l"/>
                    </a:tabLst>
                  </a:pPr>
                  <a:r>
                    <a:rPr lang="en-IN" dirty="0">
                      <a:solidFill>
                        <a:srgbClr val="002060"/>
                      </a:solidFill>
                      <a:latin typeface="Aharoni" panose="02010803020104030203" pitchFamily="2" charset="-79"/>
                      <a:ea typeface="Calibri" panose="020F0502020204030204" pitchFamily="34" charset="0"/>
                      <a:cs typeface="Aharoni" panose="02010803020104030203" pitchFamily="2" charset="-79"/>
                    </a:rPr>
                    <a:t>Keep an eye on interest rate changes.</a:t>
                  </a:r>
                </a:p>
                <a:p>
                  <a:pPr marL="342900" lvl="0" indent="-342900" algn="just">
                    <a:lnSpc>
                      <a:spcPct val="150000"/>
                    </a:lnSpc>
                    <a:spcAft>
                      <a:spcPts val="600"/>
                    </a:spcAft>
                    <a:buFont typeface="+mj-lt"/>
                    <a:buAutoNum type="arabicPeriod"/>
                    <a:tabLst>
                      <a:tab pos="457200" algn="l"/>
                    </a:tabLst>
                  </a:pPr>
                  <a:r>
                    <a:rPr lang="en-IN" dirty="0">
                      <a:solidFill>
                        <a:srgbClr val="002060"/>
                      </a:solidFill>
                      <a:latin typeface="Aharoni" panose="02010803020104030203" pitchFamily="2" charset="-79"/>
                      <a:ea typeface="Calibri" panose="020F0502020204030204" pitchFamily="34" charset="0"/>
                      <a:cs typeface="Aharoni" panose="02010803020104030203" pitchFamily="2" charset="-79"/>
                    </a:rPr>
                    <a:t>Monitor operational efficiency (cost to income ratio).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0322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B2FE2CE-8FF7-8744-6F8F-B105C58CD820}"/>
              </a:ext>
            </a:extLst>
          </p:cNvPr>
          <p:cNvGrpSpPr/>
          <p:nvPr/>
        </p:nvGrpSpPr>
        <p:grpSpPr>
          <a:xfrm>
            <a:off x="0" y="3"/>
            <a:ext cx="12192000" cy="6857996"/>
            <a:chOff x="0" y="3"/>
            <a:chExt cx="12192000" cy="6857996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E440A13E-370D-3F42-375E-193DE9B0780B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solidFill>
              <a:srgbClr val="00C59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3F0961D3-9837-9D26-006E-F335658D9555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D5624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959C446-EA38-502F-2CEA-6B985BED65A3}"/>
              </a:ext>
            </a:extLst>
          </p:cNvPr>
          <p:cNvGrpSpPr/>
          <p:nvPr/>
        </p:nvGrpSpPr>
        <p:grpSpPr>
          <a:xfrm>
            <a:off x="4038600" y="3075057"/>
            <a:ext cx="4114800" cy="707886"/>
            <a:chOff x="4038600" y="3075057"/>
            <a:chExt cx="41148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887990-32F2-D9BA-3037-0698B3FF271F}"/>
                </a:ext>
              </a:extLst>
            </p:cNvPr>
            <p:cNvSpPr txBox="1"/>
            <p:nvPr/>
          </p:nvSpPr>
          <p:spPr>
            <a:xfrm>
              <a:off x="4038600" y="3075057"/>
              <a:ext cx="4114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652D8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Thank You</a:t>
              </a:r>
              <a:endParaRPr lang="en-IN" sz="4000" b="1" dirty="0">
                <a:solidFill>
                  <a:srgbClr val="652D8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9B05492-D4C0-8EDF-509C-EFF318B36B61}"/>
                </a:ext>
              </a:extLst>
            </p:cNvPr>
            <p:cNvCxnSpPr>
              <a:cxnSpLocks/>
            </p:cNvCxnSpPr>
            <p:nvPr/>
          </p:nvCxnSpPr>
          <p:spPr>
            <a:xfrm>
              <a:off x="4665453" y="3721657"/>
              <a:ext cx="2861095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A23725-11EB-06FE-A2E5-ACD3FE2BB1EE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16 of 16 </a:t>
            </a:r>
            <a:endParaRPr lang="en-I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91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C3E920-F636-4B5B-ACDE-69CE69F3D9B0}"/>
              </a:ext>
            </a:extLst>
          </p:cNvPr>
          <p:cNvSpPr txBox="1"/>
          <p:nvPr/>
        </p:nvSpPr>
        <p:spPr>
          <a:xfrm>
            <a:off x="1534155" y="1711774"/>
            <a:ext cx="9123690" cy="4002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What, Why and How are Shares? 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Who, Why and What will You gain by investing in Shares?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Objectives Of The Study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b="1" dirty="0">
                <a:cs typeface="Aharoni" panose="02010803020104030203" pitchFamily="2" charset="-79"/>
              </a:rPr>
              <a:t>Providing actionable insights for investors to make informed decisions regarding investment in the equity shares of Karnataka Bank </a:t>
            </a:r>
            <a:r>
              <a:rPr lang="en-US" sz="1400" b="1" dirty="0">
                <a:cs typeface="Aharoni" panose="02010803020104030203" pitchFamily="2" charset="-79"/>
              </a:rPr>
              <a:t>Ltd</a:t>
            </a:r>
            <a:r>
              <a:rPr lang="en-IN" sz="1400" b="1" dirty="0">
                <a:cs typeface="Aharoni" panose="02010803020104030203" pitchFamily="2" charset="-79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1400" b="1" dirty="0">
                <a:cs typeface="Aharoni" panose="02010803020104030203" pitchFamily="2" charset="-79"/>
              </a:rPr>
              <a:t>This report also aims to justify the statement </a:t>
            </a:r>
            <a:r>
              <a:rPr lang="en-US" sz="1400" b="1" dirty="0">
                <a:cs typeface="Aharoni" panose="02010803020104030203" pitchFamily="2" charset="-79"/>
              </a:rPr>
              <a:t>“Absolute values are not enough for investors; that is why we compute ratios”</a:t>
            </a:r>
            <a:r>
              <a:rPr lang="en-IN" sz="1400" b="1" dirty="0">
                <a:cs typeface="Aharoni" panose="02010803020104030203" pitchFamily="2" charset="-79"/>
              </a:rPr>
              <a:t>  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Scope Of The Study</a:t>
            </a:r>
            <a:endParaRPr lang="en-IN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Research Methodology</a:t>
            </a:r>
            <a:endParaRPr lang="en-IN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Limitations Of The Study</a:t>
            </a:r>
            <a:endParaRPr lang="en-IN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3988A5-9D50-3E62-B6D2-471C1618F253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2 of 16 </a:t>
            </a:r>
            <a:endParaRPr lang="en-IN" dirty="0"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C5E206-CCA4-A56C-3A39-430331DBBAFA}"/>
              </a:ext>
            </a:extLst>
          </p:cNvPr>
          <p:cNvGrpSpPr/>
          <p:nvPr/>
        </p:nvGrpSpPr>
        <p:grpSpPr>
          <a:xfrm>
            <a:off x="705210" y="867837"/>
            <a:ext cx="10781581" cy="533314"/>
            <a:chOff x="1304027" y="313839"/>
            <a:chExt cx="10781581" cy="53331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E46195-6269-6CAA-4268-011ED92F8AC4}"/>
                </a:ext>
              </a:extLst>
            </p:cNvPr>
            <p:cNvSpPr txBox="1"/>
            <p:nvPr/>
          </p:nvSpPr>
          <p:spPr>
            <a:xfrm>
              <a:off x="1304027" y="313839"/>
              <a:ext cx="107815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Overview Of The Study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D10469A-CCEE-9EBE-036B-689F04B00634}"/>
                </a:ext>
              </a:extLst>
            </p:cNvPr>
            <p:cNvCxnSpPr>
              <a:cxnSpLocks/>
            </p:cNvCxnSpPr>
            <p:nvPr/>
          </p:nvCxnSpPr>
          <p:spPr>
            <a:xfrm>
              <a:off x="4965221" y="847153"/>
              <a:ext cx="3459192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EC151E-D815-8568-6CA0-C14098DB47B2}"/>
              </a:ext>
            </a:extLst>
          </p:cNvPr>
          <p:cNvGrpSpPr/>
          <p:nvPr/>
        </p:nvGrpSpPr>
        <p:grpSpPr>
          <a:xfrm>
            <a:off x="0" y="3"/>
            <a:ext cx="12192000" cy="6857996"/>
            <a:chOff x="0" y="3"/>
            <a:chExt cx="12192000" cy="6857996"/>
          </a:xfrm>
        </p:grpSpPr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B3666425-9E47-0C3C-262D-F5EBFCEE4263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solidFill>
              <a:srgbClr val="00C59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570C9B9B-87A8-A87A-BC50-05296CE32BCF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D5624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2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2DD424-AC00-455A-6244-35CE08E8DCEC}"/>
              </a:ext>
            </a:extLst>
          </p:cNvPr>
          <p:cNvGrpSpPr/>
          <p:nvPr/>
        </p:nvGrpSpPr>
        <p:grpSpPr>
          <a:xfrm>
            <a:off x="705210" y="1023107"/>
            <a:ext cx="10781581" cy="533314"/>
            <a:chOff x="1304027" y="313839"/>
            <a:chExt cx="10781581" cy="53331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364F40-FDD3-CF07-5244-286335C5DA9B}"/>
                </a:ext>
              </a:extLst>
            </p:cNvPr>
            <p:cNvSpPr txBox="1"/>
            <p:nvPr/>
          </p:nvSpPr>
          <p:spPr>
            <a:xfrm>
              <a:off x="1304027" y="313839"/>
              <a:ext cx="107815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Why are the financial figures necessary to invest?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E1C1B0A-D42E-C9CE-13AF-CBDD124219EA}"/>
                </a:ext>
              </a:extLst>
            </p:cNvPr>
            <p:cNvCxnSpPr>
              <a:cxnSpLocks/>
            </p:cNvCxnSpPr>
            <p:nvPr/>
          </p:nvCxnSpPr>
          <p:spPr>
            <a:xfrm>
              <a:off x="2877628" y="847153"/>
              <a:ext cx="763437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8CF726F-A06D-12BE-3D1A-4E1459272692}"/>
              </a:ext>
            </a:extLst>
          </p:cNvPr>
          <p:cNvGrpSpPr/>
          <p:nvPr/>
        </p:nvGrpSpPr>
        <p:grpSpPr>
          <a:xfrm>
            <a:off x="0" y="0"/>
            <a:ext cx="12192000" cy="6857996"/>
            <a:chOff x="0" y="3"/>
            <a:chExt cx="12192000" cy="6857996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CE6A58F6-2634-41E3-4A1A-F7839DCC7A4A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00C59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BE336185-8573-C877-435F-4D19931547A4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solidFill>
              <a:srgbClr val="D56246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0C3E920-F636-4B5B-ACDE-69CE69F3D9B0}"/>
              </a:ext>
            </a:extLst>
          </p:cNvPr>
          <p:cNvSpPr txBox="1"/>
          <p:nvPr/>
        </p:nvSpPr>
        <p:spPr>
          <a:xfrm>
            <a:off x="2317630" y="2324852"/>
            <a:ext cx="7556740" cy="266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Financial Statements?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the Purpose Of Financial Statement Analysis?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are the Techniques To Measure Financial Performance?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Why Is Ratio Analysis Important?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06FE5-8F39-5104-DA4E-2CC79CA83462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3 of 16 </a:t>
            </a:r>
            <a:endParaRPr lang="en-IN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47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3C2EC3-9799-9AFF-525E-05EB5FAAC065}"/>
              </a:ext>
            </a:extLst>
          </p:cNvPr>
          <p:cNvGrpSpPr/>
          <p:nvPr/>
        </p:nvGrpSpPr>
        <p:grpSpPr>
          <a:xfrm>
            <a:off x="0" y="3"/>
            <a:ext cx="12192000" cy="6857996"/>
            <a:chOff x="0" y="3"/>
            <a:chExt cx="12192000" cy="6857996"/>
          </a:xfrm>
        </p:grpSpPr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F2FB40BB-E500-85D9-C520-1358C0968F95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solidFill>
              <a:srgbClr val="00C59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9ECE73CC-23B4-2DFC-0BA6-658D74B14646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D5624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1E06FE5-8F39-5104-DA4E-2CC79CA83462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4 of 16 </a:t>
            </a:r>
            <a:endParaRPr lang="en-IN" dirty="0"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3E7BC8-7DAF-44B3-A990-BBE6589A2B14}"/>
              </a:ext>
            </a:extLst>
          </p:cNvPr>
          <p:cNvGrpSpPr/>
          <p:nvPr/>
        </p:nvGrpSpPr>
        <p:grpSpPr>
          <a:xfrm>
            <a:off x="705210" y="867837"/>
            <a:ext cx="10781581" cy="533314"/>
            <a:chOff x="1304027" y="313839"/>
            <a:chExt cx="10781581" cy="5333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A375B0-BC47-4A73-B642-B0DE0560ACB9}"/>
                </a:ext>
              </a:extLst>
            </p:cNvPr>
            <p:cNvSpPr txBox="1"/>
            <p:nvPr/>
          </p:nvSpPr>
          <p:spPr>
            <a:xfrm>
              <a:off x="1304027" y="313839"/>
              <a:ext cx="107815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What are the financial figures necessary to invest in REITs?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3E16089-2D30-A7CC-BF80-D3242A1417EC}"/>
                </a:ext>
              </a:extLst>
            </p:cNvPr>
            <p:cNvCxnSpPr>
              <a:cxnSpLocks/>
            </p:cNvCxnSpPr>
            <p:nvPr/>
          </p:nvCxnSpPr>
          <p:spPr>
            <a:xfrm>
              <a:off x="2877628" y="847153"/>
              <a:ext cx="763437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7B5907-1194-B3D7-9A51-9F87D6A9FC4F}"/>
              </a:ext>
            </a:extLst>
          </p:cNvPr>
          <p:cNvGrpSpPr/>
          <p:nvPr/>
        </p:nvGrpSpPr>
        <p:grpSpPr>
          <a:xfrm>
            <a:off x="1123191" y="1735671"/>
            <a:ext cx="9945618" cy="4412746"/>
            <a:chOff x="845071" y="2477360"/>
            <a:chExt cx="9861590" cy="441274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A8D17C-099B-6B5B-97D4-DC34B799E9EA}"/>
                </a:ext>
              </a:extLst>
            </p:cNvPr>
            <p:cNvSpPr txBox="1"/>
            <p:nvPr/>
          </p:nvSpPr>
          <p:spPr>
            <a:xfrm>
              <a:off x="6415177" y="2477360"/>
              <a:ext cx="4291484" cy="3920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spcAft>
                  <a:spcPts val="600"/>
                </a:spcAft>
                <a:buFont typeface="+mj-lt"/>
                <a:buAutoNum type="arabicPeriod" startAt="10"/>
                <a:tabLst>
                  <a:tab pos="457200" algn="l"/>
                </a:tabLst>
              </a:pPr>
              <a:r>
                <a:rPr lang="en-US" b="1" dirty="0">
                  <a:solidFill>
                    <a:srgbClr val="00206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Price to Earnings Ratio</a:t>
              </a:r>
              <a:endParaRPr lang="en-IN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600"/>
                </a:spcAft>
                <a:buFont typeface="+mj-lt"/>
                <a:buAutoNum type="arabicPeriod" startAt="10"/>
                <a:tabLst>
                  <a:tab pos="457200" algn="l"/>
                </a:tabLst>
              </a:pPr>
              <a:r>
                <a:rPr lang="en-IN" b="1" dirty="0">
                  <a:solidFill>
                    <a:srgbClr val="00206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Tier-1 Leverage Ratio</a:t>
              </a:r>
            </a:p>
            <a:p>
              <a:pPr marL="342900" indent="-342900" algn="just">
                <a:lnSpc>
                  <a:spcPct val="150000"/>
                </a:lnSpc>
                <a:spcAft>
                  <a:spcPts val="600"/>
                </a:spcAft>
                <a:buFont typeface="+mj-lt"/>
                <a:buAutoNum type="arabicPeriod" startAt="10"/>
                <a:tabLst>
                  <a:tab pos="457200" algn="l"/>
                </a:tabLst>
              </a:pPr>
              <a:r>
                <a:rPr lang="en-US" b="1" dirty="0">
                  <a:solidFill>
                    <a:srgbClr val="00206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Loans to Deposit Ratio</a:t>
              </a:r>
              <a:endParaRPr lang="en-IN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600"/>
                </a:spcAft>
                <a:buFont typeface="+mj-lt"/>
                <a:buAutoNum type="arabicPeriod" startAt="10"/>
                <a:tabLst>
                  <a:tab pos="457200" algn="l"/>
                </a:tabLst>
              </a:pPr>
              <a:r>
                <a:rPr lang="en-US" b="1" dirty="0">
                  <a:solidFill>
                    <a:srgbClr val="00206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Cost to Income Ratio</a:t>
              </a:r>
              <a:endParaRPr lang="en-IN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600"/>
                </a:spcAft>
                <a:buFont typeface="+mj-lt"/>
                <a:buAutoNum type="arabicPeriod" startAt="10"/>
                <a:tabLst>
                  <a:tab pos="457200" algn="l"/>
                </a:tabLst>
              </a:pPr>
              <a:r>
                <a:rPr lang="en-US" b="1" dirty="0">
                  <a:solidFill>
                    <a:srgbClr val="00206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Return on Assets Ratio</a:t>
              </a:r>
              <a:endParaRPr lang="en-IN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600"/>
                </a:spcAft>
                <a:buFont typeface="+mj-lt"/>
                <a:buAutoNum type="arabicPeriod" startAt="10"/>
                <a:tabLst>
                  <a:tab pos="457200" algn="l"/>
                </a:tabLst>
              </a:pPr>
              <a:r>
                <a:rPr lang="en-US" b="1" dirty="0">
                  <a:solidFill>
                    <a:srgbClr val="00206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Net Profit Margin Ratio</a:t>
              </a:r>
              <a:endParaRPr lang="en-IN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600"/>
                </a:spcAft>
                <a:buFont typeface="+mj-lt"/>
                <a:buAutoNum type="arabicPeriod" startAt="10"/>
                <a:tabLst>
                  <a:tab pos="457200" algn="l"/>
                </a:tabLst>
              </a:pPr>
              <a:r>
                <a:rPr lang="en-US" b="1" dirty="0">
                  <a:solidFill>
                    <a:srgbClr val="00206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Gross Non-performing Assets Ratio</a:t>
              </a:r>
              <a:endParaRPr lang="en-IN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600"/>
                </a:spcAft>
                <a:buFont typeface="+mj-lt"/>
                <a:buAutoNum type="arabicPeriod" startAt="10"/>
              </a:pPr>
              <a:r>
                <a:rPr lang="en-US" b="1" dirty="0">
                  <a:solidFill>
                    <a:srgbClr val="00206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Net Non-performing Assets Ratio</a:t>
              </a:r>
              <a:endParaRPr lang="en-IN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8DBA9D-5543-52BB-F6B6-C3C86AEE829F}"/>
                </a:ext>
              </a:extLst>
            </p:cNvPr>
            <p:cNvSpPr txBox="1"/>
            <p:nvPr/>
          </p:nvSpPr>
          <p:spPr>
            <a:xfrm>
              <a:off x="845071" y="2477360"/>
              <a:ext cx="4849642" cy="4412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spcAft>
                  <a:spcPts val="6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IN" b="1" dirty="0">
                  <a:solidFill>
                    <a:srgbClr val="00206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Provisioning Coverage Ratio</a:t>
              </a:r>
            </a:p>
            <a:p>
              <a:pPr marL="342900" indent="-342900" algn="just">
                <a:lnSpc>
                  <a:spcPct val="150000"/>
                </a:lnSpc>
                <a:spcAft>
                  <a:spcPts val="6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IN" b="1" dirty="0">
                  <a:solidFill>
                    <a:srgbClr val="00206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Capital Adequacy Ratio</a:t>
              </a:r>
            </a:p>
            <a:p>
              <a:pPr marL="342900" indent="-342900" algn="just">
                <a:lnSpc>
                  <a:spcPct val="150000"/>
                </a:lnSpc>
                <a:spcAft>
                  <a:spcPts val="6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IN" b="1" dirty="0">
                  <a:solidFill>
                    <a:srgbClr val="00206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Current Account Saving Account Ratio </a:t>
              </a:r>
            </a:p>
            <a:p>
              <a:pPr marL="342900" indent="-342900" algn="just">
                <a:lnSpc>
                  <a:spcPct val="150000"/>
                </a:lnSpc>
                <a:spcAft>
                  <a:spcPts val="6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b="1" dirty="0">
                  <a:solidFill>
                    <a:srgbClr val="00206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Net Interest Margin Ratio</a:t>
              </a:r>
              <a:endParaRPr lang="en-IN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6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b="1" dirty="0">
                  <a:solidFill>
                    <a:srgbClr val="00206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Price to Book Ratio</a:t>
              </a:r>
              <a:endParaRPr lang="en-IN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6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b="1" dirty="0">
                  <a:solidFill>
                    <a:srgbClr val="00206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Return on Equity Ratio</a:t>
              </a:r>
              <a:endParaRPr lang="en-IN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6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b="1" dirty="0">
                  <a:solidFill>
                    <a:srgbClr val="00206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Earnings Per Share Ratio</a:t>
              </a:r>
              <a:endParaRPr lang="en-IN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6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b="1" dirty="0">
                  <a:solidFill>
                    <a:srgbClr val="00206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Debt to Equity Ratio</a:t>
              </a:r>
            </a:p>
            <a:p>
              <a:pPr marL="342900" indent="-342900" algn="just">
                <a:lnSpc>
                  <a:spcPct val="150000"/>
                </a:lnSpc>
                <a:spcAft>
                  <a:spcPts val="6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b="1" dirty="0">
                  <a:solidFill>
                    <a:srgbClr val="00206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Dividend Yield</a:t>
              </a:r>
              <a:endParaRPr lang="en-IN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9722A1-7E4B-6D12-2BB3-786A87FF5323}"/>
                </a:ext>
              </a:extLst>
            </p:cNvPr>
            <p:cNvCxnSpPr>
              <a:cxnSpLocks/>
            </p:cNvCxnSpPr>
            <p:nvPr/>
          </p:nvCxnSpPr>
          <p:spPr>
            <a:xfrm>
              <a:off x="5950788" y="2539500"/>
              <a:ext cx="0" cy="428846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201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EDA7F96-DC4E-AC6C-4B15-432705F2C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364" y="4036942"/>
            <a:ext cx="3579236" cy="238615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700E7D7-7F6C-09B9-D43E-58A5BE388537}"/>
              </a:ext>
            </a:extLst>
          </p:cNvPr>
          <p:cNvGrpSpPr/>
          <p:nvPr/>
        </p:nvGrpSpPr>
        <p:grpSpPr>
          <a:xfrm>
            <a:off x="0" y="3"/>
            <a:ext cx="12192000" cy="6857996"/>
            <a:chOff x="0" y="3"/>
            <a:chExt cx="12192000" cy="6857996"/>
          </a:xfrm>
        </p:grpSpPr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E0ADE42B-4D2A-A116-9F06-62F9C8418EA6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00C59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46F3D5B2-67B2-FCC9-546D-F17C30F8E5FB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solidFill>
              <a:srgbClr val="D56246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1E2CC29-28E3-28D8-A861-DB062F58D813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5 of 16 </a:t>
            </a:r>
            <a:endParaRPr lang="en-IN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3E920-F636-4B5B-ACDE-69CE69F3D9B0}"/>
              </a:ext>
            </a:extLst>
          </p:cNvPr>
          <p:cNvSpPr txBox="1"/>
          <p:nvPr/>
        </p:nvSpPr>
        <p:spPr>
          <a:xfrm>
            <a:off x="1145962" y="1807320"/>
            <a:ext cx="2929144" cy="2027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solidFill>
                  <a:srgbClr val="853A9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History</a:t>
            </a:r>
            <a:endParaRPr lang="en-IN" dirty="0">
              <a:solidFill>
                <a:srgbClr val="853A9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solidFill>
                  <a:srgbClr val="853A9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Vision and Mission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solidFill>
                  <a:srgbClr val="853A9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Services Offered</a:t>
            </a:r>
            <a:endParaRPr lang="en-IN" dirty="0">
              <a:solidFill>
                <a:srgbClr val="853A9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solidFill>
                  <a:srgbClr val="853A9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Listing And Shareholding</a:t>
            </a:r>
            <a:endParaRPr lang="en-IN" dirty="0">
              <a:solidFill>
                <a:srgbClr val="853A9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56F0C1-E79A-02D6-860E-EDC8F05CAD63}"/>
              </a:ext>
            </a:extLst>
          </p:cNvPr>
          <p:cNvSpPr txBox="1"/>
          <p:nvPr/>
        </p:nvSpPr>
        <p:spPr>
          <a:xfrm>
            <a:off x="2992288" y="805691"/>
            <a:ext cx="6207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853A9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Karnataka Bank Ltd.</a:t>
            </a:r>
            <a:endParaRPr lang="en-IN" sz="3200" b="1" dirty="0">
              <a:solidFill>
                <a:srgbClr val="853A9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DCC1D0-22D2-A527-39EA-5905EB514A83}"/>
              </a:ext>
            </a:extLst>
          </p:cNvPr>
          <p:cNvCxnSpPr>
            <a:cxnSpLocks/>
          </p:cNvCxnSpPr>
          <p:nvPr/>
        </p:nvCxnSpPr>
        <p:spPr>
          <a:xfrm>
            <a:off x="3952240" y="1401151"/>
            <a:ext cx="433096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6A4A5BF-1F86-4CE3-A368-BD9C971D65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073765"/>
              </p:ext>
            </p:extLst>
          </p:nvPr>
        </p:nvGraphicFramePr>
        <p:xfrm>
          <a:off x="406400" y="3975097"/>
          <a:ext cx="7213600" cy="2405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3A68959E-817D-C560-FC04-D124D01CB99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714"/>
          <a:stretch/>
        </p:blipFill>
        <p:spPr bwMode="auto">
          <a:xfrm>
            <a:off x="3479059" y="737082"/>
            <a:ext cx="596047" cy="6305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B30A31-A325-0D6B-71D8-772B648CC12A}"/>
              </a:ext>
            </a:extLst>
          </p:cNvPr>
          <p:cNvSpPr txBox="1"/>
          <p:nvPr/>
        </p:nvSpPr>
        <p:spPr>
          <a:xfrm>
            <a:off x="4328932" y="1355044"/>
            <a:ext cx="4564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853A9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2000" dirty="0">
                <a:solidFill>
                  <a:srgbClr val="853A9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Your Family Bank Across India</a:t>
            </a:r>
            <a:r>
              <a:rPr lang="en-US" sz="2800" dirty="0">
                <a:solidFill>
                  <a:srgbClr val="853A9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  <a:endParaRPr lang="en-IN" sz="2000" dirty="0">
              <a:solidFill>
                <a:srgbClr val="853A9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Thought Bubble: Cloud 25">
            <a:extLst>
              <a:ext uri="{FF2B5EF4-FFF2-40B4-BE49-F238E27FC236}">
                <a16:creationId xmlns:a16="http://schemas.microsoft.com/office/drawing/2014/main" id="{E6D45E6B-CF93-22D6-FD0F-304110B6E2D3}"/>
              </a:ext>
            </a:extLst>
          </p:cNvPr>
          <p:cNvSpPr/>
          <p:nvPr/>
        </p:nvSpPr>
        <p:spPr>
          <a:xfrm>
            <a:off x="8544635" y="1878264"/>
            <a:ext cx="2902693" cy="1563050"/>
          </a:xfrm>
          <a:prstGeom prst="cloudCallout">
            <a:avLst/>
          </a:prstGeom>
          <a:solidFill>
            <a:srgbClr val="FFFFFF"/>
          </a:solidFill>
          <a:ln w="19050">
            <a:solidFill>
              <a:srgbClr val="853A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853A9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Closing Share Price on </a:t>
            </a:r>
            <a:r>
              <a:rPr lang="en-US" b="1" dirty="0">
                <a:solidFill>
                  <a:srgbClr val="853A93"/>
                </a:solidFill>
                <a:cs typeface="Aharoni" panose="02010803020104030203" pitchFamily="2" charset="-79"/>
              </a:rPr>
              <a:t>8</a:t>
            </a:r>
            <a:r>
              <a:rPr lang="en-US" b="1" baseline="30000" dirty="0">
                <a:solidFill>
                  <a:srgbClr val="853A9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</a:t>
            </a:r>
            <a:r>
              <a:rPr lang="en-US" b="1" dirty="0">
                <a:solidFill>
                  <a:srgbClr val="853A9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July</a:t>
            </a:r>
          </a:p>
          <a:p>
            <a:pPr algn="ctr"/>
            <a:r>
              <a:rPr lang="en-IN" sz="2000" b="1" dirty="0">
                <a:solidFill>
                  <a:srgbClr val="853A93"/>
                </a:solidFill>
                <a:cs typeface="Aharoni" panose="02010803020104030203" pitchFamily="2" charset="-79"/>
              </a:rPr>
              <a:t>₹ 220.73</a:t>
            </a:r>
          </a:p>
        </p:txBody>
      </p:sp>
    </p:spTree>
    <p:extLst>
      <p:ext uri="{BB962C8B-B14F-4D97-AF65-F5344CB8AC3E}">
        <p14:creationId xmlns:p14="http://schemas.microsoft.com/office/powerpoint/2010/main" val="407647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A008F74-339C-C8B9-A3DD-D7F6008EF6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873417"/>
              </p:ext>
            </p:extLst>
          </p:nvPr>
        </p:nvGraphicFramePr>
        <p:xfrm>
          <a:off x="6760962" y="3088190"/>
          <a:ext cx="4766076" cy="2808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427223F6-D7DE-DCF9-6E32-E18C3D68CAD3}"/>
              </a:ext>
            </a:extLst>
          </p:cNvPr>
          <p:cNvGrpSpPr/>
          <p:nvPr/>
        </p:nvGrpSpPr>
        <p:grpSpPr>
          <a:xfrm>
            <a:off x="0" y="3"/>
            <a:ext cx="12192000" cy="6857996"/>
            <a:chOff x="0" y="3"/>
            <a:chExt cx="12192000" cy="6857996"/>
          </a:xfrm>
        </p:grpSpPr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9029C1A4-A487-605A-5B3F-06D91747D414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solidFill>
              <a:srgbClr val="00C59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69B41A6-7D24-B385-7AEA-5EAE0BDF8E43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D5624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A5FDB9A-73CA-E676-9C2F-FB279022E8CF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6 of 16 </a:t>
            </a:r>
            <a:endParaRPr lang="en-IN" dirty="0"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65A06E-821A-AF58-DC5F-20AB83D178AD}"/>
              </a:ext>
            </a:extLst>
          </p:cNvPr>
          <p:cNvGrpSpPr/>
          <p:nvPr/>
        </p:nvGrpSpPr>
        <p:grpSpPr>
          <a:xfrm>
            <a:off x="705210" y="867837"/>
            <a:ext cx="10781581" cy="533314"/>
            <a:chOff x="1304027" y="313839"/>
            <a:chExt cx="10781581" cy="5333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FBB824-4861-5426-0C23-6781E3C2A99E}"/>
                </a:ext>
              </a:extLst>
            </p:cNvPr>
            <p:cNvSpPr txBox="1"/>
            <p:nvPr/>
          </p:nvSpPr>
          <p:spPr>
            <a:xfrm>
              <a:off x="1304027" y="313839"/>
              <a:ext cx="107815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 Analysis, Interpretation and Findings</a:t>
              </a:r>
              <a:endParaRPr lang="en-IN" sz="24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82F5C5F-1518-D9D0-9208-C0EFB1C9D775}"/>
                </a:ext>
              </a:extLst>
            </p:cNvPr>
            <p:cNvCxnSpPr>
              <a:cxnSpLocks/>
            </p:cNvCxnSpPr>
            <p:nvPr/>
          </p:nvCxnSpPr>
          <p:spPr>
            <a:xfrm>
              <a:off x="2877628" y="847153"/>
              <a:ext cx="763437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C7991A-8539-8994-799E-DBCDEEDB4AB6}"/>
              </a:ext>
            </a:extLst>
          </p:cNvPr>
          <p:cNvCxnSpPr>
            <a:cxnSpLocks/>
          </p:cNvCxnSpPr>
          <p:nvPr/>
        </p:nvCxnSpPr>
        <p:spPr>
          <a:xfrm>
            <a:off x="6096000" y="1742536"/>
            <a:ext cx="0" cy="47049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E115CF-7C2C-5221-366C-9ABAB80C72FD}"/>
              </a:ext>
            </a:extLst>
          </p:cNvPr>
          <p:cNvSpPr txBox="1"/>
          <p:nvPr/>
        </p:nvSpPr>
        <p:spPr>
          <a:xfrm>
            <a:off x="624695" y="2206992"/>
            <a:ext cx="484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800"/>
              </a:spcAft>
              <a:tabLst>
                <a:tab pos="457200" algn="l"/>
              </a:tabLst>
            </a:pPr>
            <a:r>
              <a:rPr lang="en-IN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Provisioning Coverage Ratio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1E6AF-56E0-EB35-B4EA-92E61B9B9771}"/>
              </a:ext>
            </a:extLst>
          </p:cNvPr>
          <p:cNvSpPr txBox="1"/>
          <p:nvPr/>
        </p:nvSpPr>
        <p:spPr>
          <a:xfrm>
            <a:off x="6392617" y="2206992"/>
            <a:ext cx="5502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800"/>
              </a:spcAft>
              <a:tabLst>
                <a:tab pos="457200" algn="l"/>
              </a:tabLst>
            </a:pPr>
            <a:r>
              <a:rPr lang="en-IN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Capital Adequacy Ratio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AC3E169-9A8E-BD5D-C1D0-3DCE287E07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907927"/>
              </p:ext>
            </p:extLst>
          </p:nvPr>
        </p:nvGraphicFramePr>
        <p:xfrm>
          <a:off x="705206" y="3189035"/>
          <a:ext cx="4766076" cy="2786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31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CBBCCBD-6187-75E3-D203-9F1850271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7536939"/>
              </p:ext>
            </p:extLst>
          </p:nvPr>
        </p:nvGraphicFramePr>
        <p:xfrm>
          <a:off x="6760563" y="3089169"/>
          <a:ext cx="4766075" cy="2793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DC7BF75A-512C-4A03-646F-288B6456D782}"/>
              </a:ext>
            </a:extLst>
          </p:cNvPr>
          <p:cNvGrpSpPr/>
          <p:nvPr/>
        </p:nvGrpSpPr>
        <p:grpSpPr>
          <a:xfrm>
            <a:off x="0" y="0"/>
            <a:ext cx="12192000" cy="6857996"/>
            <a:chOff x="0" y="3"/>
            <a:chExt cx="12192000" cy="6857996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011847C1-D1AF-0010-0E3E-3F5D3FC7504B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00C59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20462FA5-8086-D9C0-FF78-F1214EA491C4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solidFill>
              <a:srgbClr val="D56246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6C9F455-715B-78EB-EE45-8D0898D2C894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7 of 16 </a:t>
            </a:r>
            <a:endParaRPr lang="en-IN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3D1E975-08EF-DF1D-F8E7-250599CD5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5276442"/>
              </p:ext>
            </p:extLst>
          </p:nvPr>
        </p:nvGraphicFramePr>
        <p:xfrm>
          <a:off x="664563" y="3078425"/>
          <a:ext cx="4766076" cy="2803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EAA6FFD-2B97-3E02-FA07-D93BC1FE1DB3}"/>
              </a:ext>
            </a:extLst>
          </p:cNvPr>
          <p:cNvGrpSpPr/>
          <p:nvPr/>
        </p:nvGrpSpPr>
        <p:grpSpPr>
          <a:xfrm>
            <a:off x="705210" y="867837"/>
            <a:ext cx="10781581" cy="533314"/>
            <a:chOff x="1304027" y="313839"/>
            <a:chExt cx="10781581" cy="5333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B0178C-504E-3BBE-CAA5-A52FC398BB88}"/>
                </a:ext>
              </a:extLst>
            </p:cNvPr>
            <p:cNvSpPr txBox="1"/>
            <p:nvPr/>
          </p:nvSpPr>
          <p:spPr>
            <a:xfrm>
              <a:off x="1304027" y="313839"/>
              <a:ext cx="107815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 Analysis, Interpretation and Findings</a:t>
              </a:r>
              <a:endParaRPr lang="en-IN" sz="24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F7F03CE-1FE4-6984-9DB0-18D04925D9E2}"/>
                </a:ext>
              </a:extLst>
            </p:cNvPr>
            <p:cNvCxnSpPr>
              <a:cxnSpLocks/>
            </p:cNvCxnSpPr>
            <p:nvPr/>
          </p:nvCxnSpPr>
          <p:spPr>
            <a:xfrm>
              <a:off x="2877628" y="847153"/>
              <a:ext cx="763437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83A0F66-BA8F-4E77-5924-E36EFA1D0CB9}"/>
              </a:ext>
            </a:extLst>
          </p:cNvPr>
          <p:cNvSpPr txBox="1"/>
          <p:nvPr/>
        </p:nvSpPr>
        <p:spPr>
          <a:xfrm>
            <a:off x="624695" y="2206992"/>
            <a:ext cx="484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800"/>
              </a:spcAft>
              <a:tabLst>
                <a:tab pos="457200" algn="l"/>
              </a:tabLst>
            </a:pPr>
            <a:r>
              <a:rPr lang="en-IN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Current Account Saving Account Ratio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56D66-20EE-12BA-1C79-9004C3C700F3}"/>
              </a:ext>
            </a:extLst>
          </p:cNvPr>
          <p:cNvSpPr txBox="1"/>
          <p:nvPr/>
        </p:nvSpPr>
        <p:spPr>
          <a:xfrm>
            <a:off x="6392617" y="2206992"/>
            <a:ext cx="5502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80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 Interest Margin Ratio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E2B2FE-D721-C223-12F8-F2E19CA53800}"/>
              </a:ext>
            </a:extLst>
          </p:cNvPr>
          <p:cNvCxnSpPr>
            <a:cxnSpLocks/>
          </p:cNvCxnSpPr>
          <p:nvPr/>
        </p:nvCxnSpPr>
        <p:spPr>
          <a:xfrm>
            <a:off x="6096000" y="1742536"/>
            <a:ext cx="0" cy="47049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2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812E2B4-A07B-C063-D1B9-CCFD29558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23043"/>
              </p:ext>
            </p:extLst>
          </p:nvPr>
        </p:nvGraphicFramePr>
        <p:xfrm>
          <a:off x="664962" y="3088189"/>
          <a:ext cx="4766075" cy="2793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7D82991-CDE8-51A9-9F33-1C37452B14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1447859"/>
              </p:ext>
            </p:extLst>
          </p:nvPr>
        </p:nvGraphicFramePr>
        <p:xfrm>
          <a:off x="6760963" y="3088189"/>
          <a:ext cx="4766075" cy="2793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6C9F455-715B-78EB-EE45-8D0898D2C894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8 of 16</a:t>
            </a:r>
            <a:endParaRPr lang="en-IN" dirty="0"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B32E99-C87E-14A5-D676-B153F81DD5F1}"/>
              </a:ext>
            </a:extLst>
          </p:cNvPr>
          <p:cNvGrpSpPr/>
          <p:nvPr/>
        </p:nvGrpSpPr>
        <p:grpSpPr>
          <a:xfrm>
            <a:off x="0" y="3"/>
            <a:ext cx="12192000" cy="6857996"/>
            <a:chOff x="0" y="3"/>
            <a:chExt cx="12192000" cy="6857996"/>
          </a:xfrm>
        </p:grpSpPr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A77648C1-B118-2B68-0B65-3881EEF1BB43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solidFill>
              <a:srgbClr val="00C59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4016F0A9-932F-FEC2-A735-E7417E36E8B1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D5624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07596BA-1A2E-D32B-EE6C-5E34A7B8551A}"/>
              </a:ext>
            </a:extLst>
          </p:cNvPr>
          <p:cNvGrpSpPr/>
          <p:nvPr/>
        </p:nvGrpSpPr>
        <p:grpSpPr>
          <a:xfrm>
            <a:off x="705210" y="867837"/>
            <a:ext cx="10781581" cy="533314"/>
            <a:chOff x="1304027" y="313839"/>
            <a:chExt cx="10781581" cy="5333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CD2591-91E8-FE7F-8188-9BC1DEF6C2E3}"/>
                </a:ext>
              </a:extLst>
            </p:cNvPr>
            <p:cNvSpPr txBox="1"/>
            <p:nvPr/>
          </p:nvSpPr>
          <p:spPr>
            <a:xfrm>
              <a:off x="1304027" y="313839"/>
              <a:ext cx="107815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 Analysis, Interpretation and Findings</a:t>
              </a:r>
              <a:endParaRPr lang="en-IN" sz="24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470A55-EB16-D144-1DD8-4CEA9BFBCF7D}"/>
                </a:ext>
              </a:extLst>
            </p:cNvPr>
            <p:cNvCxnSpPr>
              <a:cxnSpLocks/>
            </p:cNvCxnSpPr>
            <p:nvPr/>
          </p:nvCxnSpPr>
          <p:spPr>
            <a:xfrm>
              <a:off x="2877628" y="847153"/>
              <a:ext cx="763437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696AF4-DCCC-FA82-F392-7A7E22AFDB42}"/>
              </a:ext>
            </a:extLst>
          </p:cNvPr>
          <p:cNvCxnSpPr>
            <a:cxnSpLocks/>
          </p:cNvCxnSpPr>
          <p:nvPr/>
        </p:nvCxnSpPr>
        <p:spPr>
          <a:xfrm>
            <a:off x="6096000" y="1742536"/>
            <a:ext cx="0" cy="47049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B084AE-C97D-D8FC-70AC-67BFC9AE798E}"/>
              </a:ext>
            </a:extLst>
          </p:cNvPr>
          <p:cNvSpPr txBox="1"/>
          <p:nvPr/>
        </p:nvSpPr>
        <p:spPr>
          <a:xfrm>
            <a:off x="624695" y="2234000"/>
            <a:ext cx="484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80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Price to Book Ratio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A0007-7509-83A9-C53A-B7A7F083FF07}"/>
              </a:ext>
            </a:extLst>
          </p:cNvPr>
          <p:cNvSpPr txBox="1"/>
          <p:nvPr/>
        </p:nvSpPr>
        <p:spPr>
          <a:xfrm>
            <a:off x="6392617" y="2234000"/>
            <a:ext cx="5502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80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Return on Equity Ratio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3005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C7BF75A-512C-4A03-646F-288B6456D782}"/>
              </a:ext>
            </a:extLst>
          </p:cNvPr>
          <p:cNvGrpSpPr/>
          <p:nvPr/>
        </p:nvGrpSpPr>
        <p:grpSpPr>
          <a:xfrm>
            <a:off x="0" y="0"/>
            <a:ext cx="12192000" cy="6857996"/>
            <a:chOff x="0" y="3"/>
            <a:chExt cx="12192000" cy="6857996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011847C1-D1AF-0010-0E3E-3F5D3FC7504B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00C59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20462FA5-8086-D9C0-FF78-F1214EA491C4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solidFill>
              <a:srgbClr val="D56246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6C9F455-715B-78EB-EE45-8D0898D2C894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9 of 16 </a:t>
            </a:r>
            <a:endParaRPr lang="en-IN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98B898-994F-5F65-FC6D-BD18FEF16E91}"/>
              </a:ext>
            </a:extLst>
          </p:cNvPr>
          <p:cNvGrpSpPr/>
          <p:nvPr/>
        </p:nvGrpSpPr>
        <p:grpSpPr>
          <a:xfrm>
            <a:off x="705210" y="867837"/>
            <a:ext cx="10781581" cy="533314"/>
            <a:chOff x="1304027" y="313839"/>
            <a:chExt cx="10781581" cy="5333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33E969-ADE7-BD03-6670-47E01EC36B11}"/>
                </a:ext>
              </a:extLst>
            </p:cNvPr>
            <p:cNvSpPr txBox="1"/>
            <p:nvPr/>
          </p:nvSpPr>
          <p:spPr>
            <a:xfrm>
              <a:off x="1304027" y="313839"/>
              <a:ext cx="107815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 Analysis, Interpretation and Findings</a:t>
              </a:r>
              <a:endParaRPr lang="en-IN" sz="24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8D9AD3-7351-D38E-47D8-16F3250906BE}"/>
                </a:ext>
              </a:extLst>
            </p:cNvPr>
            <p:cNvCxnSpPr>
              <a:cxnSpLocks/>
            </p:cNvCxnSpPr>
            <p:nvPr/>
          </p:nvCxnSpPr>
          <p:spPr>
            <a:xfrm>
              <a:off x="2877628" y="847153"/>
              <a:ext cx="763437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D997D7-47C0-B757-D4ED-3FE5735DC582}"/>
              </a:ext>
            </a:extLst>
          </p:cNvPr>
          <p:cNvCxnSpPr>
            <a:cxnSpLocks/>
          </p:cNvCxnSpPr>
          <p:nvPr/>
        </p:nvCxnSpPr>
        <p:spPr>
          <a:xfrm>
            <a:off x="6096000" y="1742536"/>
            <a:ext cx="0" cy="47049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0118F4-3B09-BE66-DCA4-C6A4F3EF9C7F}"/>
              </a:ext>
            </a:extLst>
          </p:cNvPr>
          <p:cNvSpPr txBox="1"/>
          <p:nvPr/>
        </p:nvSpPr>
        <p:spPr>
          <a:xfrm>
            <a:off x="624695" y="2224180"/>
            <a:ext cx="484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80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Earnings Per Share Ratio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ED88D-D08D-8A27-B544-87E77D5B4362}"/>
              </a:ext>
            </a:extLst>
          </p:cNvPr>
          <p:cNvSpPr txBox="1"/>
          <p:nvPr/>
        </p:nvSpPr>
        <p:spPr>
          <a:xfrm>
            <a:off x="6392617" y="2224180"/>
            <a:ext cx="5502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80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Debt to Equity Ratio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856B5DD-BEE1-BF7B-492D-21BBFA1D5D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2700281"/>
              </p:ext>
            </p:extLst>
          </p:nvPr>
        </p:nvGraphicFramePr>
        <p:xfrm>
          <a:off x="6760963" y="3088189"/>
          <a:ext cx="4766075" cy="2793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F366B98-A627-A343-43A9-C9E6D9E0CA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873700"/>
              </p:ext>
            </p:extLst>
          </p:nvPr>
        </p:nvGraphicFramePr>
        <p:xfrm>
          <a:off x="705210" y="3088189"/>
          <a:ext cx="4725827" cy="2793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726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645</Words>
  <Application>Microsoft Office PowerPoint</Application>
  <PresentationFormat>Widescreen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mahablashwar bhat</dc:creator>
  <cp:lastModifiedBy>Archana Bhat</cp:lastModifiedBy>
  <cp:revision>26</cp:revision>
  <dcterms:created xsi:type="dcterms:W3CDTF">2023-07-25T17:31:49Z</dcterms:created>
  <dcterms:modified xsi:type="dcterms:W3CDTF">2024-07-14T05:11:12Z</dcterms:modified>
</cp:coreProperties>
</file>