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73" r:id="rId4"/>
    <p:sldId id="278" r:id="rId5"/>
    <p:sldId id="270" r:id="rId6"/>
    <p:sldId id="272" r:id="rId7"/>
    <p:sldId id="271" r:id="rId8"/>
    <p:sldId id="274" r:id="rId9"/>
    <p:sldId id="276" r:id="rId10"/>
    <p:sldId id="275" r:id="rId11"/>
    <p:sldId id="279" r:id="rId12"/>
    <p:sldId id="280" r:id="rId13"/>
    <p:sldId id="281" r:id="rId14"/>
    <p:sldId id="268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C8CF"/>
    <a:srgbClr val="606B78"/>
    <a:srgbClr val="F101CF"/>
    <a:srgbClr val="DFCAEE"/>
    <a:srgbClr val="920000"/>
    <a:srgbClr val="E69F8E"/>
    <a:srgbClr val="DC7962"/>
    <a:srgbClr val="D56246"/>
    <a:srgbClr val="E19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hhu\Downloads\Savi3\report%20new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hhu\Downloads\Savi3\report%20new\Book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hhu\Downloads\Savi3\report%20new\Book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hhu\Downloads\Savi3\report%20new\Book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hhu\Downloads\Savi3\report%20new\Book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hhu\Downloads\Savi3\report%20new\Book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hhu\Downloads\Savi3\report%20new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hhu\Downloads\Savi3\report%20new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hhu\Downloads\Savi3\report%20new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hhu\Downloads\Savi3\report%20new\Book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hhu\Downloads\Savi3\report%20new\Book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hhu\Downloads\Savi3\report%20new\Book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hhu\Downloads\Savi3\report%20new\Book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hhu\Downloads\Savi3\report%20new\Book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21341246543010506"/>
          <c:w val="0.86016784205166763"/>
          <c:h val="0.59478852704460916"/>
        </c:manualLayout>
      </c:layout>
      <c:pie3DChart>
        <c:varyColors val="1"/>
        <c:ser>
          <c:idx val="0"/>
          <c:order val="0"/>
          <c:tx>
            <c:strRef>
              <c:f>Sheet1!$N$1:$N$2</c:f>
              <c:strCache>
                <c:ptCount val="2"/>
                <c:pt idx="0">
                  <c:v>2024</c:v>
                </c:pt>
                <c:pt idx="1">
                  <c:v>In %</c:v>
                </c:pt>
              </c:strCache>
            </c:strRef>
          </c:tx>
          <c:spPr>
            <a:ln w="0">
              <a:noFill/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0"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>
                <a:contourClr>
                  <a:schemeClr val="accen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9F4-4F0B-A528-2D46894621F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0"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>
                <a:contourClr>
                  <a:schemeClr val="accen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9F4-4F0B-A528-2D46894621F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0"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>
                <a:contourClr>
                  <a:schemeClr val="accen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9F4-4F0B-A528-2D46894621F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0"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>
                <a:contourClr>
                  <a:schemeClr val="accen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9F4-4F0B-A528-2D46894621FD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Sheet1!$M$3:$M$6</c:f>
              <c:strCache>
                <c:ptCount val="4"/>
                <c:pt idx="0">
                  <c:v>Foreign Institutions</c:v>
                </c:pt>
                <c:pt idx="1">
                  <c:v>Retail and other</c:v>
                </c:pt>
                <c:pt idx="2">
                  <c:v>Domestic Institutions</c:v>
                </c:pt>
                <c:pt idx="3">
                  <c:v>Promoter Holding</c:v>
                </c:pt>
              </c:strCache>
            </c:strRef>
          </c:cat>
          <c:val>
            <c:numRef>
              <c:f>Sheet1!$N$3:$N$6</c:f>
              <c:numCache>
                <c:formatCode>General</c:formatCode>
                <c:ptCount val="4"/>
                <c:pt idx="0">
                  <c:v>73.63</c:v>
                </c:pt>
                <c:pt idx="1">
                  <c:v>18.68</c:v>
                </c:pt>
                <c:pt idx="2">
                  <c:v>9.42</c:v>
                </c:pt>
                <c:pt idx="3">
                  <c:v>7.69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F4-4F0B-A528-2D46894621F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4153251696333902"/>
          <c:y val="0.27402724966127701"/>
          <c:w val="0.35846748303666098"/>
          <c:h val="0.410460042187977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Sheet1!$J$9</c:f>
              <c:strCache>
                <c:ptCount val="1"/>
                <c:pt idx="0">
                  <c:v>Annualized total returns Trend</c:v>
                </c:pt>
              </c:strCache>
            </c:strRef>
          </c:tx>
          <c:spPr>
            <a:solidFill>
              <a:srgbClr val="00B38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Sheet1!$I$10:$I$14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Sheet1!$J$10:$J$14</c:f>
              <c:numCache>
                <c:formatCode>0%</c:formatCode>
                <c:ptCount val="5"/>
                <c:pt idx="0">
                  <c:v>1</c:v>
                </c:pt>
                <c:pt idx="1">
                  <c:v>0.96</c:v>
                </c:pt>
                <c:pt idx="2">
                  <c:v>0.6</c:v>
                </c:pt>
                <c:pt idx="3">
                  <c:v>0.52600000000000002</c:v>
                </c:pt>
                <c:pt idx="4">
                  <c:v>0.45200000000000001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8-4090-992E-A6061163B4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5420863"/>
        <c:axId val="895439103"/>
      </c:barChart>
      <c:catAx>
        <c:axId val="89542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95439103"/>
        <c:crosses val="autoZero"/>
        <c:auto val="1"/>
        <c:lblAlgn val="ctr"/>
        <c:lblOffset val="100"/>
        <c:noMultiLvlLbl val="0"/>
      </c:catAx>
      <c:valAx>
        <c:axId val="89543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95420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Sheet1!$J$25</c:f>
              <c:strCache>
                <c:ptCount val="1"/>
                <c:pt idx="0">
                  <c:v>Operating expenses Trend</c:v>
                </c:pt>
              </c:strCache>
            </c:strRef>
          </c:tx>
          <c:spPr>
            <a:solidFill>
              <a:srgbClr val="EB5B3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Sheet1!$I$26:$I$30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Sheet1!$J$26:$J$30</c:f>
              <c:numCache>
                <c:formatCode>0%</c:formatCode>
                <c:ptCount val="5"/>
                <c:pt idx="0">
                  <c:v>1</c:v>
                </c:pt>
                <c:pt idx="1">
                  <c:v>0.92616836657025425</c:v>
                </c:pt>
                <c:pt idx="2">
                  <c:v>1.0115694930735273</c:v>
                </c:pt>
                <c:pt idx="3">
                  <c:v>1.3323184655198661</c:v>
                </c:pt>
                <c:pt idx="4">
                  <c:v>1.3942761455320445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DF-4735-8323-0953B34040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3529071"/>
        <c:axId val="883532431"/>
      </c:barChart>
      <c:catAx>
        <c:axId val="88352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83532431"/>
        <c:crosses val="autoZero"/>
        <c:auto val="1"/>
        <c:lblAlgn val="ctr"/>
        <c:lblOffset val="100"/>
        <c:noMultiLvlLbl val="0"/>
      </c:catAx>
      <c:valAx>
        <c:axId val="88353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83529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Sheet1!$F$17</c:f>
              <c:strCache>
                <c:ptCount val="1"/>
                <c:pt idx="0">
                  <c:v>Distribution per share Trend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Sheet1!$E$18:$E$22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Sheet1!$F$18:$F$22</c:f>
              <c:numCache>
                <c:formatCode>0%</c:formatCode>
                <c:ptCount val="5"/>
                <c:pt idx="0">
                  <c:v>1</c:v>
                </c:pt>
                <c:pt idx="1">
                  <c:v>0.88068880688806883</c:v>
                </c:pt>
                <c:pt idx="2">
                  <c:v>0.89216892168921691</c:v>
                </c:pt>
                <c:pt idx="3">
                  <c:v>0.89011890118901194</c:v>
                </c:pt>
                <c:pt idx="4">
                  <c:v>0.8745387453874538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71-4DEC-9A4E-ADDEA19979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5441983"/>
        <c:axId val="895418943"/>
      </c:barChart>
      <c:catAx>
        <c:axId val="89544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95418943"/>
        <c:crosses val="autoZero"/>
        <c:auto val="1"/>
        <c:lblAlgn val="ctr"/>
        <c:lblOffset val="100"/>
        <c:noMultiLvlLbl val="0"/>
      </c:catAx>
      <c:valAx>
        <c:axId val="89541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9544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Sheet1!$J$17</c:f>
              <c:strCache>
                <c:ptCount val="1"/>
                <c:pt idx="0">
                  <c:v>EBITDA Trend</c:v>
                </c:pt>
              </c:strCache>
            </c:strRef>
          </c:tx>
          <c:spPr>
            <a:solidFill>
              <a:srgbClr val="00B38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Sheet1!$I$18:$I$22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Sheet1!$J$18:$J$22</c:f>
              <c:numCache>
                <c:formatCode>0%</c:formatCode>
                <c:ptCount val="5"/>
                <c:pt idx="0">
                  <c:v>1</c:v>
                </c:pt>
                <c:pt idx="1">
                  <c:v>1.1159403864679549</c:v>
                </c:pt>
                <c:pt idx="2">
                  <c:v>1.3741712472374907</c:v>
                </c:pt>
                <c:pt idx="3">
                  <c:v>1.5234884116280387</c:v>
                </c:pt>
                <c:pt idx="4">
                  <c:v>1.6843656145520485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2-46A8-BB96-8E0A85515A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5441023"/>
        <c:axId val="895447743"/>
      </c:barChart>
      <c:catAx>
        <c:axId val="895441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95447743"/>
        <c:crosses val="autoZero"/>
        <c:auto val="1"/>
        <c:lblAlgn val="ctr"/>
        <c:lblOffset val="100"/>
        <c:noMultiLvlLbl val="0"/>
      </c:catAx>
      <c:valAx>
        <c:axId val="895447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95441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Debt to equity ratio Trend</c:v>
                </c:pt>
              </c:strCache>
            </c:strRef>
          </c:tx>
          <c:spPr>
            <a:solidFill>
              <a:srgbClr val="00B38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Sheet1!$I$2:$I$6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Sheet1!$J$2:$J$6</c:f>
              <c:numCache>
                <c:formatCode>0%</c:formatCode>
                <c:ptCount val="5"/>
                <c:pt idx="0">
                  <c:v>1</c:v>
                </c:pt>
                <c:pt idx="1">
                  <c:v>1.56</c:v>
                </c:pt>
                <c:pt idx="2">
                  <c:v>1.88</c:v>
                </c:pt>
                <c:pt idx="3">
                  <c:v>2.44</c:v>
                </c:pt>
                <c:pt idx="4">
                  <c:v>2.68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8B-44E9-BB30-CCA36956B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0592591"/>
        <c:axId val="790593551"/>
      </c:barChart>
      <c:catAx>
        <c:axId val="79059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90593551"/>
        <c:crosses val="autoZero"/>
        <c:auto val="1"/>
        <c:lblAlgn val="ctr"/>
        <c:lblOffset val="100"/>
        <c:noMultiLvlLbl val="0"/>
      </c:catAx>
      <c:valAx>
        <c:axId val="790593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90592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AFFO Trend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Sheet1!$A$10:$A$14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Sheet1!$B$10:$B$14</c:f>
              <c:numCache>
                <c:formatCode>0%</c:formatCode>
                <c:ptCount val="5"/>
                <c:pt idx="0">
                  <c:v>1</c:v>
                </c:pt>
                <c:pt idx="1">
                  <c:v>1.4467698146669732</c:v>
                </c:pt>
                <c:pt idx="2">
                  <c:v>1.5651344869046075</c:v>
                </c:pt>
                <c:pt idx="3">
                  <c:v>2.288311865349276</c:v>
                </c:pt>
                <c:pt idx="4">
                  <c:v>2.028755873693076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7C-4D4C-9FA9-347509678D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3693263"/>
        <c:axId val="883701423"/>
      </c:barChart>
      <c:catAx>
        <c:axId val="883693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83701423"/>
        <c:crosses val="autoZero"/>
        <c:auto val="1"/>
        <c:lblAlgn val="ctr"/>
        <c:lblOffset val="100"/>
        <c:noMultiLvlLbl val="0"/>
      </c:catAx>
      <c:valAx>
        <c:axId val="883701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83693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FFO Trend</c:v>
                </c:pt>
              </c:strCache>
            </c:strRef>
          </c:tx>
          <c:spPr>
            <a:solidFill>
              <a:srgbClr val="EB5B3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1</c:v>
                </c:pt>
                <c:pt idx="1">
                  <c:v>1.0837180739891334</c:v>
                </c:pt>
                <c:pt idx="2">
                  <c:v>1.3932819105943226</c:v>
                </c:pt>
                <c:pt idx="3">
                  <c:v>1.6810441845492454</c:v>
                </c:pt>
                <c:pt idx="4">
                  <c:v>1.7349833684855007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4C-4ADD-B315-2BA3E0B2F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8987631"/>
        <c:axId val="888998191"/>
      </c:barChart>
      <c:catAx>
        <c:axId val="888987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88998191"/>
        <c:crosses val="autoZero"/>
        <c:auto val="1"/>
        <c:lblAlgn val="ctr"/>
        <c:lblOffset val="100"/>
        <c:noMultiLvlLbl val="0"/>
      </c:catAx>
      <c:valAx>
        <c:axId val="888998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88987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NAV (per unit) Trend</c:v>
                </c:pt>
              </c:strCache>
            </c:strRef>
          </c:tx>
          <c:spPr>
            <a:solidFill>
              <a:srgbClr val="00B38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Sheet1!$A$18:$A$22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Sheet1!$B$18:$B$22</c:f>
              <c:numCache>
                <c:formatCode>0%</c:formatCode>
                <c:ptCount val="5"/>
                <c:pt idx="0">
                  <c:v>1</c:v>
                </c:pt>
                <c:pt idx="1">
                  <c:v>1.205334480533448</c:v>
                </c:pt>
                <c:pt idx="2">
                  <c:v>1.6945579694557968</c:v>
                </c:pt>
                <c:pt idx="3">
                  <c:v>1.698773929877393</c:v>
                </c:pt>
                <c:pt idx="4">
                  <c:v>1.7276403527640352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9A-4C4D-BC4A-873E7B0580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90602671"/>
        <c:axId val="790591631"/>
      </c:barChart>
      <c:catAx>
        <c:axId val="790602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90591631"/>
        <c:crosses val="autoZero"/>
        <c:auto val="1"/>
        <c:lblAlgn val="ctr"/>
        <c:lblOffset val="100"/>
        <c:noMultiLvlLbl val="0"/>
      </c:catAx>
      <c:valAx>
        <c:axId val="79059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90602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NOI Trend </c:v>
                </c:pt>
              </c:strCache>
            </c:strRef>
          </c:tx>
          <c:spPr>
            <a:solidFill>
              <a:srgbClr val="EB5B3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Sheet1!$E$2:$E$6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Sheet1!$F$2:$F$6</c:f>
              <c:numCache>
                <c:formatCode>0%</c:formatCode>
                <c:ptCount val="5"/>
                <c:pt idx="0">
                  <c:v>1</c:v>
                </c:pt>
                <c:pt idx="1">
                  <c:v>1.1184920198128783</c:v>
                </c:pt>
                <c:pt idx="2">
                  <c:v>1.3709961474958723</c:v>
                </c:pt>
                <c:pt idx="3">
                  <c:v>1.5224545954870665</c:v>
                </c:pt>
                <c:pt idx="4">
                  <c:v>1.6411117226197027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49-44E5-99EC-DAC6C18DC7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8986671"/>
        <c:axId val="888991951"/>
      </c:barChart>
      <c:catAx>
        <c:axId val="888986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88991951"/>
        <c:crosses val="autoZero"/>
        <c:auto val="1"/>
        <c:lblAlgn val="ctr"/>
        <c:lblOffset val="100"/>
        <c:noMultiLvlLbl val="0"/>
      </c:catAx>
      <c:valAx>
        <c:axId val="888991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88986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 b="1" dirty="0">
                <a:latin typeface="+mn-lt"/>
              </a:rPr>
              <a:t>Leverage ratio Trend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Trend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Sheet1!$A$26:$A$30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Sheet1!$B$26:$B$30</c:f>
              <c:numCache>
                <c:formatCode>0%</c:formatCode>
                <c:ptCount val="5"/>
                <c:pt idx="0">
                  <c:v>1</c:v>
                </c:pt>
                <c:pt idx="1">
                  <c:v>1.3979241354796124</c:v>
                </c:pt>
                <c:pt idx="2">
                  <c:v>1.3680973195876289</c:v>
                </c:pt>
                <c:pt idx="3">
                  <c:v>1.6015875023247164</c:v>
                </c:pt>
                <c:pt idx="4">
                  <c:v>1.5911034853990043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29-4A30-BA26-35A898D967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84941504"/>
        <c:axId val="1684939584"/>
      </c:barChart>
      <c:catAx>
        <c:axId val="168494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4939584"/>
        <c:crosses val="autoZero"/>
        <c:auto val="1"/>
        <c:lblAlgn val="ctr"/>
        <c:lblOffset val="100"/>
        <c:noMultiLvlLbl val="0"/>
      </c:catAx>
      <c:valAx>
        <c:axId val="168493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494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Sheet1!$F$25</c:f>
              <c:strCache>
                <c:ptCount val="1"/>
                <c:pt idx="0">
                  <c:v>Revenue from operations Trend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Sheet1!$E$26:$E$30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Sheet1!$F$26:$F$30</c:f>
              <c:numCache>
                <c:formatCode>0%</c:formatCode>
                <c:ptCount val="5"/>
                <c:pt idx="0">
                  <c:v>1</c:v>
                </c:pt>
                <c:pt idx="1">
                  <c:v>1.1004242622033662</c:v>
                </c:pt>
                <c:pt idx="2">
                  <c:v>1.3812298941675603</c:v>
                </c:pt>
                <c:pt idx="3">
                  <c:v>1.5942468180334748</c:v>
                </c:pt>
                <c:pt idx="4">
                  <c:v>1.718122056972353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C2-471E-8ABD-CCA0F19B98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3691343"/>
        <c:axId val="883698543"/>
      </c:barChart>
      <c:catAx>
        <c:axId val="883691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83698543"/>
        <c:crosses val="autoZero"/>
        <c:auto val="1"/>
        <c:lblAlgn val="ctr"/>
        <c:lblOffset val="100"/>
        <c:noMultiLvlLbl val="0"/>
      </c:catAx>
      <c:valAx>
        <c:axId val="88369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83691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Sheet1!$J$33</c:f>
              <c:strCache>
                <c:ptCount val="1"/>
                <c:pt idx="0">
                  <c:v>EPS Trend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Sheet1!$I$34:$I$38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Sheet1!$J$34:$J$38</c:f>
              <c:numCache>
                <c:formatCode>0%</c:formatCode>
                <c:ptCount val="5"/>
                <c:pt idx="0">
                  <c:v>1</c:v>
                </c:pt>
                <c:pt idx="1">
                  <c:v>0.85858585858585856</c:v>
                </c:pt>
                <c:pt idx="2">
                  <c:v>0.9494949494949495</c:v>
                </c:pt>
                <c:pt idx="3">
                  <c:v>0.53535353535353536</c:v>
                </c:pt>
                <c:pt idx="4">
                  <c:v>1.0272727272727273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C6-47A4-927B-70549DE28A4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5435263"/>
        <c:axId val="895426623"/>
      </c:barChart>
      <c:catAx>
        <c:axId val="895435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95426623"/>
        <c:crosses val="autoZero"/>
        <c:auto val="1"/>
        <c:lblAlgn val="ctr"/>
        <c:lblOffset val="100"/>
        <c:noMultiLvlLbl val="0"/>
      </c:catAx>
      <c:valAx>
        <c:axId val="89542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95435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Cash flow from operations Trend</c:v>
                </c:pt>
              </c:strCache>
            </c:strRef>
          </c:tx>
          <c:spPr>
            <a:solidFill>
              <a:srgbClr val="EB5B3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Sheet1!$A$34:$A$38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Sheet1!$B$34:$B$38</c:f>
              <c:numCache>
                <c:formatCode>0%</c:formatCode>
                <c:ptCount val="5"/>
                <c:pt idx="0">
                  <c:v>1</c:v>
                </c:pt>
                <c:pt idx="1">
                  <c:v>1.1030842719820724</c:v>
                </c:pt>
                <c:pt idx="2">
                  <c:v>1.3958837058441942</c:v>
                </c:pt>
                <c:pt idx="3">
                  <c:v>1.5129445066934009</c:v>
                </c:pt>
                <c:pt idx="4">
                  <c:v>1.5279235713864481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72-45F5-A26C-4F496B4257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5421823"/>
        <c:axId val="895427583"/>
      </c:barChart>
      <c:catAx>
        <c:axId val="89542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95427583"/>
        <c:crosses val="autoZero"/>
        <c:auto val="1"/>
        <c:lblAlgn val="ctr"/>
        <c:lblOffset val="100"/>
        <c:noMultiLvlLbl val="0"/>
      </c:catAx>
      <c:valAx>
        <c:axId val="895427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95421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23AC-9B93-4922-8D54-481BF494A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5BB48-9BA5-44FE-A30F-5ECFE07F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54377-CD71-497F-94AD-C44BE07D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7157-5A18-44B2-BBF4-630987CB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484A8-38B6-4383-AF7E-6EBF55BD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0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F09F-34EC-4B47-BEBF-424C8DA9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A8FCE-F08A-41A0-ABAA-343AA0942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CA2B7-0AAA-476A-B5D1-59A7C46B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FC606-B780-4E07-82C4-F587768B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ACCF-C40F-43CB-942F-C679A5E5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0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B2EDD-B02A-4B06-86D2-CA88A27B8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017C1-1786-4AD0-AD7D-9E0E05FE5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7616-130F-4316-80CA-1E763BD3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98A1-2910-422C-8074-75D768D8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9C174-4F21-4569-8512-05E06F5C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5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BCA8-6153-4CFC-B812-E2CF7F0D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8245-92CC-4C86-83B5-295D0C57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E3A6-80EC-437C-8B02-66D4C7BD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0D341-AB85-4AC1-8E68-274A6338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ABA62-EDE4-4946-828C-016C257B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0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FF3A-1B11-4634-9EC3-34330C62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424B0-23F1-4AA5-8E90-01F547E1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BC76-0363-40A0-AE60-9FA2CDA2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B973F-19FE-45E5-9CEC-1A4CC22E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392A-8609-4B9B-9B25-EC5267B2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1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9CB6-D064-418C-A77E-0B0EC4D4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1F33-3763-4278-BC99-B568065B3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525C8-430C-45E5-8FA7-A07EEA986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DDDF6-CF52-4742-893A-3D8C7A67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3AE35-4DCC-4CAB-937B-2DD3037B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8A8F3-1520-4885-A0F1-34DB02D4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9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A6A9-3E98-47AB-8E1B-3E85867C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EC16F-DA21-4E7D-B5B3-F35CDC287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67C51-B818-4351-A2A0-3BB281EEF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7F529-9707-4D01-80EF-EDD469EA0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91CB6-8658-49E2-A07F-FC8E11286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67323-6FC2-4BB6-95C0-C0FBD1FF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6E3DF-1B76-492E-8844-2D55C958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5A3EC-BE23-42CC-AC3E-F3722597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4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60E3-C22E-4C8C-A43C-DD4B1291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DAD16-8E9E-4936-A542-FEAF0F8B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C66CE-FB9C-4144-8813-ADD8BBCD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09841-76C7-4925-A62D-8B6F295F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8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E19DF-5164-4AF7-992F-F5277B92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860B7-8ACC-455E-9EDD-F1546893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CDB95-9300-4198-8ABF-B98AE311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6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C9AD-BEF6-4965-80F0-8C5A5A2B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6872-EEB6-46EB-9F1F-764CA2E3B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DCC0D-BD99-4072-8151-3E103824A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A7D32-4EF6-48DE-AE07-CDD1CEE1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B7CAC-CB54-4BBC-924B-C8B80DAD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531ED-1E4C-48FB-8A74-87BB9E5C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3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EA3F-01F5-44F0-A3D9-0AC66CF5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81DBE-820E-4FA1-8B0E-51712191B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47CE0-DE2B-432D-9E3F-DDB247B1B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AE39C-B0B4-45E1-B7DD-9BB5B2A4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4D1E-B4AA-4854-AA73-81E76163BA81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5A5BA-306F-4197-9C7B-D4150FB9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48EBE-EE55-4416-A172-1BB9B1D5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2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2F3D1-03DA-45E5-9A72-8D90B15C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271EE-2506-4DD4-B617-F2C116643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6F4AF-79CE-4F72-A229-F0FE977C4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94D1E-B4AA-4854-AA73-81E76163BA81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61A37-51AE-495F-B1CD-B0E49C404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632E1-4F3A-446D-A8B5-765AEA8B0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69AEE-398A-4D8B-962D-34F001D62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1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229E66-3FDA-EAF4-B2A0-72FC8FC31FFF}"/>
              </a:ext>
            </a:extLst>
          </p:cNvPr>
          <p:cNvGrpSpPr/>
          <p:nvPr/>
        </p:nvGrpSpPr>
        <p:grpSpPr>
          <a:xfrm>
            <a:off x="0" y="0"/>
            <a:ext cx="12192000" cy="6857996"/>
            <a:chOff x="0" y="3"/>
            <a:chExt cx="12192000" cy="6857996"/>
          </a:xfrm>
        </p:grpSpPr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A80E969E-9D11-62F4-6721-4A2E4FBD6F6F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00C5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6E8E9248-9354-62AA-69B1-2C567E2DD3C8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solidFill>
              <a:srgbClr val="D56246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91005B-DEE6-A1B3-F76F-8930E6DF6439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1 of 15 </a:t>
            </a:r>
            <a:endParaRPr lang="en-IN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73E60C-F1C1-0EEF-92DE-45014981E2EA}"/>
              </a:ext>
            </a:extLst>
          </p:cNvPr>
          <p:cNvGrpSpPr/>
          <p:nvPr/>
        </p:nvGrpSpPr>
        <p:grpSpPr>
          <a:xfrm>
            <a:off x="856875" y="611483"/>
            <a:ext cx="10478250" cy="5635035"/>
            <a:chOff x="856874" y="348817"/>
            <a:chExt cx="10478250" cy="563503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4E5F21-7D34-4388-B160-19129B1D06C3}"/>
                </a:ext>
              </a:extLst>
            </p:cNvPr>
            <p:cNvSpPr txBox="1"/>
            <p:nvPr/>
          </p:nvSpPr>
          <p:spPr>
            <a:xfrm>
              <a:off x="1374672" y="2028744"/>
              <a:ext cx="944265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GOVERNMENT FIRST GRADE COLLEGE YELLAPUR</a:t>
              </a:r>
            </a:p>
            <a:p>
              <a:pPr algn="ctr"/>
              <a:r>
                <a:rPr lang="en-IN" sz="16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Uttara Kannada - 581359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0CCF9E-6901-4A91-8A30-E284153E8C94}"/>
                </a:ext>
              </a:extLst>
            </p:cNvPr>
            <p:cNvSpPr txBox="1"/>
            <p:nvPr/>
          </p:nvSpPr>
          <p:spPr>
            <a:xfrm>
              <a:off x="2544311" y="886558"/>
              <a:ext cx="71033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srgbClr val="D83C3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KARNATAKA UNIVERSITY, DHARWAD</a:t>
              </a:r>
            </a:p>
            <a:p>
              <a:pPr algn="ctr"/>
              <a:r>
                <a:rPr lang="en-IN" sz="1400" b="1" dirty="0">
                  <a:solidFill>
                    <a:srgbClr val="BB2F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UNIVERSITY WITH POTENTIAL FOR EXCELLENCE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184020-91A2-46CC-9434-3CE9D2DC16E4}"/>
                </a:ext>
              </a:extLst>
            </p:cNvPr>
            <p:cNvSpPr txBox="1"/>
            <p:nvPr/>
          </p:nvSpPr>
          <p:spPr>
            <a:xfrm>
              <a:off x="3212531" y="3727342"/>
              <a:ext cx="5766936" cy="88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N" b="1" dirty="0">
                  <a:solidFill>
                    <a:srgbClr val="0038A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Presented By </a:t>
              </a:r>
              <a:endParaRPr lang="en-US" b="1" dirty="0">
                <a:solidFill>
                  <a:srgbClr val="0038A8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IN" b="1" dirty="0">
                  <a:solidFill>
                    <a:srgbClr val="0038A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Ms. Savitri Mahabaleshwara Bhat  - U02IU21C0020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66D341-B8B5-4AF7-9338-40923FE5D7B9}"/>
                </a:ext>
              </a:extLst>
            </p:cNvPr>
            <p:cNvSpPr txBox="1"/>
            <p:nvPr/>
          </p:nvSpPr>
          <p:spPr>
            <a:xfrm>
              <a:off x="856874" y="2935977"/>
              <a:ext cx="10478250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92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Financial </a:t>
              </a:r>
              <a:r>
                <a:rPr lang="en-IN" b="1" dirty="0">
                  <a:solidFill>
                    <a:srgbClr val="92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Analysis</a:t>
              </a:r>
              <a:r>
                <a:rPr lang="en-IN" sz="1600" b="1" dirty="0">
                  <a:solidFill>
                    <a:srgbClr val="92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Report On</a:t>
              </a:r>
            </a:p>
            <a:p>
              <a:pPr algn="ctr"/>
              <a:r>
                <a:rPr lang="en-IN" sz="1600" b="1" dirty="0">
                  <a:solidFill>
                    <a:srgbClr val="92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“Financial Analysis Of REITs With Special Reference To Embassy Office Parks”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3F2154-FA81-CFAD-8160-5E034EE62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11520" y="348817"/>
              <a:ext cx="568960" cy="568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132972-9D7B-57B2-C347-40E2EFCB800B}"/>
                </a:ext>
              </a:extLst>
            </p:cNvPr>
            <p:cNvSpPr txBox="1"/>
            <p:nvPr/>
          </p:nvSpPr>
          <p:spPr>
            <a:xfrm>
              <a:off x="3015614" y="4783523"/>
              <a:ext cx="616077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 The Guidance Of</a:t>
              </a:r>
            </a:p>
            <a:p>
              <a:pPr algn="ctr"/>
              <a:r>
                <a:rPr lang="en-US" b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Mr. Sharath Kumar </a:t>
              </a:r>
            </a:p>
            <a:p>
              <a:pPr algn="ctr"/>
              <a:r>
                <a:rPr lang="en-US" b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Assistant Professor </a:t>
              </a:r>
            </a:p>
            <a:p>
              <a:pPr algn="ctr"/>
              <a:r>
                <a:rPr lang="en-US" b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Department of Commerce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A083AC-0609-34B1-BB28-52CEC24C5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5970" y="1551086"/>
              <a:ext cx="480060" cy="41398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51358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6C9F455-715B-78EB-EE45-8D0898D2C894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10 of 15 </a:t>
            </a:r>
            <a:endParaRPr lang="en-IN" dirty="0"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6755C3-C9E5-CBC0-3E50-969DF4CCB2FE}"/>
              </a:ext>
            </a:extLst>
          </p:cNvPr>
          <p:cNvGrpSpPr/>
          <p:nvPr/>
        </p:nvGrpSpPr>
        <p:grpSpPr>
          <a:xfrm>
            <a:off x="0" y="3"/>
            <a:ext cx="12192000" cy="6857996"/>
            <a:chOff x="0" y="3"/>
            <a:chExt cx="12192000" cy="6857996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31EAAF02-1944-98F4-A9A5-99EFC5611952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solidFill>
              <a:srgbClr val="00C59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2AF75FCC-9D95-2A36-19AD-E5C1E3D44002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D562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BACE8-16B0-56F3-6EE7-684FFFE1FDF6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D1FF47-A6E6-077D-ECF3-DAD9CE7C5422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 Analysis, Interpretation and Findings</a:t>
              </a:r>
              <a:endParaRPr lang="en-IN" sz="24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7B3C6D-1B72-CA65-A6DC-1412A0EDE747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D19AE3-E84E-ABE0-2552-39AC25FD1E5B}"/>
              </a:ext>
            </a:extLst>
          </p:cNvPr>
          <p:cNvCxnSpPr>
            <a:cxnSpLocks/>
          </p:cNvCxnSpPr>
          <p:nvPr/>
        </p:nvCxnSpPr>
        <p:spPr>
          <a:xfrm>
            <a:off x="6096000" y="1742536"/>
            <a:ext cx="0" cy="47049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B9A606-BA0F-4F31-AF07-1A552F36067E}"/>
              </a:ext>
            </a:extLst>
          </p:cNvPr>
          <p:cNvSpPr txBox="1"/>
          <p:nvPr/>
        </p:nvSpPr>
        <p:spPr>
          <a:xfrm>
            <a:off x="624695" y="1807320"/>
            <a:ext cx="484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Annualized Total Returns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F26C5-76D3-DCE7-AE2B-B6675CC55C11}"/>
              </a:ext>
            </a:extLst>
          </p:cNvPr>
          <p:cNvSpPr txBox="1"/>
          <p:nvPr/>
        </p:nvSpPr>
        <p:spPr>
          <a:xfrm>
            <a:off x="6392617" y="1807320"/>
            <a:ext cx="550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Operating Expenses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9AC8AB6-2763-9B1A-5FAA-B34034E84F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946444"/>
              </p:ext>
            </p:extLst>
          </p:nvPr>
        </p:nvGraphicFramePr>
        <p:xfrm>
          <a:off x="778192" y="3200787"/>
          <a:ext cx="45222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8B6F8419-1274-6233-B0F4-777832789A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062473"/>
              </p:ext>
            </p:extLst>
          </p:nvPr>
        </p:nvGraphicFramePr>
        <p:xfrm>
          <a:off x="6858000" y="3288417"/>
          <a:ext cx="4572000" cy="2655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2A06E0-55D2-FB2F-74EB-7525E05662DD}"/>
              </a:ext>
            </a:extLst>
          </p:cNvPr>
          <p:cNvSpPr txBox="1"/>
          <p:nvPr/>
        </p:nvSpPr>
        <p:spPr>
          <a:xfrm>
            <a:off x="934606" y="2463390"/>
            <a:ext cx="42267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cs typeface="Aharoni" panose="02010803020104030203" pitchFamily="2" charset="-79"/>
              </a:rPr>
              <a:t>= </a:t>
            </a:r>
            <a:r>
              <a:rPr lang="en-US" sz="1400" b="1" dirty="0">
                <a:cs typeface="Aharoni" panose="02010803020104030203" pitchFamily="2" charset="-79"/>
              </a:rPr>
              <a:t>Annual Rental Income / Purchase Price</a:t>
            </a:r>
            <a:r>
              <a:rPr lang="en-IN" sz="1400" b="1" dirty="0"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043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4E65904-54F0-7007-FF4D-82ECA6D60CFC}"/>
              </a:ext>
            </a:extLst>
          </p:cNvPr>
          <p:cNvGrpSpPr/>
          <p:nvPr/>
        </p:nvGrpSpPr>
        <p:grpSpPr>
          <a:xfrm>
            <a:off x="0" y="0"/>
            <a:ext cx="12192000" cy="6857996"/>
            <a:chOff x="0" y="3"/>
            <a:chExt cx="12192000" cy="6857996"/>
          </a:xfrm>
        </p:grpSpPr>
        <p:sp>
          <p:nvSpPr>
            <p:cNvPr id="30" name="Right Triangle 29">
              <a:extLst>
                <a:ext uri="{FF2B5EF4-FFF2-40B4-BE49-F238E27FC236}">
                  <a16:creationId xmlns:a16="http://schemas.microsoft.com/office/drawing/2014/main" id="{F1AB1B56-97FE-E152-DE54-EA7CD74FACD7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00C5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ight Triangle 30">
              <a:extLst>
                <a:ext uri="{FF2B5EF4-FFF2-40B4-BE49-F238E27FC236}">
                  <a16:creationId xmlns:a16="http://schemas.microsoft.com/office/drawing/2014/main" id="{30A61AA0-754B-F997-B3E0-D307921237CB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solidFill>
              <a:srgbClr val="D56246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6C9F455-715B-78EB-EE45-8D0898D2C894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11 of 15 </a:t>
            </a:r>
            <a:endParaRPr lang="en-IN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D19AE3-E84E-ABE0-2552-39AC25FD1E5B}"/>
              </a:ext>
            </a:extLst>
          </p:cNvPr>
          <p:cNvCxnSpPr>
            <a:cxnSpLocks/>
          </p:cNvCxnSpPr>
          <p:nvPr/>
        </p:nvCxnSpPr>
        <p:spPr>
          <a:xfrm>
            <a:off x="6096000" y="1742536"/>
            <a:ext cx="0" cy="47049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B9A606-BA0F-4F31-AF07-1A552F36067E}"/>
              </a:ext>
            </a:extLst>
          </p:cNvPr>
          <p:cNvSpPr txBox="1"/>
          <p:nvPr/>
        </p:nvSpPr>
        <p:spPr>
          <a:xfrm>
            <a:off x="657174" y="1807320"/>
            <a:ext cx="484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Distribution per Share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F26C5-76D3-DCE7-AE2B-B6675CC55C11}"/>
              </a:ext>
            </a:extLst>
          </p:cNvPr>
          <p:cNvSpPr txBox="1"/>
          <p:nvPr/>
        </p:nvSpPr>
        <p:spPr>
          <a:xfrm>
            <a:off x="6401238" y="1807320"/>
            <a:ext cx="550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EBITDA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653283BC-227E-FE5A-7A0F-03F39433FE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400610"/>
              </p:ext>
            </p:extLst>
          </p:nvPr>
        </p:nvGraphicFramePr>
        <p:xfrm>
          <a:off x="835308" y="3223936"/>
          <a:ext cx="44080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BB6088FF-76E2-1F73-204F-E75F9BC19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6381767"/>
              </p:ext>
            </p:extLst>
          </p:nvPr>
        </p:nvGraphicFramePr>
        <p:xfrm>
          <a:off x="6858000" y="32239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B6724F0E-E5EF-E0C9-B850-E5E46B7704F1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D3FEBC-F915-0DCC-4A9F-4E3B1C0BA4B5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 Analysis, Interpretation and Findings</a:t>
              </a:r>
              <a:endParaRPr lang="en-IN" sz="24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E9FCB2C-0404-A2AE-BD8B-08899ED2D54B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9F8B67-DAD7-55B9-5D25-1C271E619AF1}"/>
              </a:ext>
            </a:extLst>
          </p:cNvPr>
          <p:cNvSpPr txBox="1"/>
          <p:nvPr/>
        </p:nvSpPr>
        <p:spPr>
          <a:xfrm>
            <a:off x="0" y="2473413"/>
            <a:ext cx="61609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cs typeface="Aharoni" panose="02010803020104030203" pitchFamily="2" charset="-79"/>
              </a:defRPr>
            </a:lvl1pPr>
          </a:lstStyle>
          <a:p>
            <a:r>
              <a:rPr lang="en-IN" dirty="0"/>
              <a:t>= 9</a:t>
            </a:r>
            <a:r>
              <a:rPr lang="en-US" dirty="0"/>
              <a:t>0% Of Their Taxable Earnings / </a:t>
            </a:r>
            <a:r>
              <a:rPr lang="en-IN" dirty="0"/>
              <a:t>Total Outstanding Shares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D20DE-271D-4F03-3E3A-0825C30332B5}"/>
              </a:ext>
            </a:extLst>
          </p:cNvPr>
          <p:cNvSpPr txBox="1"/>
          <p:nvPr/>
        </p:nvSpPr>
        <p:spPr>
          <a:xfrm>
            <a:off x="6063522" y="2473413"/>
            <a:ext cx="61609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cs typeface="Aharoni" panose="02010803020104030203" pitchFamily="2" charset="-79"/>
              </a:defRPr>
            </a:lvl1pPr>
          </a:lstStyle>
          <a:p>
            <a:r>
              <a:rPr lang="en-US" dirty="0"/>
              <a:t>= EBIT</a:t>
            </a:r>
            <a:r>
              <a:rPr lang="en-US" sz="1400" dirty="0">
                <a:cs typeface="Aharoni" panose="02010803020104030203" pitchFamily="2" charset="-79"/>
              </a:rPr>
              <a:t>+ </a:t>
            </a:r>
            <a:r>
              <a:rPr lang="en-US" sz="1400" b="1" dirty="0">
                <a:cs typeface="Aharoni" panose="02010803020104030203" pitchFamily="2" charset="-79"/>
              </a:rPr>
              <a:t>Depreciation + Amortization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42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6C9F455-715B-78EB-EE45-8D0898D2C894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12 of 15 </a:t>
            </a:r>
            <a:endParaRPr lang="en-IN" dirty="0"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6755C3-C9E5-CBC0-3E50-969DF4CCB2FE}"/>
              </a:ext>
            </a:extLst>
          </p:cNvPr>
          <p:cNvGrpSpPr/>
          <p:nvPr/>
        </p:nvGrpSpPr>
        <p:grpSpPr>
          <a:xfrm>
            <a:off x="0" y="3"/>
            <a:ext cx="12192000" cy="6857996"/>
            <a:chOff x="0" y="3"/>
            <a:chExt cx="12192000" cy="6857996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31EAAF02-1944-98F4-A9A5-99EFC5611952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solidFill>
              <a:srgbClr val="00C59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2AF75FCC-9D95-2A36-19AD-E5C1E3D44002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D562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BACE8-16B0-56F3-6EE7-684FFFE1FDF6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D1FF47-A6E6-077D-ECF3-DAD9CE7C5422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 Analysis, Interpretation and Findings</a:t>
              </a:r>
              <a:endParaRPr lang="en-IN" sz="24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7B3C6D-1B72-CA65-A6DC-1412A0EDE747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E3F70E8-14A7-1868-DB3A-863DE21959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9648007"/>
              </p:ext>
            </p:extLst>
          </p:nvPr>
        </p:nvGraphicFramePr>
        <p:xfrm>
          <a:off x="3810000" y="28134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09CC4E6-92E1-C8E5-B718-12C92C7E2E25}"/>
              </a:ext>
            </a:extLst>
          </p:cNvPr>
          <p:cNvSpPr txBox="1"/>
          <p:nvPr/>
        </p:nvSpPr>
        <p:spPr>
          <a:xfrm>
            <a:off x="3344617" y="1819986"/>
            <a:ext cx="550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Debt-to-Equity Ratio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03BC2-5C94-1F62-D293-F3D6A4EE93D1}"/>
              </a:ext>
            </a:extLst>
          </p:cNvPr>
          <p:cNvSpPr txBox="1"/>
          <p:nvPr/>
        </p:nvSpPr>
        <p:spPr>
          <a:xfrm>
            <a:off x="3048000" y="2332083"/>
            <a:ext cx="6168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cs typeface="Aharoni" panose="02010803020104030203" pitchFamily="2" charset="-79"/>
              </a:defRPr>
            </a:lvl1pPr>
          </a:lstStyle>
          <a:p>
            <a:r>
              <a:rPr lang="en-IN" dirty="0"/>
              <a:t>= </a:t>
            </a:r>
            <a:r>
              <a:rPr lang="en-US" dirty="0"/>
              <a:t>Total Debt / Total Shareholders’ Equity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513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6AA5B34-BD1F-B887-44CA-675230DE985F}"/>
              </a:ext>
            </a:extLst>
          </p:cNvPr>
          <p:cNvGrpSpPr/>
          <p:nvPr/>
        </p:nvGrpSpPr>
        <p:grpSpPr>
          <a:xfrm>
            <a:off x="0" y="0"/>
            <a:ext cx="12192000" cy="6857996"/>
            <a:chOff x="0" y="3"/>
            <a:chExt cx="12192000" cy="6857996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A6FF5A84-A5C0-ED78-E91E-4EF0387E5E22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00C5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7373043D-F0D6-68B1-9751-402CEC702939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solidFill>
              <a:srgbClr val="D56246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6C9F455-715B-78EB-EE45-8D0898D2C894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13 of 15 </a:t>
            </a:r>
            <a:endParaRPr lang="en-IN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F5061-C5E3-4254-2B38-DB63AD234745}"/>
              </a:ext>
            </a:extLst>
          </p:cNvPr>
          <p:cNvGrpSpPr/>
          <p:nvPr/>
        </p:nvGrpSpPr>
        <p:grpSpPr>
          <a:xfrm>
            <a:off x="705210" y="450427"/>
            <a:ext cx="10781581" cy="5612094"/>
            <a:chOff x="705210" y="563952"/>
            <a:chExt cx="10781581" cy="561209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724F0E-E5EF-E0C9-B850-E5E46B7704F1}"/>
                </a:ext>
              </a:extLst>
            </p:cNvPr>
            <p:cNvGrpSpPr/>
            <p:nvPr/>
          </p:nvGrpSpPr>
          <p:grpSpPr>
            <a:xfrm>
              <a:off x="705210" y="563952"/>
              <a:ext cx="10781581" cy="533314"/>
              <a:chOff x="1304027" y="313839"/>
              <a:chExt cx="10781581" cy="53331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D3FEBC-F915-0DCC-4A9F-4E3B1C0BA4B5}"/>
                  </a:ext>
                </a:extLst>
              </p:cNvPr>
              <p:cNvSpPr txBox="1"/>
              <p:nvPr/>
            </p:nvSpPr>
            <p:spPr>
              <a:xfrm>
                <a:off x="1304027" y="313839"/>
                <a:ext cx="107815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Suggestions and Conclusion</a:t>
                </a:r>
                <a:endParaRPr lang="en-IN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E9FCB2C-0404-A2AE-BD8B-08899ED2D5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7628" y="847153"/>
                <a:ext cx="7634378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F0A27B-728C-FD1B-8BA3-FC60525ADC5A}"/>
                </a:ext>
              </a:extLst>
            </p:cNvPr>
            <p:cNvGrpSpPr/>
            <p:nvPr/>
          </p:nvGrpSpPr>
          <p:grpSpPr>
            <a:xfrm>
              <a:off x="758088" y="1532140"/>
              <a:ext cx="10728703" cy="4643906"/>
              <a:chOff x="758088" y="1532140"/>
              <a:chExt cx="10728703" cy="464390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60399B-BAF0-8B5F-AC2B-97EE08B33D22}"/>
                  </a:ext>
                </a:extLst>
              </p:cNvPr>
              <p:cNvSpPr txBox="1"/>
              <p:nvPr/>
            </p:nvSpPr>
            <p:spPr>
              <a:xfrm>
                <a:off x="915907" y="5660520"/>
                <a:ext cx="10360187" cy="515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206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“REITs provide income, diversification and potential growth in retirement portfolios”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F7FDE02-1098-D8CB-EE27-95A37B98D45C}"/>
                  </a:ext>
                </a:extLst>
              </p:cNvPr>
              <p:cNvGrpSpPr/>
              <p:nvPr/>
            </p:nvGrpSpPr>
            <p:grpSpPr>
              <a:xfrm>
                <a:off x="758088" y="1532140"/>
                <a:ext cx="10728703" cy="3997392"/>
                <a:chOff x="758088" y="1532140"/>
                <a:chExt cx="10728703" cy="3997392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89E3E2CB-4028-7109-5C6D-05DDEBE3CA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70" y="1532140"/>
                  <a:ext cx="0" cy="3997392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340DBF-A1A1-AACC-2923-984587BCD47C}"/>
                    </a:ext>
                  </a:extLst>
                </p:cNvPr>
                <p:cNvSpPr txBox="1"/>
                <p:nvPr/>
              </p:nvSpPr>
              <p:spPr>
                <a:xfrm>
                  <a:off x="6328195" y="1839989"/>
                  <a:ext cx="5158596" cy="3381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 algn="just">
                    <a:lnSpc>
                      <a:spcPct val="150000"/>
                    </a:lnSpc>
                    <a:buFont typeface="+mj-lt"/>
                    <a:buAutoNum type="arabicPeriod" startAt="6"/>
                    <a:tabLst>
                      <a:tab pos="457200" algn="l"/>
                    </a:tabLst>
                  </a:pPr>
                  <a:r>
                    <a:rPr lang="en-US" dirty="0">
                      <a:solidFill>
                        <a:srgbClr val="002060"/>
                      </a:solidFill>
                      <a:effectLst/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Assess the reasons behind the decline Annualized Total Returns </a:t>
                  </a:r>
                  <a:r>
                    <a:rPr lang="en-IN" dirty="0">
                      <a:solidFill>
                        <a:srgbClr val="002060"/>
                      </a:solidFill>
                      <a:effectLst/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Trend.</a:t>
                  </a:r>
                </a:p>
                <a:p>
                  <a:pPr marL="342900" lvl="0" indent="-342900" algn="just">
                    <a:lnSpc>
                      <a:spcPct val="150000"/>
                    </a:lnSpc>
                    <a:buFont typeface="+mj-lt"/>
                    <a:buAutoNum type="arabicPeriod" startAt="6"/>
                    <a:tabLst>
                      <a:tab pos="457200" algn="l"/>
                    </a:tabLst>
                  </a:pPr>
                  <a:r>
                    <a:rPr lang="en-IN" dirty="0">
                      <a:solidFill>
                        <a:srgbClr val="002060"/>
                      </a:solidFill>
                      <a:effectLst/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Diversify portfolio, which minimize risk and maximize returns.</a:t>
                  </a:r>
                </a:p>
                <a:p>
                  <a:pPr marL="342900" lvl="0" indent="-342900" algn="just">
                    <a:lnSpc>
                      <a:spcPct val="150000"/>
                    </a:lnSpc>
                    <a:buFont typeface="+mj-lt"/>
                    <a:buAutoNum type="arabicPeriod" startAt="6"/>
                    <a:tabLst>
                      <a:tab pos="457200" algn="l"/>
                    </a:tabLst>
                  </a:pPr>
                  <a:r>
                    <a:rPr lang="en-US" dirty="0">
                      <a:solidFill>
                        <a:srgbClr val="002060"/>
                      </a:solidFill>
                      <a:effectLst/>
                      <a:latin typeface="Aharoni" panose="02010803020104030203" pitchFamily="2" charset="-79"/>
                      <a:ea typeface="Times New Roman" panose="02020603050405020304" pitchFamily="18" charset="0"/>
                      <a:cs typeface="Aharoni" panose="02010803020104030203" pitchFamily="2" charset="-79"/>
                    </a:rPr>
                    <a:t>Evaluate the impact of economic cycles by analyzing top-down factors.</a:t>
                  </a:r>
                  <a:endParaRPr lang="en-IN" dirty="0">
                    <a:solidFill>
                      <a:srgbClr val="002060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endParaRPr>
                </a:p>
                <a:p>
                  <a:pPr marL="342900" lvl="0" indent="-342900" algn="just">
                    <a:lnSpc>
                      <a:spcPct val="150000"/>
                    </a:lnSpc>
                    <a:buFont typeface="+mj-lt"/>
                    <a:buAutoNum type="arabicPeriod" startAt="6"/>
                    <a:tabLst>
                      <a:tab pos="457200" algn="l"/>
                    </a:tabLst>
                  </a:pPr>
                  <a:r>
                    <a:rPr lang="en-US" dirty="0">
                      <a:solidFill>
                        <a:srgbClr val="002060"/>
                      </a:solidFill>
                      <a:effectLst/>
                      <a:latin typeface="Aharoni" panose="02010803020104030203" pitchFamily="2" charset="-79"/>
                      <a:ea typeface="Times New Roman" panose="02020603050405020304" pitchFamily="18" charset="0"/>
                      <a:cs typeface="Aharoni" panose="02010803020104030203" pitchFamily="2" charset="-79"/>
                    </a:rPr>
                    <a:t>Evaluate market conditions and the competitors.</a:t>
                  </a:r>
                  <a:endParaRPr lang="en-IN" dirty="0">
                    <a:solidFill>
                      <a:srgbClr val="002060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8F166CD-FEDC-DD48-D239-ECD7027B580C}"/>
                    </a:ext>
                  </a:extLst>
                </p:cNvPr>
                <p:cNvSpPr txBox="1"/>
                <p:nvPr/>
              </p:nvSpPr>
              <p:spPr>
                <a:xfrm>
                  <a:off x="758088" y="1839989"/>
                  <a:ext cx="5038857" cy="33816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lvl="0" indent="-342900" algn="just">
                    <a:lnSpc>
                      <a:spcPct val="150000"/>
                    </a:lnSpc>
                    <a:buFont typeface="+mj-lt"/>
                    <a:buAutoNum type="arabicPeriod"/>
                    <a:tabLst>
                      <a:tab pos="457200" algn="l"/>
                    </a:tabLst>
                  </a:pPr>
                  <a:r>
                    <a:rPr lang="en-IN" dirty="0">
                      <a:solidFill>
                        <a:srgbClr val="002060"/>
                      </a:solidFill>
                      <a:effectLst/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Invest for long term.</a:t>
                  </a:r>
                </a:p>
                <a:p>
                  <a:pPr marL="342900" lvl="0" indent="-342900" algn="just">
                    <a:lnSpc>
                      <a:spcPct val="150000"/>
                    </a:lnSpc>
                    <a:buFont typeface="+mj-lt"/>
                    <a:buAutoNum type="arabicPeriod"/>
                    <a:tabLst>
                      <a:tab pos="457200" algn="l"/>
                    </a:tabLst>
                  </a:pPr>
                  <a:r>
                    <a:rPr lang="en-IN" dirty="0">
                      <a:solidFill>
                        <a:srgbClr val="002060"/>
                      </a:solidFill>
                      <a:effectLst/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Consider dividend and interest income.</a:t>
                  </a:r>
                </a:p>
                <a:p>
                  <a:pPr marL="342900" lvl="0" indent="-342900" algn="just">
                    <a:lnSpc>
                      <a:spcPct val="150000"/>
                    </a:lnSpc>
                    <a:buFont typeface="+mj-lt"/>
                    <a:buAutoNum type="arabicPeriod"/>
                    <a:tabLst>
                      <a:tab pos="457200" algn="l"/>
                    </a:tabLst>
                  </a:pPr>
                  <a:r>
                    <a:rPr lang="en-US" dirty="0">
                      <a:solidFill>
                        <a:srgbClr val="002060"/>
                      </a:solidFill>
                      <a:effectLst/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Reassure Cash Flow from Operations for long-term income potential.</a:t>
                  </a:r>
                  <a:endParaRPr lang="en-IN" dirty="0">
                    <a:solidFill>
                      <a:srgbClr val="002060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endParaRPr>
                </a:p>
                <a:p>
                  <a:pPr marL="342900" lvl="0" indent="-342900" algn="just">
                    <a:lnSpc>
                      <a:spcPct val="150000"/>
                    </a:lnSpc>
                    <a:buFont typeface="+mj-lt"/>
                    <a:buAutoNum type="arabicPeriod"/>
                    <a:tabLst>
                      <a:tab pos="457200" algn="l"/>
                    </a:tabLst>
                  </a:pPr>
                  <a:r>
                    <a:rPr lang="en-IN" dirty="0">
                      <a:solidFill>
                        <a:srgbClr val="002060"/>
                      </a:solidFill>
                      <a:effectLst/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Continue monitoring EPS </a:t>
                  </a:r>
                  <a:r>
                    <a:rPr lang="en-US" dirty="0">
                      <a:solidFill>
                        <a:srgbClr val="002060"/>
                      </a:solidFill>
                      <a:effectLst/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for stability and growth trends</a:t>
                  </a:r>
                  <a:r>
                    <a:rPr lang="en-IN" dirty="0">
                      <a:solidFill>
                        <a:srgbClr val="002060"/>
                      </a:solidFill>
                      <a:effectLst/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.</a:t>
                  </a:r>
                </a:p>
                <a:p>
                  <a:pPr marL="342900" lvl="0" indent="-342900" algn="just">
                    <a:lnSpc>
                      <a:spcPct val="150000"/>
                    </a:lnSpc>
                    <a:buFont typeface="+mj-lt"/>
                    <a:buAutoNum type="arabicPeriod"/>
                    <a:tabLst>
                      <a:tab pos="457200" algn="l"/>
                    </a:tabLst>
                  </a:pPr>
                  <a:r>
                    <a:rPr lang="en-IN" dirty="0">
                      <a:solidFill>
                        <a:srgbClr val="002060"/>
                      </a:solidFill>
                      <a:effectLst/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Keep an eye on </a:t>
                  </a:r>
                  <a:r>
                    <a:rPr lang="en-US" dirty="0">
                      <a:solidFill>
                        <a:srgbClr val="002060"/>
                      </a:solidFill>
                      <a:effectLst/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debt levels</a:t>
                  </a:r>
                  <a:r>
                    <a:rPr lang="en-IN" dirty="0">
                      <a:solidFill>
                        <a:srgbClr val="002060"/>
                      </a:solidFill>
                      <a:effectLst/>
                      <a:latin typeface="Aharoni" panose="02010803020104030203" pitchFamily="2" charset="-79"/>
                      <a:ea typeface="Calibri" panose="020F0502020204030204" pitchFamily="34" charset="0"/>
                      <a:cs typeface="Aharoni" panose="02010803020104030203" pitchFamily="2" charset="-79"/>
                    </a:rPr>
                    <a:t>. (Leverage ratio trend)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0322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B2FE2CE-8FF7-8744-6F8F-B105C58CD820}"/>
              </a:ext>
            </a:extLst>
          </p:cNvPr>
          <p:cNvGrpSpPr/>
          <p:nvPr/>
        </p:nvGrpSpPr>
        <p:grpSpPr>
          <a:xfrm>
            <a:off x="0" y="3"/>
            <a:ext cx="12192000" cy="6857996"/>
            <a:chOff x="0" y="3"/>
            <a:chExt cx="12192000" cy="6857996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E440A13E-370D-3F42-375E-193DE9B0780B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solidFill>
              <a:srgbClr val="00C59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3F0961D3-9837-9D26-006E-F335658D9555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D562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FD84236-B7A9-9CFA-220D-D1D93140439B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14 of 15 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2A4FA-C7FB-645A-DE74-10F505741B8E}"/>
              </a:ext>
            </a:extLst>
          </p:cNvPr>
          <p:cNvSpPr txBox="1"/>
          <p:nvPr/>
        </p:nvSpPr>
        <p:spPr>
          <a:xfrm>
            <a:off x="2140789" y="1166842"/>
            <a:ext cx="7910422" cy="5014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IN" sz="1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BOOKS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cs typeface="Aharoni" panose="02010803020104030203" pitchFamily="2" charset="-79"/>
              </a:rPr>
              <a:t>Baligar, G. B. (2012). Principles of Management Accounting. Hubli: Ashoka Prakashan.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cs typeface="Aharoni" panose="02010803020104030203" pitchFamily="2" charset="-79"/>
              </a:rPr>
              <a:t>In pursuit of professional excellence, under an Act of Parliament. (2017). Cost and Management Accounting. The Institute of Company Secretaries of India.</a:t>
            </a:r>
          </a:p>
          <a:p>
            <a:pPr lvl="1" algn="just">
              <a:lnSpc>
                <a:spcPct val="200000"/>
              </a:lnSpc>
            </a:pPr>
            <a:r>
              <a:rPr lang="en-IN" sz="1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RESERCH REPORTS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cs typeface="Aharoni" panose="02010803020104030203" pitchFamily="2" charset="-79"/>
              </a:rPr>
              <a:t>“REIT: A Potential Investment Window from Indian Perspective”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cs typeface="Aharoni" panose="02010803020104030203" pitchFamily="2" charset="-79"/>
              </a:rPr>
              <a:t>“A Comparative Study of Financial Performance of Embassy Office Parks REIT Ltd and Mindspace Business Parks REIT Ltd After Real Estate Regulation and Development Act, 2016”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cs typeface="Aharoni" panose="02010803020104030203" pitchFamily="2" charset="-79"/>
              </a:rPr>
              <a:t>“REIT: The Rise of Alternative Form of Real Estate Investing in India”</a:t>
            </a:r>
          </a:p>
          <a:p>
            <a:pPr lvl="1" algn="just">
              <a:lnSpc>
                <a:spcPct val="200000"/>
              </a:lnSpc>
            </a:pPr>
            <a:r>
              <a:rPr lang="en-IN" sz="1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ANNUAL REPORTS</a:t>
            </a:r>
            <a:endParaRPr lang="en-US" sz="14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cs typeface="Aharoni" panose="02010803020104030203" pitchFamily="2" charset="-79"/>
              </a:rPr>
              <a:t>Where The World Comes to Work. Annual Report FY2020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cs typeface="Aharoni" panose="02010803020104030203" pitchFamily="2" charset="-79"/>
              </a:rPr>
              <a:t>Resilience Inbuilt. Growth Focused. Annual Report FY2021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cs typeface="Aharoni" panose="02010803020104030203" pitchFamily="2" charset="-79"/>
              </a:rPr>
              <a:t>Where The World Comes to Work. Annual Report FY2022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cs typeface="Aharoni" panose="02010803020104030203" pitchFamily="2" charset="-79"/>
              </a:rPr>
              <a:t>Resilience Inbuilt. Growth Focused. Annual Report FY2023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cs typeface="Aharoni" panose="02010803020104030203" pitchFamily="2" charset="-79"/>
              </a:rPr>
              <a:t>As India’s First Listed REIT. Annual Report FY2024 </a:t>
            </a:r>
            <a:endParaRPr lang="en-IN" sz="1400" b="1" dirty="0"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2E7B7-033E-8DED-5B58-5F3D82CC3574}"/>
              </a:ext>
            </a:extLst>
          </p:cNvPr>
          <p:cNvSpPr txBox="1"/>
          <p:nvPr/>
        </p:nvSpPr>
        <p:spPr>
          <a:xfrm>
            <a:off x="705210" y="450427"/>
            <a:ext cx="10781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BIBLIOGRAPHY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542047-33F7-85B2-4777-0C6E706AB072}"/>
              </a:ext>
            </a:extLst>
          </p:cNvPr>
          <p:cNvCxnSpPr>
            <a:cxnSpLocks/>
          </p:cNvCxnSpPr>
          <p:nvPr/>
        </p:nvCxnSpPr>
        <p:spPr>
          <a:xfrm>
            <a:off x="2278811" y="983741"/>
            <a:ext cx="763437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15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6AA5B34-BD1F-B887-44CA-675230DE985F}"/>
              </a:ext>
            </a:extLst>
          </p:cNvPr>
          <p:cNvGrpSpPr/>
          <p:nvPr/>
        </p:nvGrpSpPr>
        <p:grpSpPr>
          <a:xfrm>
            <a:off x="0" y="0"/>
            <a:ext cx="12192000" cy="6857996"/>
            <a:chOff x="0" y="3"/>
            <a:chExt cx="12192000" cy="6857996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A6FF5A84-A5C0-ED78-E91E-4EF0387E5E22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00C5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7373043D-F0D6-68B1-9751-402CEC702939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solidFill>
              <a:srgbClr val="D56246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6C9F455-715B-78EB-EE45-8D0898D2C894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15 of 15 </a:t>
            </a:r>
            <a:endParaRPr lang="en-IN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59C446-EA38-502F-2CEA-6B985BED65A3}"/>
              </a:ext>
            </a:extLst>
          </p:cNvPr>
          <p:cNvGrpSpPr/>
          <p:nvPr/>
        </p:nvGrpSpPr>
        <p:grpSpPr>
          <a:xfrm>
            <a:off x="4038600" y="3075057"/>
            <a:ext cx="4114800" cy="707886"/>
            <a:chOff x="4038600" y="3075057"/>
            <a:chExt cx="41148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887990-32F2-D9BA-3037-0698B3FF271F}"/>
                </a:ext>
              </a:extLst>
            </p:cNvPr>
            <p:cNvSpPr txBox="1"/>
            <p:nvPr/>
          </p:nvSpPr>
          <p:spPr>
            <a:xfrm>
              <a:off x="4038600" y="3075057"/>
              <a:ext cx="4114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652D8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Thank You</a:t>
              </a:r>
              <a:endParaRPr lang="en-IN" sz="4000" b="1" dirty="0">
                <a:solidFill>
                  <a:srgbClr val="652D8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9B05492-D4C0-8EDF-509C-EFF318B36B61}"/>
                </a:ext>
              </a:extLst>
            </p:cNvPr>
            <p:cNvCxnSpPr>
              <a:cxnSpLocks/>
            </p:cNvCxnSpPr>
            <p:nvPr/>
          </p:nvCxnSpPr>
          <p:spPr>
            <a:xfrm>
              <a:off x="4665453" y="3721657"/>
              <a:ext cx="2861095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219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C3E920-F636-4B5B-ACDE-69CE69F3D9B0}"/>
              </a:ext>
            </a:extLst>
          </p:cNvPr>
          <p:cNvSpPr txBox="1"/>
          <p:nvPr/>
        </p:nvSpPr>
        <p:spPr>
          <a:xfrm>
            <a:off x="1581691" y="1711774"/>
            <a:ext cx="9028619" cy="3709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Objectives Of The Study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  <a:ea typeface="Times New Roman" panose="02020603050405020304" pitchFamily="18" charset="0"/>
                <a:cs typeface="Aharoni" panose="02010803020104030203" pitchFamily="2" charset="-79"/>
              </a:rPr>
              <a:t>To highlight REITs as accessible to investors and educate them with financial statement analysis.</a:t>
            </a:r>
            <a:endParaRPr lang="en-IN" sz="1400" b="1" dirty="0">
              <a:effectLst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  <a:ea typeface="Times New Roman" panose="02020603050405020304" pitchFamily="18" charset="0"/>
                <a:cs typeface="Aharoni" panose="02010803020104030203" pitchFamily="2" charset="-79"/>
              </a:rPr>
              <a:t>To justify the statement “REITs provide income, diversification and potential growth in retirement portfolios.”</a:t>
            </a:r>
            <a:endParaRPr lang="en-US" sz="1400" b="1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What, Why and How is REITs? 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Who, Why and What will You gain by investing in REITs?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Scope Of The Study</a:t>
            </a:r>
            <a:endParaRPr lang="en-IN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Research Methodology</a:t>
            </a:r>
            <a:endParaRPr lang="en-IN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Limitations Of The Study</a:t>
            </a:r>
            <a:endParaRPr lang="en-IN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3988A5-9D50-3E62-B6D2-471C1618F253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2 of 15 </a:t>
            </a:r>
            <a:endParaRPr lang="en-IN" dirty="0"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C5E206-CCA4-A56C-3A39-430331DBBAFA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E46195-6269-6CAA-4268-011ED92F8AC4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Overview Of The Study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10469A-CCEE-9EBE-036B-689F04B00634}"/>
                </a:ext>
              </a:extLst>
            </p:cNvPr>
            <p:cNvCxnSpPr>
              <a:cxnSpLocks/>
            </p:cNvCxnSpPr>
            <p:nvPr/>
          </p:nvCxnSpPr>
          <p:spPr>
            <a:xfrm>
              <a:off x="4965221" y="847153"/>
              <a:ext cx="3459192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EC151E-D815-8568-6CA0-C14098DB47B2}"/>
              </a:ext>
            </a:extLst>
          </p:cNvPr>
          <p:cNvGrpSpPr/>
          <p:nvPr/>
        </p:nvGrpSpPr>
        <p:grpSpPr>
          <a:xfrm>
            <a:off x="0" y="3"/>
            <a:ext cx="12192000" cy="6857996"/>
            <a:chOff x="0" y="3"/>
            <a:chExt cx="12192000" cy="6857996"/>
          </a:xfrm>
        </p:grpSpPr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B3666425-9E47-0C3C-262D-F5EBFCEE4263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solidFill>
              <a:srgbClr val="00C59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570C9B9B-87A8-A87A-BC50-05296CE32BCF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D562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20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2DD424-AC00-455A-6244-35CE08E8DCEC}"/>
              </a:ext>
            </a:extLst>
          </p:cNvPr>
          <p:cNvGrpSpPr/>
          <p:nvPr/>
        </p:nvGrpSpPr>
        <p:grpSpPr>
          <a:xfrm>
            <a:off x="705210" y="1023107"/>
            <a:ext cx="10781581" cy="533314"/>
            <a:chOff x="1304027" y="313839"/>
            <a:chExt cx="10781581" cy="53331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364F40-FDD3-CF07-5244-286335C5DA9B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What are the financial figures necessary to invest in REITs?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1C1B0A-D42E-C9CE-13AF-CBDD124219EA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8CF726F-A06D-12BE-3D1A-4E1459272692}"/>
              </a:ext>
            </a:extLst>
          </p:cNvPr>
          <p:cNvGrpSpPr/>
          <p:nvPr/>
        </p:nvGrpSpPr>
        <p:grpSpPr>
          <a:xfrm>
            <a:off x="0" y="0"/>
            <a:ext cx="12192000" cy="6857996"/>
            <a:chOff x="0" y="3"/>
            <a:chExt cx="12192000" cy="6857996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CE6A58F6-2634-41E3-4A1A-F7839DCC7A4A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00C5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E336185-8573-C877-435F-4D19931547A4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solidFill>
              <a:srgbClr val="D56246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C3E920-F636-4B5B-ACDE-69CE69F3D9B0}"/>
              </a:ext>
            </a:extLst>
          </p:cNvPr>
          <p:cNvSpPr txBox="1"/>
          <p:nvPr/>
        </p:nvSpPr>
        <p:spPr>
          <a:xfrm>
            <a:off x="2317630" y="2049559"/>
            <a:ext cx="7556740" cy="266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Financial Statements?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the Purpose Of Financial Statement Analysis?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are the Techniques To Measure Financial Performance?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Why Is Trend Analysis Important?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06FE5-8F39-5104-DA4E-2CC79CA83462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3 of 15 </a:t>
            </a:r>
            <a:endParaRPr lang="en-IN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FB21E-2C2F-E69E-0E06-4D361D788898}"/>
              </a:ext>
            </a:extLst>
          </p:cNvPr>
          <p:cNvSpPr txBox="1"/>
          <p:nvPr/>
        </p:nvSpPr>
        <p:spPr>
          <a:xfrm>
            <a:off x="2856781" y="4948950"/>
            <a:ext cx="6478438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IN" sz="1400" b="1" dirty="0">
                <a:cs typeface="Aharoni" panose="02010803020104030203" pitchFamily="2" charset="-79"/>
              </a:rPr>
              <a:t>Percentage of trend =    </a:t>
            </a:r>
            <a:r>
              <a:rPr lang="en-US" sz="1400" b="1" dirty="0">
                <a:cs typeface="Aharoni" panose="02010803020104030203" pitchFamily="2" charset="-79"/>
              </a:rPr>
              <a:t>Value of a particular item other statement 				Value of a same item in base</a:t>
            </a:r>
            <a:r>
              <a:rPr lang="en-IN" sz="1400" b="1" dirty="0">
                <a:cs typeface="Aharoni" panose="02010803020104030203" pitchFamily="2" charset="-79"/>
              </a:rPr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AC8AA3-9F5B-7B17-8109-1FA5D3EE0EEF}"/>
              </a:ext>
            </a:extLst>
          </p:cNvPr>
          <p:cNvCxnSpPr>
            <a:cxnSpLocks/>
          </p:cNvCxnSpPr>
          <p:nvPr/>
        </p:nvCxnSpPr>
        <p:spPr>
          <a:xfrm>
            <a:off x="5175848" y="5366333"/>
            <a:ext cx="306237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47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3C2EC3-9799-9AFF-525E-05EB5FAAC065}"/>
              </a:ext>
            </a:extLst>
          </p:cNvPr>
          <p:cNvGrpSpPr/>
          <p:nvPr/>
        </p:nvGrpSpPr>
        <p:grpSpPr>
          <a:xfrm>
            <a:off x="0" y="3"/>
            <a:ext cx="12192000" cy="6857996"/>
            <a:chOff x="0" y="3"/>
            <a:chExt cx="12192000" cy="6857996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F2FB40BB-E500-85D9-C520-1358C0968F95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solidFill>
              <a:srgbClr val="00C59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9ECE73CC-23B4-2DFC-0BA6-658D74B14646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D562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1E06FE5-8F39-5104-DA4E-2CC79CA83462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4 of 15 </a:t>
            </a:r>
            <a:endParaRPr lang="en-IN" dirty="0"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3E7BC8-7DAF-44B3-A990-BBE6589A2B14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A375B0-BC47-4A73-B642-B0DE0560ACB9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What are the financial figures necessary to invest in REITs?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E16089-2D30-A7CC-BF80-D3242A1417EC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7B5907-1194-B3D7-9A51-9F87D6A9FC4F}"/>
              </a:ext>
            </a:extLst>
          </p:cNvPr>
          <p:cNvGrpSpPr/>
          <p:nvPr/>
        </p:nvGrpSpPr>
        <p:grpSpPr>
          <a:xfrm>
            <a:off x="731649" y="1909303"/>
            <a:ext cx="10728702" cy="3372928"/>
            <a:chOff x="845071" y="1915064"/>
            <a:chExt cx="10728702" cy="33729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A8D17C-099B-6B5B-97D4-DC34B799E9EA}"/>
                </a:ext>
              </a:extLst>
            </p:cNvPr>
            <p:cNvSpPr txBox="1"/>
            <p:nvPr/>
          </p:nvSpPr>
          <p:spPr>
            <a:xfrm>
              <a:off x="6415177" y="2122598"/>
              <a:ext cx="5158596" cy="2966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 algn="just">
                <a:lnSpc>
                  <a:spcPct val="150000"/>
                </a:lnSpc>
                <a:buFont typeface="+mj-lt"/>
                <a:buAutoNum type="arabicPeriod" startAt="8"/>
              </a:pPr>
              <a:r>
                <a:rPr lang="en-US" b="1" dirty="0">
                  <a:solidFill>
                    <a:srgbClr val="002060"/>
                  </a:solidFill>
                  <a:effectLst/>
                  <a:latin typeface="Aharoni" panose="02010803020104030203" pitchFamily="2" charset="-79"/>
                  <a:ea typeface="Times New Roman" panose="02020603050405020304" pitchFamily="18" charset="0"/>
                  <a:cs typeface="Aharoni" panose="02010803020104030203" pitchFamily="2" charset="-79"/>
                </a:rPr>
                <a:t>Earnings per share</a:t>
              </a:r>
              <a:endParaRPr lang="en-IN" b="1" dirty="0">
                <a:solidFill>
                  <a:srgbClr val="00206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endParaRPr>
            </a:p>
            <a:p>
              <a:pPr marL="342900" lvl="0" indent="-342900" algn="just">
                <a:lnSpc>
                  <a:spcPct val="150000"/>
                </a:lnSpc>
                <a:buFont typeface="+mj-lt"/>
                <a:buAutoNum type="arabicPeriod" startAt="8"/>
              </a:pPr>
              <a:r>
                <a:rPr lang="en-US" b="1" dirty="0">
                  <a:solidFill>
                    <a:srgbClr val="002060"/>
                  </a:solidFill>
                  <a:effectLst/>
                  <a:latin typeface="Aharoni" panose="02010803020104030203" pitchFamily="2" charset="-79"/>
                  <a:ea typeface="Times New Roman" panose="02020603050405020304" pitchFamily="18" charset="0"/>
                  <a:cs typeface="Aharoni" panose="02010803020104030203" pitchFamily="2" charset="-79"/>
                </a:rPr>
                <a:t>Annualized total returns</a:t>
              </a:r>
              <a:endParaRPr lang="en-IN" b="1" dirty="0">
                <a:solidFill>
                  <a:srgbClr val="00206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endParaRPr>
            </a:p>
            <a:p>
              <a:pPr marL="342900" lvl="0" indent="-342900" algn="just">
                <a:lnSpc>
                  <a:spcPct val="150000"/>
                </a:lnSpc>
                <a:buFont typeface="+mj-lt"/>
                <a:buAutoNum type="arabicPeriod" startAt="8"/>
              </a:pPr>
              <a:r>
                <a:rPr lang="en-US" b="1" dirty="0">
                  <a:solidFill>
                    <a:srgbClr val="002060"/>
                  </a:solidFill>
                  <a:effectLst/>
                  <a:latin typeface="Aharoni" panose="02010803020104030203" pitchFamily="2" charset="-79"/>
                  <a:ea typeface="Times New Roman" panose="02020603050405020304" pitchFamily="18" charset="0"/>
                  <a:cs typeface="Aharoni" panose="02010803020104030203" pitchFamily="2" charset="-79"/>
                </a:rPr>
                <a:t>Operating expenses</a:t>
              </a:r>
              <a:endParaRPr lang="en-IN" b="1" dirty="0">
                <a:solidFill>
                  <a:srgbClr val="00206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endParaRPr>
            </a:p>
            <a:p>
              <a:pPr marL="342900" lvl="0" indent="-342900" algn="just">
                <a:lnSpc>
                  <a:spcPct val="150000"/>
                </a:lnSpc>
                <a:buFont typeface="+mj-lt"/>
                <a:buAutoNum type="arabicPeriod" startAt="8"/>
              </a:pPr>
              <a:r>
                <a:rPr lang="en-US" b="1" dirty="0">
                  <a:solidFill>
                    <a:srgbClr val="002060"/>
                  </a:solidFill>
                  <a:effectLst/>
                  <a:latin typeface="Aharoni" panose="02010803020104030203" pitchFamily="2" charset="-79"/>
                  <a:ea typeface="Times New Roman" panose="02020603050405020304" pitchFamily="18" charset="0"/>
                  <a:cs typeface="Aharoni" panose="02010803020104030203" pitchFamily="2" charset="-79"/>
                </a:rPr>
                <a:t>Distribution per share</a:t>
              </a:r>
              <a:endParaRPr lang="en-IN" b="1" dirty="0">
                <a:solidFill>
                  <a:srgbClr val="00206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endParaRPr>
            </a:p>
            <a:p>
              <a:pPr marL="342900" lvl="0" indent="-342900" algn="just">
                <a:lnSpc>
                  <a:spcPct val="150000"/>
                </a:lnSpc>
                <a:buFont typeface="+mj-lt"/>
                <a:buAutoNum type="arabicPeriod" startAt="8"/>
              </a:pPr>
              <a:r>
                <a:rPr lang="en-US" b="1" dirty="0">
                  <a:solidFill>
                    <a:srgbClr val="002060"/>
                  </a:solidFill>
                  <a:effectLst/>
                  <a:latin typeface="Aharoni" panose="02010803020104030203" pitchFamily="2" charset="-79"/>
                  <a:ea typeface="Times New Roman" panose="02020603050405020304" pitchFamily="18" charset="0"/>
                  <a:cs typeface="Aharoni" panose="02010803020104030203" pitchFamily="2" charset="-79"/>
                </a:rPr>
                <a:t>EBITDA (Earnings Before Interest, Taxes, Depreciation and Amortization)</a:t>
              </a:r>
              <a:endParaRPr lang="en-IN" b="1" dirty="0">
                <a:solidFill>
                  <a:srgbClr val="00206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1200"/>
                </a:spcAft>
                <a:buFont typeface="+mj-lt"/>
                <a:buAutoNum type="arabicPeriod" startAt="8"/>
              </a:pPr>
              <a:r>
                <a:rPr lang="en-US" sz="1800" b="1" dirty="0">
                  <a:solidFill>
                    <a:srgbClr val="002060"/>
                  </a:solidFill>
                  <a:effectLst/>
                  <a:latin typeface="Aharoni" panose="02010803020104030203" pitchFamily="2" charset="-79"/>
                  <a:ea typeface="Times New Roman" panose="02020603050405020304" pitchFamily="18" charset="0"/>
                  <a:cs typeface="Aharoni" panose="02010803020104030203" pitchFamily="2" charset="-79"/>
                </a:rPr>
                <a:t>Debt-to-Equity Ratio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DBA9D-5543-52BB-F6B6-C3C86AEE829F}"/>
                </a:ext>
              </a:extLst>
            </p:cNvPr>
            <p:cNvSpPr txBox="1"/>
            <p:nvPr/>
          </p:nvSpPr>
          <p:spPr>
            <a:xfrm>
              <a:off x="845071" y="2118430"/>
              <a:ext cx="4848362" cy="29661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0" indent="-3429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800" b="1" dirty="0">
                  <a:solidFill>
                    <a:srgbClr val="002060"/>
                  </a:solidFill>
                  <a:effectLst/>
                  <a:latin typeface="Aharoni" panose="02010803020104030203" pitchFamily="2" charset="-79"/>
                  <a:ea typeface="Times New Roman" panose="02020603050405020304" pitchFamily="18" charset="0"/>
                  <a:cs typeface="Aharoni" panose="02010803020104030203" pitchFamily="2" charset="-79"/>
                </a:rPr>
                <a:t>Funds from Operations (FFO) </a:t>
              </a:r>
              <a:endParaRPr lang="en-IN" sz="1800" b="1" dirty="0">
                <a:solidFill>
                  <a:srgbClr val="00206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endParaRPr>
            </a:p>
            <a:p>
              <a:pPr marL="342900" lvl="0" indent="-3429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800" b="1" dirty="0">
                  <a:solidFill>
                    <a:srgbClr val="002060"/>
                  </a:solidFill>
                  <a:effectLst/>
                  <a:latin typeface="Aharoni" panose="02010803020104030203" pitchFamily="2" charset="-79"/>
                  <a:ea typeface="Times New Roman" panose="02020603050405020304" pitchFamily="18" charset="0"/>
                  <a:cs typeface="Aharoni" panose="02010803020104030203" pitchFamily="2" charset="-79"/>
                </a:rPr>
                <a:t>Adjusted Funds from Operations (AFFO) </a:t>
              </a:r>
              <a:endParaRPr lang="en-IN" sz="1800" b="1" dirty="0">
                <a:solidFill>
                  <a:srgbClr val="00206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endParaRPr>
            </a:p>
            <a:p>
              <a:pPr marL="342900" lvl="0" indent="-3429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800" b="1" dirty="0">
                  <a:solidFill>
                    <a:srgbClr val="002060"/>
                  </a:solidFill>
                  <a:effectLst/>
                  <a:latin typeface="Aharoni" panose="02010803020104030203" pitchFamily="2" charset="-79"/>
                  <a:ea typeface="Times New Roman" panose="02020603050405020304" pitchFamily="18" charset="0"/>
                  <a:cs typeface="Aharoni" panose="02010803020104030203" pitchFamily="2" charset="-79"/>
                </a:rPr>
                <a:t>Net Asset Value (NAV) per unit</a:t>
              </a:r>
              <a:endParaRPr lang="en-IN" sz="1800" b="1" dirty="0">
                <a:solidFill>
                  <a:srgbClr val="00206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endParaRPr>
            </a:p>
            <a:p>
              <a:pPr marL="342900" lvl="0" indent="-3429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800" b="1" dirty="0">
                  <a:solidFill>
                    <a:srgbClr val="002060"/>
                  </a:solidFill>
                  <a:effectLst/>
                  <a:latin typeface="Aharoni" panose="02010803020104030203" pitchFamily="2" charset="-79"/>
                  <a:ea typeface="Times New Roman" panose="02020603050405020304" pitchFamily="18" charset="0"/>
                  <a:cs typeface="Aharoni" panose="02010803020104030203" pitchFamily="2" charset="-79"/>
                </a:rPr>
                <a:t>Net Operating Income (NOI)</a:t>
              </a:r>
              <a:endParaRPr lang="en-IN" sz="1800" b="1" dirty="0">
                <a:solidFill>
                  <a:srgbClr val="00206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endParaRPr>
            </a:p>
            <a:p>
              <a:pPr marL="342900" lvl="0" indent="-3429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800" b="1" dirty="0">
                  <a:solidFill>
                    <a:srgbClr val="002060"/>
                  </a:solidFill>
                  <a:effectLst/>
                  <a:latin typeface="Aharoni" panose="02010803020104030203" pitchFamily="2" charset="-79"/>
                  <a:ea typeface="Times New Roman" panose="02020603050405020304" pitchFamily="18" charset="0"/>
                  <a:cs typeface="Aharoni" panose="02010803020104030203" pitchFamily="2" charset="-79"/>
                </a:rPr>
                <a:t>Leverage ratio</a:t>
              </a:r>
            </a:p>
            <a:p>
              <a:pPr marL="342900" indent="-3429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en-US" b="1" dirty="0">
                  <a:solidFill>
                    <a:srgbClr val="002060"/>
                  </a:solidFill>
                  <a:effectLst/>
                  <a:latin typeface="Aharoni" panose="02010803020104030203" pitchFamily="2" charset="-79"/>
                  <a:ea typeface="Times New Roman" panose="02020603050405020304" pitchFamily="18" charset="0"/>
                  <a:cs typeface="Aharoni" panose="02010803020104030203" pitchFamily="2" charset="-79"/>
                </a:rPr>
                <a:t>Revenue from operations</a:t>
              </a:r>
              <a:endParaRPr lang="en-US" sz="1800" b="1" dirty="0">
                <a:solidFill>
                  <a:srgbClr val="00206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endParaRPr>
            </a:p>
            <a:p>
              <a:pPr marL="342900" indent="-3429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800" b="1" dirty="0">
                  <a:solidFill>
                    <a:srgbClr val="002060"/>
                  </a:solidFill>
                  <a:effectLst/>
                  <a:latin typeface="Aharoni" panose="02010803020104030203" pitchFamily="2" charset="-79"/>
                  <a:ea typeface="Times New Roman" panose="02020603050405020304" pitchFamily="18" charset="0"/>
                  <a:cs typeface="Aharoni" panose="02010803020104030203" pitchFamily="2" charset="-79"/>
                </a:rPr>
                <a:t>Cash flow from operations</a:t>
              </a:r>
              <a:endParaRPr lang="en-IN" sz="1800" b="1" dirty="0">
                <a:solidFill>
                  <a:srgbClr val="00206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9722A1-7E4B-6D12-2BB3-786A87FF5323}"/>
                </a:ext>
              </a:extLst>
            </p:cNvPr>
            <p:cNvCxnSpPr>
              <a:cxnSpLocks/>
            </p:cNvCxnSpPr>
            <p:nvPr/>
          </p:nvCxnSpPr>
          <p:spPr>
            <a:xfrm>
              <a:off x="6054305" y="1915064"/>
              <a:ext cx="0" cy="337292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2010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DA7DF6A-8FDD-50A7-851B-E3A8DB9BAC38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D20FA6-2490-C97B-216F-DFF82B16DF65}"/>
                </a:ext>
              </a:extLst>
            </p:cNvPr>
            <p:cNvGrpSpPr/>
            <p:nvPr/>
          </p:nvGrpSpPr>
          <p:grpSpPr>
            <a:xfrm>
              <a:off x="1" y="0"/>
              <a:ext cx="12191999" cy="6858000"/>
              <a:chOff x="1" y="0"/>
              <a:chExt cx="12191999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4F86085-8C0E-E769-DC7D-C6065C172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" y="0"/>
                <a:ext cx="12191999" cy="68580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6FD5787-7514-E428-855F-600954903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772" b="98401" l="5559" r="97707">
                            <a14:foregroundMark x1="6254" y1="95522" x2="45518" y2="98614"/>
                            <a14:foregroundMark x1="45518" y1="98614" x2="70674" y2="96482"/>
                            <a14:foregroundMark x1="70674" y1="96482" x2="89368" y2="98614"/>
                            <a14:foregroundMark x1="89368" y1="98614" x2="97776" y2="97548"/>
                            <a14:foregroundMark x1="80403" y1="2878" x2="58860" y2="10448"/>
                            <a14:foregroundMark x1="10910" y1="21962" x2="48575" y2="13753"/>
                            <a14:foregroundMark x1="11605" y1="22708" x2="5559" y2="9754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1347" y="2377440"/>
                <a:ext cx="7179373" cy="4480559"/>
              </a:xfrm>
              <a:prstGeom prst="rect">
                <a:avLst/>
              </a:prstGeom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69187D-EA77-6C72-74AA-64A61BFF55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6235" y="3882390"/>
                <a:ext cx="508635" cy="6477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02B4F8F-0C7C-7277-EF03-A74630E1BC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50480" y="4227195"/>
                <a:ext cx="1236345" cy="1295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2A71027-9650-A0AE-2E61-8B8EBEB591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05750" y="3947160"/>
                <a:ext cx="70485" cy="876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273E8B9-8E4F-D61B-DDC8-90A9BA5A2F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87615" y="4354830"/>
                <a:ext cx="70485" cy="876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4BC7C3-914D-3B74-6B38-E020B04DF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9885" y="4762500"/>
              <a:ext cx="2790825" cy="24193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700E7D7-7F6C-09B9-D43E-58A5BE388537}"/>
              </a:ext>
            </a:extLst>
          </p:cNvPr>
          <p:cNvGrpSpPr/>
          <p:nvPr/>
        </p:nvGrpSpPr>
        <p:grpSpPr>
          <a:xfrm>
            <a:off x="0" y="3"/>
            <a:ext cx="12192000" cy="6857996"/>
            <a:chOff x="0" y="3"/>
            <a:chExt cx="12192000" cy="6857996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E0ADE42B-4D2A-A116-9F06-62F9C8418EA6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00C5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46F3D5B2-67B2-FCC9-546D-F17C30F8E5FB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solidFill>
              <a:srgbClr val="D56246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E2CC29-28E3-28D8-A861-DB062F58D813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5 of 15 </a:t>
            </a:r>
            <a:endParaRPr lang="en-IN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73AFAE-94D5-F6C4-9848-BAF3BF06B5F3}"/>
              </a:ext>
            </a:extLst>
          </p:cNvPr>
          <p:cNvGrpSpPr/>
          <p:nvPr/>
        </p:nvGrpSpPr>
        <p:grpSpPr>
          <a:xfrm>
            <a:off x="-147992" y="1807320"/>
            <a:ext cx="7653780" cy="4859243"/>
            <a:chOff x="-788201" y="1807320"/>
            <a:chExt cx="7653780" cy="48592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C3E920-F636-4B5B-ACDE-69CE69F3D9B0}"/>
                </a:ext>
              </a:extLst>
            </p:cNvPr>
            <p:cNvSpPr txBox="1"/>
            <p:nvPr/>
          </p:nvSpPr>
          <p:spPr>
            <a:xfrm>
              <a:off x="658153" y="1807320"/>
              <a:ext cx="6207426" cy="2027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en-US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History</a:t>
              </a:r>
              <a:endParaRPr lang="en-IN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en-US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Vision: “To Create World-Class Urban Infrastructure”</a:t>
              </a:r>
              <a:endParaRPr lang="en-IN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en-US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Services Offered</a:t>
              </a:r>
              <a:endParaRPr lang="en-IN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en-US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Listing And Shareholding</a:t>
              </a:r>
              <a:endParaRPr lang="en-IN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CBCDFB6E-F71F-7A04-F213-B152CF4632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26277435"/>
                </p:ext>
              </p:extLst>
            </p:nvPr>
          </p:nvGraphicFramePr>
          <p:xfrm>
            <a:off x="-788201" y="3607543"/>
            <a:ext cx="6902561" cy="30590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456F0C1-E79A-02D6-860E-EDC8F05CAD63}"/>
              </a:ext>
            </a:extLst>
          </p:cNvPr>
          <p:cNvSpPr txBox="1"/>
          <p:nvPr/>
        </p:nvSpPr>
        <p:spPr>
          <a:xfrm>
            <a:off x="2992288" y="867837"/>
            <a:ext cx="6207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Embassy Office Park REIT</a:t>
            </a:r>
            <a:endParaRPr lang="en-IN" sz="24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DCC1D0-22D2-A527-39EA-5905EB514A83}"/>
              </a:ext>
            </a:extLst>
          </p:cNvPr>
          <p:cNvCxnSpPr>
            <a:cxnSpLocks/>
          </p:cNvCxnSpPr>
          <p:nvPr/>
        </p:nvCxnSpPr>
        <p:spPr>
          <a:xfrm>
            <a:off x="4453964" y="1401151"/>
            <a:ext cx="328407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1711F5-DF1F-7FA8-FFC9-33CF45C4F7E1}"/>
              </a:ext>
            </a:extLst>
          </p:cNvPr>
          <p:cNvSpPr txBox="1"/>
          <p:nvPr/>
        </p:nvSpPr>
        <p:spPr>
          <a:xfrm>
            <a:off x="7905750" y="1807320"/>
            <a:ext cx="362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haroni" panose="02010803020104030203" pitchFamily="2" charset="-79"/>
              </a:rPr>
              <a:t>10th</a:t>
            </a: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July Closing Price: </a:t>
            </a:r>
            <a:r>
              <a:rPr lang="en-US" b="1" dirty="0">
                <a:solidFill>
                  <a:schemeClr val="bg1"/>
                </a:solidFill>
                <a:cs typeface="Aharoni" panose="02010803020104030203" pitchFamily="2" charset="-79"/>
              </a:rPr>
              <a:t>₹360</a:t>
            </a:r>
          </a:p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Distribution in </a:t>
            </a:r>
            <a:r>
              <a:rPr lang="en-US" b="1" dirty="0">
                <a:solidFill>
                  <a:schemeClr val="bg1"/>
                </a:solidFill>
                <a:cs typeface="Aharoni" panose="02010803020104030203" pitchFamily="2" charset="-79"/>
              </a:rPr>
              <a:t>2024: ₹ 21.33</a:t>
            </a:r>
            <a:endParaRPr lang="en-IN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647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27223F6-D7DE-DCF9-6E32-E18C3D68CAD3}"/>
              </a:ext>
            </a:extLst>
          </p:cNvPr>
          <p:cNvGrpSpPr/>
          <p:nvPr/>
        </p:nvGrpSpPr>
        <p:grpSpPr>
          <a:xfrm>
            <a:off x="0" y="3"/>
            <a:ext cx="12192000" cy="6857996"/>
            <a:chOff x="0" y="3"/>
            <a:chExt cx="12192000" cy="6857996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9029C1A4-A487-605A-5B3F-06D91747D414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solidFill>
              <a:srgbClr val="00C59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69B41A6-7D24-B385-7AEA-5EAE0BDF8E43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D562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A5FDB9A-73CA-E676-9C2F-FB279022E8CF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6 of 15 </a:t>
            </a:r>
            <a:endParaRPr lang="en-IN" dirty="0"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65A06E-821A-AF58-DC5F-20AB83D178AD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FBB824-4861-5426-0C23-6781E3C2A99E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 Analysis, Interpretation and Findings</a:t>
              </a:r>
              <a:endParaRPr lang="en-IN" sz="24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82F5C5F-1518-D9D0-9208-C0EFB1C9D775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C7991A-8539-8994-799E-DBCDEEDB4AB6}"/>
              </a:ext>
            </a:extLst>
          </p:cNvPr>
          <p:cNvCxnSpPr>
            <a:cxnSpLocks/>
          </p:cNvCxnSpPr>
          <p:nvPr/>
        </p:nvCxnSpPr>
        <p:spPr>
          <a:xfrm>
            <a:off x="6096000" y="1742536"/>
            <a:ext cx="0" cy="47049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4FA9207B-F39F-B59E-6545-394E42503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509090"/>
              </p:ext>
            </p:extLst>
          </p:nvPr>
        </p:nvGraphicFramePr>
        <p:xfrm>
          <a:off x="6864985" y="3196607"/>
          <a:ext cx="4558030" cy="2786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9E115CF-7C2C-5221-366C-9ABAB80C72FD}"/>
              </a:ext>
            </a:extLst>
          </p:cNvPr>
          <p:cNvSpPr txBox="1"/>
          <p:nvPr/>
        </p:nvSpPr>
        <p:spPr>
          <a:xfrm>
            <a:off x="746375" y="1807320"/>
            <a:ext cx="484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Funds from Operations (FFO)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1E6AF-56E0-EB35-B4EA-92E61B9B9771}"/>
              </a:ext>
            </a:extLst>
          </p:cNvPr>
          <p:cNvSpPr txBox="1"/>
          <p:nvPr/>
        </p:nvSpPr>
        <p:spPr>
          <a:xfrm>
            <a:off x="6167893" y="1807320"/>
            <a:ext cx="572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Adjusted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Funds from Operations (AFFO)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369E984A-DA97-F13F-E07C-84E24A46F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040813"/>
              </p:ext>
            </p:extLst>
          </p:nvPr>
        </p:nvGraphicFramePr>
        <p:xfrm>
          <a:off x="803169" y="3196607"/>
          <a:ext cx="4472300" cy="2786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9FE5DC7-00C7-3018-877B-20A176D51DC6}"/>
              </a:ext>
            </a:extLst>
          </p:cNvPr>
          <p:cNvSpPr txBox="1"/>
          <p:nvPr/>
        </p:nvSpPr>
        <p:spPr>
          <a:xfrm>
            <a:off x="747609" y="2351988"/>
            <a:ext cx="4844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cs typeface="Aharoni" panose="02010803020104030203" pitchFamily="2" charset="-79"/>
              </a:rPr>
              <a:t>= (Net Income + Depreciation + Amortization + Property Sales Losses) – (Property Sales Gains – Interest Income)</a:t>
            </a:r>
            <a:endParaRPr lang="en-IN" sz="1400" b="1" dirty="0"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CA713-B8A8-B5E1-3369-0961B41DAFE9}"/>
              </a:ext>
            </a:extLst>
          </p:cNvPr>
          <p:cNvSpPr txBox="1"/>
          <p:nvPr/>
        </p:nvSpPr>
        <p:spPr>
          <a:xfrm>
            <a:off x="6756751" y="2351988"/>
            <a:ext cx="47744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cs typeface="Aharoni" panose="02010803020104030203" pitchFamily="2" charset="-79"/>
              </a:rPr>
              <a:t>= FFO + Rent Increases - Capital Expenditures – Routine Maintenance Amounts</a:t>
            </a:r>
          </a:p>
        </p:txBody>
      </p:sp>
    </p:spTree>
    <p:extLst>
      <p:ext uri="{BB962C8B-B14F-4D97-AF65-F5344CB8AC3E}">
        <p14:creationId xmlns:p14="http://schemas.microsoft.com/office/powerpoint/2010/main" val="85312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C7BF75A-512C-4A03-646F-288B6456D782}"/>
              </a:ext>
            </a:extLst>
          </p:cNvPr>
          <p:cNvGrpSpPr/>
          <p:nvPr/>
        </p:nvGrpSpPr>
        <p:grpSpPr>
          <a:xfrm>
            <a:off x="0" y="0"/>
            <a:ext cx="12192000" cy="6857996"/>
            <a:chOff x="0" y="3"/>
            <a:chExt cx="12192000" cy="6857996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011847C1-D1AF-0010-0E3E-3F5D3FC7504B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00C5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20462FA5-8086-D9C0-FF78-F1214EA491C4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solidFill>
              <a:srgbClr val="D56246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6C9F455-715B-78EB-EE45-8D0898D2C894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7 of 15 </a:t>
            </a:r>
            <a:endParaRPr lang="en-IN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AA6FFD-2B97-3E02-FA07-D93BC1FE1DB3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B0178C-504E-3BBE-CAA5-A52FC398BB88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 Analysis, Interpretation and Findings</a:t>
              </a:r>
              <a:endParaRPr lang="en-IN" sz="24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F7F03CE-1FE4-6984-9DB0-18D04925D9E2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83A0F66-BA8F-4E77-5924-E36EFA1D0CB9}"/>
              </a:ext>
            </a:extLst>
          </p:cNvPr>
          <p:cNvSpPr txBox="1"/>
          <p:nvPr/>
        </p:nvSpPr>
        <p:spPr>
          <a:xfrm>
            <a:off x="624695" y="1807320"/>
            <a:ext cx="484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 Asset Value (NAV) per unit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56D66-20EE-12BA-1C79-9004C3C700F3}"/>
              </a:ext>
            </a:extLst>
          </p:cNvPr>
          <p:cNvSpPr txBox="1"/>
          <p:nvPr/>
        </p:nvSpPr>
        <p:spPr>
          <a:xfrm>
            <a:off x="6392617" y="1807320"/>
            <a:ext cx="550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 Operating Income (NOI)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3347BA5E-D44B-EB59-6C2B-2F87D31CC3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5682574"/>
              </p:ext>
            </p:extLst>
          </p:nvPr>
        </p:nvGraphicFramePr>
        <p:xfrm>
          <a:off x="803169" y="3196607"/>
          <a:ext cx="4472300" cy="2786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BEA275A3-0760-B72D-055B-32038583E0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344165"/>
              </p:ext>
            </p:extLst>
          </p:nvPr>
        </p:nvGraphicFramePr>
        <p:xfrm>
          <a:off x="6858000" y="32397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E2B2FE-D721-C223-12F8-F2E19CA53800}"/>
              </a:ext>
            </a:extLst>
          </p:cNvPr>
          <p:cNvCxnSpPr>
            <a:cxnSpLocks/>
          </p:cNvCxnSpPr>
          <p:nvPr/>
        </p:nvCxnSpPr>
        <p:spPr>
          <a:xfrm>
            <a:off x="6096000" y="1742536"/>
            <a:ext cx="0" cy="47049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9FF9B2-5BA0-5B7B-2DA3-99B1CE907408}"/>
              </a:ext>
            </a:extLst>
          </p:cNvPr>
          <p:cNvSpPr txBox="1"/>
          <p:nvPr/>
        </p:nvSpPr>
        <p:spPr>
          <a:xfrm>
            <a:off x="811849" y="2409631"/>
            <a:ext cx="4472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cs typeface="Aharoni" panose="02010803020104030203" pitchFamily="2" charset="-79"/>
              </a:rPr>
              <a:t>= Assets – Liabilities / Number of Units Outstanding</a:t>
            </a:r>
            <a:endParaRPr lang="en-IN" sz="1400" b="1" dirty="0"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83C05-B680-D14A-68E8-5067D2390BFF}"/>
              </a:ext>
            </a:extLst>
          </p:cNvPr>
          <p:cNvSpPr txBox="1"/>
          <p:nvPr/>
        </p:nvSpPr>
        <p:spPr>
          <a:xfrm>
            <a:off x="6646656" y="2409631"/>
            <a:ext cx="4994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cs typeface="Aharoni" panose="02010803020104030203" pitchFamily="2" charset="-79"/>
              </a:rPr>
              <a:t>= Rental Income + Ancillary Income – Direct Operating Expenses</a:t>
            </a:r>
            <a:endParaRPr lang="en-IN" sz="1400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05422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6C9F455-715B-78EB-EE45-8D0898D2C894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8 of 14</a:t>
            </a:r>
            <a:endParaRPr lang="en-IN" dirty="0"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B32E99-C87E-14A5-D676-B153F81DD5F1}"/>
              </a:ext>
            </a:extLst>
          </p:cNvPr>
          <p:cNvGrpSpPr/>
          <p:nvPr/>
        </p:nvGrpSpPr>
        <p:grpSpPr>
          <a:xfrm>
            <a:off x="0" y="3"/>
            <a:ext cx="12192000" cy="6857996"/>
            <a:chOff x="0" y="3"/>
            <a:chExt cx="12192000" cy="6857996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A77648C1-B118-2B68-0B65-3881EEF1BB43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solidFill>
              <a:srgbClr val="00C59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4016F0A9-932F-FEC2-A735-E7417E36E8B1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D562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07596BA-1A2E-D32B-EE6C-5E34A7B8551A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CD2591-91E8-FE7F-8188-9BC1DEF6C2E3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 Analysis, Interpretation and Findings</a:t>
              </a:r>
              <a:endParaRPr lang="en-IN" sz="24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470A55-EB16-D144-1DD8-4CEA9BFBCF7D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696AF4-DCCC-FA82-F392-7A7E22AFDB42}"/>
              </a:ext>
            </a:extLst>
          </p:cNvPr>
          <p:cNvCxnSpPr>
            <a:cxnSpLocks/>
          </p:cNvCxnSpPr>
          <p:nvPr/>
        </p:nvCxnSpPr>
        <p:spPr>
          <a:xfrm>
            <a:off x="6096000" y="1742536"/>
            <a:ext cx="0" cy="47049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B084AE-C97D-D8FC-70AC-67BFC9AE798E}"/>
              </a:ext>
            </a:extLst>
          </p:cNvPr>
          <p:cNvSpPr txBox="1"/>
          <p:nvPr/>
        </p:nvSpPr>
        <p:spPr>
          <a:xfrm>
            <a:off x="624695" y="1807320"/>
            <a:ext cx="484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Leverage Ratio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A0007-7509-83A9-C53A-B7A7F083FF07}"/>
              </a:ext>
            </a:extLst>
          </p:cNvPr>
          <p:cNvSpPr txBox="1"/>
          <p:nvPr/>
        </p:nvSpPr>
        <p:spPr>
          <a:xfrm>
            <a:off x="6392617" y="1807320"/>
            <a:ext cx="550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Revenue from Operations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7CA882D4-01E6-65CE-F4D4-8AD54EF1F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2699124"/>
              </p:ext>
            </p:extLst>
          </p:nvPr>
        </p:nvGraphicFramePr>
        <p:xfrm>
          <a:off x="823384" y="3212779"/>
          <a:ext cx="443186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E5C1BDC7-C79C-3EDF-2918-A8608E799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031096"/>
              </p:ext>
            </p:extLst>
          </p:nvPr>
        </p:nvGraphicFramePr>
        <p:xfrm>
          <a:off x="6858000" y="32127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6DAA86-EEE4-2CB4-0CE1-ECDD9EA87ADA}"/>
              </a:ext>
            </a:extLst>
          </p:cNvPr>
          <p:cNvSpPr txBox="1"/>
          <p:nvPr/>
        </p:nvSpPr>
        <p:spPr>
          <a:xfrm>
            <a:off x="1792697" y="2378550"/>
            <a:ext cx="2510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cs typeface="Aharoni" panose="02010803020104030203" pitchFamily="2" charset="-79"/>
              </a:rPr>
              <a:t>= Total Debt / EBITDA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65DE2-686B-9025-276C-3235074C3F07}"/>
              </a:ext>
            </a:extLst>
          </p:cNvPr>
          <p:cNvSpPr txBox="1"/>
          <p:nvPr/>
        </p:nvSpPr>
        <p:spPr>
          <a:xfrm>
            <a:off x="7180778" y="2378550"/>
            <a:ext cx="39264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cs typeface="Aharoni" panose="02010803020104030203" pitchFamily="2" charset="-79"/>
              </a:rPr>
              <a:t>= Total revenue – Cost of goods sold </a:t>
            </a:r>
            <a:endParaRPr lang="en-IN" sz="1400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0051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C7BF75A-512C-4A03-646F-288B6456D782}"/>
              </a:ext>
            </a:extLst>
          </p:cNvPr>
          <p:cNvGrpSpPr/>
          <p:nvPr/>
        </p:nvGrpSpPr>
        <p:grpSpPr>
          <a:xfrm>
            <a:off x="0" y="0"/>
            <a:ext cx="12192000" cy="6857996"/>
            <a:chOff x="0" y="3"/>
            <a:chExt cx="12192000" cy="6857996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011847C1-D1AF-0010-0E3E-3F5D3FC7504B}"/>
                </a:ext>
              </a:extLst>
            </p:cNvPr>
            <p:cNvSpPr/>
            <p:nvPr/>
          </p:nvSpPr>
          <p:spPr>
            <a:xfrm rot="5400000">
              <a:off x="-22763" y="22766"/>
              <a:ext cx="1735668" cy="1690142"/>
            </a:xfrm>
            <a:prstGeom prst="rtTriangle">
              <a:avLst/>
            </a:prstGeom>
            <a:noFill/>
            <a:ln w="38100">
              <a:solidFill>
                <a:srgbClr val="00C5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20462FA5-8086-D9C0-FF78-F1214EA491C4}"/>
                </a:ext>
              </a:extLst>
            </p:cNvPr>
            <p:cNvSpPr/>
            <p:nvPr/>
          </p:nvSpPr>
          <p:spPr>
            <a:xfrm rot="10800000" flipV="1">
              <a:off x="10456332" y="5167857"/>
              <a:ext cx="1735668" cy="1690142"/>
            </a:xfrm>
            <a:prstGeom prst="rtTriangle">
              <a:avLst/>
            </a:prstGeom>
            <a:solidFill>
              <a:srgbClr val="D56246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6C9F455-715B-78EB-EE45-8D0898D2C894}"/>
              </a:ext>
            </a:extLst>
          </p:cNvPr>
          <p:cNvSpPr txBox="1"/>
          <p:nvPr/>
        </p:nvSpPr>
        <p:spPr>
          <a:xfrm>
            <a:off x="10955547" y="6262777"/>
            <a:ext cx="12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9 of 15 </a:t>
            </a:r>
            <a:endParaRPr lang="en-IN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98B898-994F-5F65-FC6D-BD18FEF16E91}"/>
              </a:ext>
            </a:extLst>
          </p:cNvPr>
          <p:cNvGrpSpPr/>
          <p:nvPr/>
        </p:nvGrpSpPr>
        <p:grpSpPr>
          <a:xfrm>
            <a:off x="705210" y="867837"/>
            <a:ext cx="10781581" cy="533314"/>
            <a:chOff x="1304027" y="313839"/>
            <a:chExt cx="10781581" cy="5333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33E969-ADE7-BD03-6670-47E01EC36B11}"/>
                </a:ext>
              </a:extLst>
            </p:cNvPr>
            <p:cNvSpPr txBox="1"/>
            <p:nvPr/>
          </p:nvSpPr>
          <p:spPr>
            <a:xfrm>
              <a:off x="1304027" y="313839"/>
              <a:ext cx="107815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 Analysis, Interpretation and Findings</a:t>
              </a:r>
              <a:endParaRPr lang="en-IN" sz="24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8D9AD3-7351-D38E-47D8-16F3250906BE}"/>
                </a:ext>
              </a:extLst>
            </p:cNvPr>
            <p:cNvCxnSpPr>
              <a:cxnSpLocks/>
            </p:cNvCxnSpPr>
            <p:nvPr/>
          </p:nvCxnSpPr>
          <p:spPr>
            <a:xfrm>
              <a:off x="2877628" y="847153"/>
              <a:ext cx="763437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D997D7-47C0-B757-D4ED-3FE5735DC582}"/>
              </a:ext>
            </a:extLst>
          </p:cNvPr>
          <p:cNvCxnSpPr>
            <a:cxnSpLocks/>
          </p:cNvCxnSpPr>
          <p:nvPr/>
        </p:nvCxnSpPr>
        <p:spPr>
          <a:xfrm>
            <a:off x="6096000" y="1742536"/>
            <a:ext cx="0" cy="47049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5F89A2A0-69D1-5B51-CC5C-2D0E486322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398948"/>
              </p:ext>
            </p:extLst>
          </p:nvPr>
        </p:nvGraphicFramePr>
        <p:xfrm>
          <a:off x="6939991" y="3222598"/>
          <a:ext cx="440801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0118F4-3B09-BE66-DCA4-C6A4F3EF9C7F}"/>
              </a:ext>
            </a:extLst>
          </p:cNvPr>
          <p:cNvSpPr txBox="1"/>
          <p:nvPr/>
        </p:nvSpPr>
        <p:spPr>
          <a:xfrm>
            <a:off x="624695" y="1807320"/>
            <a:ext cx="484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Cash Flow from Operations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ED88D-D08D-8A27-B544-87E77D5B4362}"/>
              </a:ext>
            </a:extLst>
          </p:cNvPr>
          <p:cNvSpPr txBox="1"/>
          <p:nvPr/>
        </p:nvSpPr>
        <p:spPr>
          <a:xfrm>
            <a:off x="6392617" y="1807320"/>
            <a:ext cx="550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Earnings per Share (EPS)</a:t>
            </a:r>
            <a:endParaRPr lang="en-IN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4377E23-D312-7B6E-AF35-B616F1F9E9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6012526"/>
              </p:ext>
            </p:extLst>
          </p:nvPr>
        </p:nvGraphicFramePr>
        <p:xfrm>
          <a:off x="753319" y="32225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9FBA538-8371-A14B-9C80-77C3DB7B434C}"/>
              </a:ext>
            </a:extLst>
          </p:cNvPr>
          <p:cNvSpPr txBox="1"/>
          <p:nvPr/>
        </p:nvSpPr>
        <p:spPr>
          <a:xfrm>
            <a:off x="6759042" y="2351970"/>
            <a:ext cx="4769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cs typeface="Aharoni" panose="02010803020104030203" pitchFamily="2" charset="-79"/>
              </a:rPr>
              <a:t>= Net Profit Available for Equity Shareholders / </a:t>
            </a:r>
          </a:p>
          <a:p>
            <a:pPr algn="ctr"/>
            <a:r>
              <a:rPr lang="en-US" sz="1400" b="1" dirty="0">
                <a:cs typeface="Aharoni" panose="02010803020104030203" pitchFamily="2" charset="-79"/>
              </a:rPr>
              <a:t>Number of Equity Shares</a:t>
            </a:r>
            <a:endParaRPr lang="en-IN" sz="1400" b="1" dirty="0"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554EB5-1888-296E-472A-755D73640E7C}"/>
              </a:ext>
            </a:extLst>
          </p:cNvPr>
          <p:cNvSpPr txBox="1"/>
          <p:nvPr/>
        </p:nvSpPr>
        <p:spPr>
          <a:xfrm>
            <a:off x="891818" y="2351970"/>
            <a:ext cx="4312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cs typeface="Aharoni" panose="02010803020104030203" pitchFamily="2" charset="-79"/>
              </a:rPr>
              <a:t>= Net Income + Non-cash Expenses – </a:t>
            </a:r>
          </a:p>
          <a:p>
            <a:pPr algn="ctr"/>
            <a:r>
              <a:rPr lang="en-US" sz="1400" b="1" dirty="0">
                <a:cs typeface="Aharoni" panose="02010803020104030203" pitchFamily="2" charset="-79"/>
              </a:rPr>
              <a:t>   Increase in Working Capital</a:t>
            </a:r>
            <a:endParaRPr lang="en-IN" sz="1400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7268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856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mahablashwar bhat</dc:creator>
  <cp:lastModifiedBy>Archana Bhat</cp:lastModifiedBy>
  <cp:revision>38</cp:revision>
  <dcterms:created xsi:type="dcterms:W3CDTF">2023-07-25T17:31:49Z</dcterms:created>
  <dcterms:modified xsi:type="dcterms:W3CDTF">2024-07-11T13:17:49Z</dcterms:modified>
</cp:coreProperties>
</file>