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5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96" y="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c3645538_0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61c3645538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c364553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61c364553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c3645538_0_2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61c3645538_0_2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101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.liyanage@UWS.edu.au" TargetMode="External"/><Relationship Id="rId2" Type="http://schemas.openxmlformats.org/officeDocument/2006/relationships/hyperlink" Target="mailto:elif@ce.yildiz.edu.tr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ytorch.org/docs/stable/index.html" TargetMode="External"/><Relationship Id="rId4" Type="http://schemas.openxmlformats.org/officeDocument/2006/relationships/hyperlink" Target="https://www.nltk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589037" y="9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</a:pPr>
            <a:endParaRPr sz="1000" b="1" i="0" u="none" strike="noStrike" cap="none">
              <a:solidFill>
                <a:srgbClr val="4F81B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228" y="340415"/>
            <a:ext cx="767590" cy="74458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/>
          <p:nvPr/>
        </p:nvSpPr>
        <p:spPr>
          <a:xfrm>
            <a:off x="242561" y="220406"/>
            <a:ext cx="7347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K. S. INSTITUTE OF TECHNOLOGY, </a:t>
            </a:r>
            <a:r>
              <a:rPr lang="en" sz="1900" b="1" i="0" u="none" strike="noStrike" cap="non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BANGALORE-560109</a:t>
            </a:r>
            <a:endParaRPr sz="1900" b="1" i="0" u="none" strike="noStrike" cap="none">
              <a:solidFill>
                <a:srgbClr val="F2F2F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554524" y="580266"/>
            <a:ext cx="52290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sz="1400" b="1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2251344" y="881262"/>
            <a:ext cx="35283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PHASE 1 + SEMINAR (15CSP78)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1049050" y="1953911"/>
            <a:ext cx="654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</a:t>
            </a:r>
            <a:r>
              <a:rPr lang="e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TOCK MARKET PREDICTION USING DAILY NEWS ARTICLES</a:t>
            </a:r>
            <a:r>
              <a:rPr lang="en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589023" y="3474857"/>
            <a:ext cx="457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</a:t>
            </a:r>
            <a:r>
              <a:rPr lang="en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Rekha B Venkatapur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Of The Department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CSE, KSIT</a:t>
            </a:r>
            <a:endParaRPr sz="1100" dirty="0"/>
          </a:p>
        </p:txBody>
      </p:sp>
      <p:sp>
        <p:nvSpPr>
          <p:cNvPr id="147" name="Google Shape;147;p14"/>
          <p:cNvSpPr/>
          <p:nvPr/>
        </p:nvSpPr>
        <p:spPr>
          <a:xfrm>
            <a:off x="6063777" y="3474857"/>
            <a:ext cx="24912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Shravan Bhat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Siddhant</a:t>
            </a:r>
            <a:r>
              <a:rPr lang="en-US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Shashank Kavur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Sampath Kumar</a:t>
            </a:r>
            <a:endParaRPr sz="1100" dirty="0"/>
          </a:p>
        </p:txBody>
      </p:sp>
      <p:sp>
        <p:nvSpPr>
          <p:cNvPr id="148" name="Google Shape;148;p14"/>
          <p:cNvSpPr txBox="1"/>
          <p:nvPr/>
        </p:nvSpPr>
        <p:spPr>
          <a:xfrm>
            <a:off x="3166450" y="1492052"/>
            <a:ext cx="2305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Number : 21</a:t>
            </a:r>
            <a:endParaRPr sz="21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750715" y="370246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imes New Roman"/>
              <a:buNone/>
            </a:pPr>
            <a:r>
              <a:rPr lang="en-US" sz="3000" dirty="0">
                <a:latin typeface="Montserrat" panose="020B0604020202020204" charset="0"/>
                <a:ea typeface="Times New Roman"/>
                <a:cs typeface="Times New Roman"/>
                <a:sym typeface="Times New Roman"/>
              </a:rPr>
              <a:t>Contents</a:t>
            </a:r>
            <a:r>
              <a:rPr lang="en" sz="3000" dirty="0">
                <a:latin typeface="Montserrat" panose="020B0604020202020204" charset="0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Montserrat" panose="020B0604020202020204" charset="0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827484" y="1181434"/>
            <a:ext cx="67101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Lato" panose="020B0604020202020204" charset="0"/>
                <a:ea typeface="Times New Roman"/>
                <a:cs typeface="Times New Roman"/>
                <a:sym typeface="Times New Roman"/>
              </a:rPr>
              <a:t>Overview of Project</a:t>
            </a:r>
            <a:endParaRPr dirty="0">
              <a:latin typeface="Lato" panose="020B0604020202020204" charset="0"/>
            </a:endParaRP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Lato" panose="020B0604020202020204" charset="0"/>
                <a:ea typeface="Times New Roman"/>
                <a:cs typeface="Times New Roman"/>
                <a:sym typeface="Times New Roman"/>
              </a:rPr>
              <a:t>Project Goals</a:t>
            </a:r>
            <a:endParaRPr dirty="0">
              <a:latin typeface="Lato" panose="020B0604020202020204" charset="0"/>
            </a:endParaRP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Lato" panose="020B0604020202020204" charset="0"/>
                <a:ea typeface="Times New Roman"/>
                <a:cs typeface="Times New Roman"/>
                <a:sym typeface="Times New Roman"/>
              </a:rPr>
              <a:t>Project Applications</a:t>
            </a:r>
            <a:endParaRPr dirty="0">
              <a:latin typeface="Lato" panose="020B0604020202020204" charset="0"/>
            </a:endParaRP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Lato" panose="020B0604020202020204" charset="0"/>
                <a:ea typeface="Times New Roman"/>
                <a:cs typeface="Times New Roman"/>
                <a:sym typeface="Times New Roman"/>
              </a:rPr>
              <a:t>Requirement Specification</a:t>
            </a:r>
            <a:endParaRPr dirty="0">
              <a:latin typeface="Lato" panose="020B0604020202020204" charset="0"/>
            </a:endParaRP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Lato" panose="020B0604020202020204" charset="0"/>
                <a:ea typeface="Times New Roman"/>
                <a:cs typeface="Times New Roman"/>
                <a:sym typeface="Times New Roman"/>
              </a:rPr>
              <a:t>References</a:t>
            </a:r>
            <a:endParaRPr dirty="0">
              <a:latin typeface="Lato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BBE2C-C2D9-4CBA-A0FB-9ACD71DB2C91}"/>
              </a:ext>
            </a:extLst>
          </p:cNvPr>
          <p:cNvSpPr txBox="1"/>
          <p:nvPr/>
        </p:nvSpPr>
        <p:spPr>
          <a:xfrm>
            <a:off x="8666329" y="4715302"/>
            <a:ext cx="2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A82A-418B-4F54-AFC2-52E35026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02" y="391885"/>
            <a:ext cx="6937065" cy="845648"/>
          </a:xfrm>
        </p:spPr>
        <p:txBody>
          <a:bodyPr/>
          <a:lstStyle/>
          <a:p>
            <a:r>
              <a:rPr lang="en-US" dirty="0"/>
              <a:t>Overview of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22B3E-F395-4F9C-B96C-3995929F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732" y="1237533"/>
            <a:ext cx="6710100" cy="3146700"/>
          </a:xfrm>
        </p:spPr>
        <p:txBody>
          <a:bodyPr/>
          <a:lstStyle/>
          <a:p>
            <a:r>
              <a:rPr lang="en-US" dirty="0"/>
              <a:t>This project proposes a machine learning model to predict stock market price using </a:t>
            </a:r>
            <a:r>
              <a:rPr lang="en-US" dirty="0" err="1"/>
              <a:t>enews</a:t>
            </a:r>
            <a:r>
              <a:rPr lang="en-US" dirty="0"/>
              <a:t> articles.</a:t>
            </a:r>
          </a:p>
          <a:p>
            <a:r>
              <a:rPr lang="en-US" dirty="0"/>
              <a:t>Stock market prediction is the act of trying to determine the future value of a company stock or other financial instrument traded on a financial exchange. The successful prediction of a stock's future price will maximize investor's gains.</a:t>
            </a:r>
          </a:p>
          <a:p>
            <a:r>
              <a:rPr lang="en-US" dirty="0"/>
              <a:t>This project involves extracting daily news articles, performing sentiment analysis on the extracted data to find its polarity(positive or negative)</a:t>
            </a:r>
          </a:p>
          <a:p>
            <a:r>
              <a:rPr lang="en-US" dirty="0"/>
              <a:t>We then correlate the data to the stock market prices and hence generate an optimized machine learning model.</a:t>
            </a:r>
          </a:p>
          <a:p>
            <a:r>
              <a:rPr lang="en-US" dirty="0"/>
              <a:t>Finally, the model predicts the stock market prices in real time.</a:t>
            </a:r>
          </a:p>
          <a:p>
            <a:pPr marL="15875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80798-EA0B-46E1-BBFC-A80293473946}"/>
              </a:ext>
            </a:extLst>
          </p:cNvPr>
          <p:cNvSpPr txBox="1"/>
          <p:nvPr/>
        </p:nvSpPr>
        <p:spPr>
          <a:xfrm>
            <a:off x="8666329" y="4715302"/>
            <a:ext cx="2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39966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3767E1-A90B-4578-8F04-38B429979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86" y="104917"/>
            <a:ext cx="7902228" cy="4701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CF6CC0-8CB9-4819-A93A-453B074EC671}"/>
              </a:ext>
            </a:extLst>
          </p:cNvPr>
          <p:cNvSpPr txBox="1"/>
          <p:nvPr/>
        </p:nvSpPr>
        <p:spPr>
          <a:xfrm>
            <a:off x="8666329" y="4715302"/>
            <a:ext cx="2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166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A82A-418B-4F54-AFC2-52E35026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5" y="550015"/>
            <a:ext cx="7305862" cy="811272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22B3E-F395-4F9C-B96C-3995929F6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doing is to analyze</a:t>
            </a:r>
            <a:r>
              <a:rPr lang="en-US" b="1" dirty="0"/>
              <a:t> </a:t>
            </a:r>
            <a:r>
              <a:rPr lang="en-US" dirty="0"/>
              <a:t>the current day-to-day news and see how it impacts the stock market due to the news.</a:t>
            </a:r>
          </a:p>
          <a:p>
            <a:r>
              <a:rPr lang="en-US" dirty="0"/>
              <a:t>We can analyze and predict how the stock market will behave according to the real time news.</a:t>
            </a:r>
          </a:p>
          <a:p>
            <a:r>
              <a:rPr lang="en-US" dirty="0"/>
              <a:t>Application should be scalable to be expanded to several other platforms and markets.</a:t>
            </a:r>
          </a:p>
          <a:p>
            <a:r>
              <a:rPr lang="en-US" dirty="0"/>
              <a:t>Easily understandable and simple to use.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DBB58-88B4-4C83-B10F-B582E84F9161}"/>
              </a:ext>
            </a:extLst>
          </p:cNvPr>
          <p:cNvSpPr txBox="1"/>
          <p:nvPr/>
        </p:nvSpPr>
        <p:spPr>
          <a:xfrm>
            <a:off x="8666329" y="4715302"/>
            <a:ext cx="2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342547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A82A-418B-4F54-AFC2-52E35026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65" y="584389"/>
            <a:ext cx="7817088" cy="797523"/>
          </a:xfrm>
        </p:spPr>
        <p:txBody>
          <a:bodyPr/>
          <a:lstStyle/>
          <a:p>
            <a:r>
              <a:rPr lang="en-US" dirty="0"/>
              <a:t>Project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22B3E-F395-4F9C-B96C-3995929F6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Helps us analyze and predict how the stock market will behave according to the real time news.</a:t>
            </a:r>
          </a:p>
          <a:p>
            <a:r>
              <a:rPr lang="en-US" dirty="0"/>
              <a:t>We can help simulate various news and see how it will affect the various stocks of the companies.</a:t>
            </a:r>
          </a:p>
          <a:p>
            <a:r>
              <a:rPr lang="en-US" dirty="0"/>
              <a:t>Serves as a platform for investors and stock market traders to have an informed decision before investing.</a:t>
            </a:r>
          </a:p>
          <a:p>
            <a:r>
              <a:rPr lang="en-US" dirty="0"/>
              <a:t>Will help further research into the variations of stocks in stock market.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8B1DF-3ECD-4E3B-B085-8998DE067432}"/>
              </a:ext>
            </a:extLst>
          </p:cNvPr>
          <p:cNvSpPr txBox="1"/>
          <p:nvPr/>
        </p:nvSpPr>
        <p:spPr>
          <a:xfrm>
            <a:off x="8666329" y="4715302"/>
            <a:ext cx="2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875099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A82A-418B-4F54-AFC2-52E35026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7112"/>
            <a:ext cx="7250862" cy="801047"/>
          </a:xfrm>
        </p:spPr>
        <p:txBody>
          <a:bodyPr/>
          <a:lstStyle/>
          <a:p>
            <a:r>
              <a:rPr lang="en-US" dirty="0"/>
              <a:t>Requirement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22B3E-F395-4F9C-B96C-3995929F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138" y="1258159"/>
            <a:ext cx="7198322" cy="3304476"/>
          </a:xfrm>
        </p:spPr>
        <p:txBody>
          <a:bodyPr/>
          <a:lstStyle/>
          <a:p>
            <a:pPr marL="158750" indent="0">
              <a:buNone/>
            </a:pPr>
            <a:r>
              <a:rPr lang="en-US" sz="1800" dirty="0"/>
              <a:t>Software Requirements</a:t>
            </a:r>
          </a:p>
          <a:p>
            <a:r>
              <a:rPr lang="en-US" dirty="0"/>
              <a:t>Python 3</a:t>
            </a:r>
          </a:p>
          <a:p>
            <a:r>
              <a:rPr lang="en-US" dirty="0" err="1"/>
              <a:t>BeautifulSoup</a:t>
            </a:r>
            <a:r>
              <a:rPr lang="en-US" dirty="0"/>
              <a:t> for extracting text from news articles.</a:t>
            </a:r>
          </a:p>
          <a:p>
            <a:r>
              <a:rPr lang="en-US" dirty="0"/>
              <a:t>NLTK, </a:t>
            </a:r>
            <a:r>
              <a:rPr lang="en-US" dirty="0" err="1"/>
              <a:t>TextBlob</a:t>
            </a:r>
            <a:r>
              <a:rPr lang="en-US" dirty="0"/>
              <a:t> for Sentiment Analysis</a:t>
            </a:r>
          </a:p>
          <a:p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for Machine Learning</a:t>
            </a:r>
          </a:p>
          <a:p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MatPlotlib</a:t>
            </a:r>
            <a:r>
              <a:rPr lang="en-US" dirty="0"/>
              <a:t> for plotting graphs and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E7609-5094-48A7-BAC5-FC0FF70D0FA0}"/>
              </a:ext>
            </a:extLst>
          </p:cNvPr>
          <p:cNvSpPr txBox="1"/>
          <p:nvPr/>
        </p:nvSpPr>
        <p:spPr>
          <a:xfrm>
            <a:off x="8666329" y="4715302"/>
            <a:ext cx="2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595546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A82A-418B-4F54-AFC2-52E35026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56" y="147729"/>
            <a:ext cx="7195860" cy="429787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22B3E-F395-4F9C-B96C-3995929F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842" y="834624"/>
            <a:ext cx="7486267" cy="3474251"/>
          </a:xfrm>
        </p:spPr>
        <p:txBody>
          <a:bodyPr/>
          <a:lstStyle/>
          <a:p>
            <a:pPr marL="158750" indent="0">
              <a:buNone/>
            </a:pPr>
            <a:r>
              <a:rPr lang="en-US" b="1" dirty="0">
                <a:latin typeface="Lato" panose="020B0604020202020204" charset="0"/>
              </a:rPr>
              <a:t>[1] Stock Price Prediction Using Financial News Articles - </a:t>
            </a:r>
            <a:r>
              <a:rPr lang="en-US" dirty="0">
                <a:latin typeface="Lato" panose="020B0604020202020204" charset="0"/>
              </a:rPr>
              <a:t>M.  </a:t>
            </a:r>
            <a:r>
              <a:rPr lang="en-US" dirty="0" err="1">
                <a:latin typeface="Lato" panose="020B0604020202020204" charset="0"/>
              </a:rPr>
              <a:t>Yasef</a:t>
            </a:r>
            <a:r>
              <a:rPr lang="en-US" dirty="0">
                <a:latin typeface="Lato" panose="020B0604020202020204" charset="0"/>
              </a:rPr>
              <a:t> Kaya, M. </a:t>
            </a:r>
            <a:r>
              <a:rPr lang="en-US" dirty="0" err="1">
                <a:latin typeface="Lato" panose="020B0604020202020204" charset="0"/>
              </a:rPr>
              <a:t>Elif</a:t>
            </a:r>
            <a:r>
              <a:rPr lang="en-US" dirty="0">
                <a:latin typeface="Lato" panose="020B0604020202020204" charset="0"/>
              </a:rPr>
              <a:t> </a:t>
            </a:r>
            <a:r>
              <a:rPr lang="en-US" dirty="0" err="1">
                <a:latin typeface="Lato" panose="020B0604020202020204" charset="0"/>
              </a:rPr>
              <a:t>Karslgil</a:t>
            </a:r>
            <a:r>
              <a:rPr lang="en-US" dirty="0">
                <a:latin typeface="Lato" panose="020B0604020202020204" charset="0"/>
              </a:rPr>
              <a:t> - </a:t>
            </a:r>
            <a:r>
              <a:rPr lang="en-US" dirty="0" err="1">
                <a:latin typeface="Lato" panose="020B0604020202020204" charset="0"/>
              </a:rPr>
              <a:t>Yldz</a:t>
            </a:r>
            <a:r>
              <a:rPr lang="en-US" dirty="0">
                <a:latin typeface="Lato" panose="020B0604020202020204" charset="0"/>
              </a:rPr>
              <a:t> Technical University, Istanbul, Turkey , miykaya@yahoo.com, </a:t>
            </a:r>
            <a:r>
              <a:rPr lang="en-US" dirty="0">
                <a:latin typeface="Lato" panose="020B0604020202020204" charset="0"/>
                <a:hlinkClick r:id="rId2"/>
              </a:rPr>
              <a:t>elif@ce.yildiz.edu.tr</a:t>
            </a:r>
            <a:endParaRPr lang="en-US" dirty="0">
              <a:latin typeface="Lato" panose="020B0604020202020204" charset="0"/>
            </a:endParaRPr>
          </a:p>
          <a:p>
            <a:pPr marL="158750" indent="0">
              <a:buNone/>
            </a:pPr>
            <a:r>
              <a:rPr lang="en-US" dirty="0">
                <a:latin typeface="Lato" panose="020B0604020202020204" charset="0"/>
              </a:rPr>
              <a:t>[2] Predicting the Effects of News Sentiments on the Stock Market - Dev Shah , Haruna </a:t>
            </a:r>
            <a:r>
              <a:rPr lang="en-US" dirty="0" err="1">
                <a:latin typeface="Lato" panose="020B0604020202020204" charset="0"/>
              </a:rPr>
              <a:t>Isah</a:t>
            </a:r>
            <a:r>
              <a:rPr lang="en-US" dirty="0">
                <a:latin typeface="Lato" panose="020B0604020202020204" charset="0"/>
              </a:rPr>
              <a:t>, Farhana </a:t>
            </a:r>
            <a:r>
              <a:rPr lang="en-US" dirty="0" err="1">
                <a:latin typeface="Lato" panose="020B0604020202020204" charset="0"/>
              </a:rPr>
              <a:t>Zulkernine</a:t>
            </a:r>
            <a:r>
              <a:rPr lang="en-US" dirty="0">
                <a:latin typeface="Lato" panose="020B0604020202020204" charset="0"/>
              </a:rPr>
              <a:t> - Queens University , Kingston, ON, Canada</a:t>
            </a:r>
          </a:p>
          <a:p>
            <a:pPr marL="158750" indent="0">
              <a:buNone/>
            </a:pPr>
            <a:r>
              <a:rPr lang="en-US" dirty="0">
                <a:latin typeface="Lato" panose="020B0604020202020204" charset="0"/>
              </a:rPr>
              <a:t>[3] A Data mining algorithm to </a:t>
            </a:r>
            <a:r>
              <a:rPr lang="en-US" dirty="0" err="1">
                <a:latin typeface="Lato" panose="020B0604020202020204" charset="0"/>
              </a:rPr>
              <a:t>analyse</a:t>
            </a:r>
            <a:r>
              <a:rPr lang="en-US" dirty="0">
                <a:latin typeface="Lato" panose="020B0604020202020204" charset="0"/>
              </a:rPr>
              <a:t> stock market data using lagged correlation - </a:t>
            </a:r>
            <a:r>
              <a:rPr lang="en-US" dirty="0" err="1">
                <a:latin typeface="Lato" panose="020B0604020202020204" charset="0"/>
              </a:rPr>
              <a:t>Cicil</a:t>
            </a:r>
            <a:r>
              <a:rPr lang="en-US" dirty="0">
                <a:latin typeface="Lato" panose="020B0604020202020204" charset="0"/>
              </a:rPr>
              <a:t> Fonseka, </a:t>
            </a:r>
            <a:r>
              <a:rPr lang="en-US" dirty="0" err="1">
                <a:latin typeface="Lato" panose="020B0604020202020204" charset="0"/>
              </a:rPr>
              <a:t>Liwan</a:t>
            </a:r>
            <a:r>
              <a:rPr lang="en-US" dirty="0">
                <a:latin typeface="Lato" panose="020B0604020202020204" charset="0"/>
              </a:rPr>
              <a:t> Liyanage, University of Western Sydney Campbelltown, Australia </a:t>
            </a:r>
            <a:r>
              <a:rPr lang="en-US" dirty="0">
                <a:latin typeface="Lato" panose="020B0604020202020204" charset="0"/>
                <a:hlinkClick r:id="rId3"/>
              </a:rPr>
              <a:t>l.liyanage@UWS.edu.au</a:t>
            </a:r>
            <a:endParaRPr lang="en-US" dirty="0">
              <a:latin typeface="Lato" panose="020B0604020202020204" charset="0"/>
            </a:endParaRPr>
          </a:p>
          <a:p>
            <a:pPr marL="158750" indent="0">
              <a:buNone/>
            </a:pPr>
            <a:r>
              <a:rPr lang="en-US" dirty="0">
                <a:latin typeface="Lato" panose="020B0604020202020204" charset="0"/>
              </a:rPr>
              <a:t>[4] NLTK 3.4.5 documentation - </a:t>
            </a:r>
            <a:r>
              <a:rPr lang="en-US" dirty="0">
                <a:latin typeface="Lato" panose="020B0604020202020204" charset="0"/>
                <a:hlinkClick r:id="rId4"/>
              </a:rPr>
              <a:t>https://www.nltk.org/</a:t>
            </a:r>
            <a:endParaRPr lang="en-US" dirty="0">
              <a:latin typeface="Lato" panose="020B0604020202020204" charset="0"/>
            </a:endParaRPr>
          </a:p>
          <a:p>
            <a:pPr marL="158750" indent="0">
              <a:buNone/>
            </a:pPr>
            <a:r>
              <a:rPr lang="en-US" dirty="0">
                <a:latin typeface="Lato" panose="020B0604020202020204" charset="0"/>
              </a:rPr>
              <a:t>[5] </a:t>
            </a:r>
            <a:r>
              <a:rPr lang="en-US" dirty="0" err="1">
                <a:latin typeface="Lato" panose="020B0604020202020204" charset="0"/>
              </a:rPr>
              <a:t>PyTorch</a:t>
            </a:r>
            <a:r>
              <a:rPr lang="en-US" dirty="0">
                <a:latin typeface="Lato" panose="020B0604020202020204" charset="0"/>
              </a:rPr>
              <a:t> Documentation - </a:t>
            </a:r>
            <a:r>
              <a:rPr lang="en-US" dirty="0">
                <a:latin typeface="Lato" panose="020B0604020202020204" charset="0"/>
                <a:hlinkClick r:id="rId5"/>
              </a:rPr>
              <a:t>https://pytorch.org/docs/stable/index.html</a:t>
            </a:r>
            <a:endParaRPr lang="en-US" dirty="0">
              <a:latin typeface="Lato" panose="020B0604020202020204" charset="0"/>
            </a:endParaRPr>
          </a:p>
          <a:p>
            <a:pPr marL="158750" indent="0">
              <a:buNone/>
            </a:pPr>
            <a:r>
              <a:rPr lang="en-US" dirty="0">
                <a:latin typeface="Lato" panose="020B0604020202020204" charset="0"/>
              </a:rPr>
              <a:t>[6] BeautifulSoup4 - https://www.crummy.com/software/BheautifulSoup/bs4/doc/</a:t>
            </a:r>
          </a:p>
          <a:p>
            <a:pPr marL="158750" indent="0">
              <a:buNone/>
            </a:pPr>
            <a:endParaRPr lang="en-US" dirty="0">
              <a:latin typeface="Lato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A70AC-BD35-445C-9E57-6AEEFB6D034F}"/>
              </a:ext>
            </a:extLst>
          </p:cNvPr>
          <p:cNvSpPr txBox="1"/>
          <p:nvPr/>
        </p:nvSpPr>
        <p:spPr>
          <a:xfrm>
            <a:off x="8666329" y="4715302"/>
            <a:ext cx="2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93495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/>
        </p:nvSpPr>
        <p:spPr>
          <a:xfrm>
            <a:off x="2335694" y="2121626"/>
            <a:ext cx="5307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545</Words>
  <Application>Microsoft Office PowerPoint</Application>
  <PresentationFormat>On-screen Show (16:9)</PresentationFormat>
  <Paragraphs>59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Arial</vt:lpstr>
      <vt:lpstr>Montserrat</vt:lpstr>
      <vt:lpstr>Cambria</vt:lpstr>
      <vt:lpstr>Lato</vt:lpstr>
      <vt:lpstr>Century Gothic</vt:lpstr>
      <vt:lpstr>Times New Roman</vt:lpstr>
      <vt:lpstr>Focus</vt:lpstr>
      <vt:lpstr>PowerPoint Presentation</vt:lpstr>
      <vt:lpstr>Contents:</vt:lpstr>
      <vt:lpstr>Overview of project</vt:lpstr>
      <vt:lpstr>PowerPoint Presentation</vt:lpstr>
      <vt:lpstr>Project Goals</vt:lpstr>
      <vt:lpstr>Project Applications</vt:lpstr>
      <vt:lpstr>Requirement Specification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 Bhat</dc:creator>
  <cp:lastModifiedBy>Shravan Bhat</cp:lastModifiedBy>
  <cp:revision>44</cp:revision>
  <cp:lastPrinted>2019-10-09T04:26:45Z</cp:lastPrinted>
  <dcterms:modified xsi:type="dcterms:W3CDTF">2019-10-09T07:49:18Z</dcterms:modified>
</cp:coreProperties>
</file>