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
      <p:font typeface="Montserrat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A60D292-B58E-4E24-B8E0-2C09A8942BBE}">
  <a:tblStyle styleId="{4A60D292-B58E-4E24-B8E0-2C09A8942B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MontserratMedium-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MontserratMedium-italic.fntdata"/><Relationship Id="rId14" Type="http://schemas.openxmlformats.org/officeDocument/2006/relationships/slide" Target="slides/slide8.xml"/><Relationship Id="rId36" Type="http://schemas.openxmlformats.org/officeDocument/2006/relationships/font" Target="fonts/MontserratMedium-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ontserrat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0f59238f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0f59238f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1014fb1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1014fb1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0f59238f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0f59238f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0f59238f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0f59238f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0f59238f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f59238f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1014fb16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1014fb16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0f59238f2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0f59238f2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0f59238f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0f59238f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0f59238f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0f59238f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0f59238f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0f59238f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0f59238f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0f59238f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0f59238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0f59238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104a4a74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104a4a74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0f59238f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0f59238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slides explaining stock market prediction and stock market prediction using financial news articles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0f59238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0f59238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0f59238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0f59238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WORK: </a:t>
            </a:r>
            <a:endParaRPr/>
          </a:p>
          <a:p>
            <a:pPr indent="0" lvl="0" marL="0" rtl="0" algn="l">
              <a:spcBef>
                <a:spcPts val="0"/>
              </a:spcBef>
              <a:spcAft>
                <a:spcPts val="0"/>
              </a:spcAft>
              <a:buNone/>
            </a:pPr>
            <a:r>
              <a:rPr lang="en"/>
              <a:t>Yashwanth singh patel and surpriyo mandal</a:t>
            </a:r>
            <a:endParaRPr/>
          </a:p>
          <a:p>
            <a:pPr indent="0" lvl="0" marL="0" rtl="0" algn="l">
              <a:spcBef>
                <a:spcPts val="0"/>
              </a:spcBef>
              <a:spcAft>
                <a:spcPts val="0"/>
              </a:spcAft>
              <a:buNone/>
            </a:pPr>
            <a:r>
              <a:rPr lang="en"/>
              <a:t>Dev Shah</a:t>
            </a:r>
            <a:endParaRPr/>
          </a:p>
          <a:p>
            <a:pPr indent="0" lvl="0" marL="0" rtl="0" algn="l">
              <a:spcBef>
                <a:spcPts val="0"/>
              </a:spcBef>
              <a:spcAft>
                <a:spcPts val="0"/>
              </a:spcAft>
              <a:buNone/>
            </a:pPr>
            <a:r>
              <a:rPr lang="en"/>
              <a:t>Kaya</a:t>
            </a:r>
            <a:endParaRPr/>
          </a:p>
          <a:p>
            <a:pPr indent="0" lvl="0" marL="0" rtl="0" algn="l">
              <a:spcBef>
                <a:spcPts val="0"/>
              </a:spcBef>
              <a:spcAft>
                <a:spcPts val="0"/>
              </a:spcAft>
              <a:buNone/>
            </a:pPr>
            <a:r>
              <a:rPr lang="en"/>
              <a:t>Huy D Hyunh</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DICTIONARY BASED APPROACH, SENTIMENT ANALYSIS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0f59238f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0f59238f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M.L YASEF KAYA, M. ELIF KARSHGIL</a:t>
            </a: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sz="1700">
                <a:solidFill>
                  <a:schemeClr val="dk1"/>
                </a:solidFill>
              </a:rPr>
              <a:t>A New Model for Stock Price Movements Prediction Using Deep Neural Network</a:t>
            </a:r>
            <a:endParaRPr sz="1700">
              <a:solidFill>
                <a:schemeClr val="dk1"/>
              </a:solidFill>
            </a:endParaRPr>
          </a:p>
          <a:p>
            <a:pPr indent="0" lvl="0" marL="0" rtl="0" algn="l">
              <a:spcBef>
                <a:spcPts val="1200"/>
              </a:spcBef>
              <a:spcAft>
                <a:spcPts val="0"/>
              </a:spcAft>
              <a:buClr>
                <a:schemeClr val="dk1"/>
              </a:buClr>
              <a:buSzPts val="1100"/>
              <a:buFont typeface="Arial"/>
              <a:buNone/>
            </a:pPr>
            <a:r>
              <a:t/>
            </a:r>
            <a:endParaRPr sz="17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0f59238f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0f59238f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1101fd8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1101fd8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0f59238f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0f59238f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crummy.com/software/BheautifulSoup/bs4/doc/" TargetMode="External"/><Relationship Id="rId4" Type="http://schemas.openxmlformats.org/officeDocument/2006/relationships/hyperlink" Target="https://www.geeksforgeeks.org/python-sentiment-analysis-using-vader/" TargetMode="External"/><Relationship Id="rId5" Type="http://schemas.openxmlformats.org/officeDocument/2006/relationships/hyperlink" Target="https://kagg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moneycontrol.com" TargetMode="External"/><Relationship Id="rId4" Type="http://schemas.openxmlformats.org/officeDocument/2006/relationships/hyperlink" Target="http://www.kaggle.com/aaron7sun/stocknew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92725" y="1338150"/>
            <a:ext cx="8634300" cy="170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50">
                <a:latin typeface="Montserrat"/>
                <a:ea typeface="Montserrat"/>
                <a:cs typeface="Montserrat"/>
                <a:sym typeface="Montserrat"/>
              </a:rPr>
              <a:t>Department of Computer Science and Engineering</a:t>
            </a:r>
            <a:endParaRPr sz="2350">
              <a:latin typeface="Montserrat"/>
              <a:ea typeface="Montserrat"/>
              <a:cs typeface="Montserrat"/>
              <a:sym typeface="Montserrat"/>
            </a:endParaRPr>
          </a:p>
          <a:p>
            <a:pPr indent="0" lvl="0" marL="0" rtl="0" algn="ctr">
              <a:spcBef>
                <a:spcPts val="0"/>
              </a:spcBef>
              <a:spcAft>
                <a:spcPts val="0"/>
              </a:spcAft>
              <a:buNone/>
            </a:pPr>
            <a:r>
              <a:rPr lang="en" sz="2350">
                <a:latin typeface="Montserrat"/>
                <a:ea typeface="Montserrat"/>
                <a:cs typeface="Montserrat"/>
                <a:sym typeface="Montserrat"/>
              </a:rPr>
              <a:t>Project work phase-II: Review-1 (15CSP85)</a:t>
            </a:r>
            <a:endParaRPr sz="2350">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350">
                <a:latin typeface="Montserrat"/>
                <a:ea typeface="Montserrat"/>
                <a:cs typeface="Montserrat"/>
                <a:sym typeface="Montserrat"/>
              </a:rPr>
              <a:t>Stock market prediction using financial news articles            </a:t>
            </a:r>
            <a:endParaRPr b="1" sz="2350">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350">
                <a:latin typeface="Montserrat"/>
                <a:ea typeface="Montserrat"/>
                <a:cs typeface="Montserrat"/>
                <a:sym typeface="Montserrat"/>
              </a:rPr>
              <a:t>Batch No: CSE_2019_021 Group No:06</a:t>
            </a:r>
            <a:endParaRPr b="1" sz="2350">
              <a:latin typeface="Montserrat"/>
              <a:ea typeface="Montserrat"/>
              <a:cs typeface="Montserrat"/>
              <a:sym typeface="Montserrat"/>
            </a:endParaRPr>
          </a:p>
        </p:txBody>
      </p:sp>
      <p:sp>
        <p:nvSpPr>
          <p:cNvPr id="55" name="Google Shape;55;p13"/>
          <p:cNvSpPr txBox="1"/>
          <p:nvPr/>
        </p:nvSpPr>
        <p:spPr>
          <a:xfrm>
            <a:off x="86400" y="3573175"/>
            <a:ext cx="4303200" cy="127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chemeClr val="dk1"/>
                </a:solidFill>
                <a:latin typeface="Montserrat"/>
                <a:ea typeface="Montserrat"/>
                <a:cs typeface="Montserrat"/>
                <a:sym typeface="Montserrat"/>
              </a:rPr>
              <a:t>Guided By:</a:t>
            </a:r>
            <a:endParaRPr b="1" sz="20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rPr lang="en" sz="2000">
                <a:solidFill>
                  <a:schemeClr val="dk1"/>
                </a:solidFill>
                <a:latin typeface="Montserrat Medium"/>
                <a:ea typeface="Montserrat Medium"/>
                <a:cs typeface="Montserrat Medium"/>
                <a:sym typeface="Montserrat Medium"/>
              </a:rPr>
              <a:t>Dr Rekha B Venkatapur</a:t>
            </a:r>
            <a:endParaRPr sz="2000">
              <a:solidFill>
                <a:schemeClr val="dk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rPr lang="en" sz="2000">
                <a:solidFill>
                  <a:schemeClr val="dk1"/>
                </a:solidFill>
                <a:latin typeface="Montserrat Medium"/>
                <a:ea typeface="Montserrat Medium"/>
                <a:cs typeface="Montserrat Medium"/>
                <a:sym typeface="Montserrat Medium"/>
              </a:rPr>
              <a:t>Professor, Dept of CSE,KSIT</a:t>
            </a:r>
            <a:endParaRPr sz="2000">
              <a:solidFill>
                <a:schemeClr val="dk1"/>
              </a:solidFill>
              <a:latin typeface="Montserrat Medium"/>
              <a:ea typeface="Montserrat Medium"/>
              <a:cs typeface="Montserrat Medium"/>
              <a:sym typeface="Montserrat Medium"/>
            </a:endParaRPr>
          </a:p>
        </p:txBody>
      </p:sp>
      <p:sp>
        <p:nvSpPr>
          <p:cNvPr id="56" name="Google Shape;56;p13"/>
          <p:cNvSpPr txBox="1"/>
          <p:nvPr/>
        </p:nvSpPr>
        <p:spPr>
          <a:xfrm>
            <a:off x="5666925" y="3436375"/>
            <a:ext cx="3260100" cy="155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chemeClr val="dk1"/>
                </a:solidFill>
                <a:latin typeface="Montserrat"/>
                <a:ea typeface="Montserrat"/>
                <a:cs typeface="Montserrat"/>
                <a:sym typeface="Montserrat"/>
              </a:rPr>
              <a:t>Presented By:</a:t>
            </a:r>
            <a:endParaRPr b="1" sz="2000">
              <a:solidFill>
                <a:schemeClr val="dk1"/>
              </a:solidFill>
              <a:latin typeface="Montserrat"/>
              <a:ea typeface="Montserrat"/>
              <a:cs typeface="Montserrat"/>
              <a:sym typeface="Montserrat"/>
            </a:endParaRPr>
          </a:p>
          <a:p>
            <a:pPr indent="0" lvl="0" marL="914400" rtl="0" algn="ctr">
              <a:lnSpc>
                <a:spcPct val="115000"/>
              </a:lnSpc>
              <a:spcBef>
                <a:spcPts val="0"/>
              </a:spcBef>
              <a:spcAft>
                <a:spcPts val="0"/>
              </a:spcAft>
              <a:buNone/>
            </a:pPr>
            <a:r>
              <a:rPr lang="en" sz="2000">
                <a:solidFill>
                  <a:schemeClr val="dk1"/>
                </a:solidFill>
                <a:latin typeface="Montserrat Medium"/>
                <a:ea typeface="Montserrat Medium"/>
                <a:cs typeface="Montserrat Medium"/>
                <a:sym typeface="Montserrat Medium"/>
              </a:rPr>
              <a:t>Sampath Kumar</a:t>
            </a:r>
            <a:endParaRPr sz="2000">
              <a:solidFill>
                <a:schemeClr val="dk1"/>
              </a:solidFill>
              <a:latin typeface="Montserrat Medium"/>
              <a:ea typeface="Montserrat Medium"/>
              <a:cs typeface="Montserrat Medium"/>
              <a:sym typeface="Montserrat Medium"/>
            </a:endParaRPr>
          </a:p>
          <a:p>
            <a:pPr indent="0" lvl="0" marL="914400" rtl="0" algn="l">
              <a:lnSpc>
                <a:spcPct val="115000"/>
              </a:lnSpc>
              <a:spcBef>
                <a:spcPts val="0"/>
              </a:spcBef>
              <a:spcAft>
                <a:spcPts val="0"/>
              </a:spcAft>
              <a:buNone/>
            </a:pPr>
            <a:r>
              <a:rPr lang="en" sz="2000">
                <a:solidFill>
                  <a:schemeClr val="dk1"/>
                </a:solidFill>
                <a:latin typeface="Montserrat Medium"/>
                <a:ea typeface="Montserrat Medium"/>
                <a:cs typeface="Montserrat Medium"/>
                <a:sym typeface="Montserrat Medium"/>
              </a:rPr>
              <a:t>Shravan Bhat</a:t>
            </a:r>
            <a:endParaRPr sz="2000">
              <a:solidFill>
                <a:schemeClr val="dk1"/>
              </a:solidFill>
              <a:latin typeface="Montserrat Medium"/>
              <a:ea typeface="Montserrat Medium"/>
              <a:cs typeface="Montserrat Medium"/>
              <a:sym typeface="Montserrat Medium"/>
            </a:endParaRPr>
          </a:p>
          <a:p>
            <a:pPr indent="0" lvl="0" marL="914400" rtl="0" algn="l">
              <a:lnSpc>
                <a:spcPct val="115000"/>
              </a:lnSpc>
              <a:spcBef>
                <a:spcPts val="0"/>
              </a:spcBef>
              <a:spcAft>
                <a:spcPts val="0"/>
              </a:spcAft>
              <a:buNone/>
            </a:pPr>
            <a:r>
              <a:rPr lang="en" sz="2000">
                <a:solidFill>
                  <a:schemeClr val="dk1"/>
                </a:solidFill>
                <a:latin typeface="Montserrat Medium"/>
                <a:ea typeface="Montserrat Medium"/>
                <a:cs typeface="Montserrat Medium"/>
                <a:sym typeface="Montserrat Medium"/>
              </a:rPr>
              <a:t>Siddhanth M</a:t>
            </a:r>
            <a:endParaRPr sz="2000">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2000">
              <a:solidFill>
                <a:schemeClr val="dk1"/>
              </a:solidFill>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 name="Google Shape;58;p13"/>
          <p:cNvSpPr txBox="1"/>
          <p:nvPr/>
        </p:nvSpPr>
        <p:spPr>
          <a:xfrm>
            <a:off x="1602150" y="223000"/>
            <a:ext cx="5826000" cy="119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500">
                <a:solidFill>
                  <a:srgbClr val="FF0000"/>
                </a:solidFill>
              </a:rPr>
              <a:t>Kammavari Sangham (R) 1952, K.S.Group of Institutions</a:t>
            </a:r>
            <a:endParaRPr sz="1500">
              <a:solidFill>
                <a:srgbClr val="FF0000"/>
              </a:solidFill>
            </a:endParaRPr>
          </a:p>
          <a:p>
            <a:pPr indent="0" lvl="0" marL="0" rtl="0" algn="ctr">
              <a:lnSpc>
                <a:spcPct val="115000"/>
              </a:lnSpc>
              <a:spcBef>
                <a:spcPts val="0"/>
              </a:spcBef>
              <a:spcAft>
                <a:spcPts val="0"/>
              </a:spcAft>
              <a:buClr>
                <a:schemeClr val="dk1"/>
              </a:buClr>
              <a:buSzPts val="1100"/>
              <a:buFont typeface="Arial"/>
              <a:buNone/>
            </a:pPr>
            <a:r>
              <a:rPr b="1" lang="en" sz="1500">
                <a:solidFill>
                  <a:srgbClr val="171973"/>
                </a:solidFill>
              </a:rPr>
              <a:t>K. S INSTITUTE OF TECHNOLOGY, BENGALURU-560109</a:t>
            </a:r>
            <a:endParaRPr b="1" sz="1500">
              <a:solidFill>
                <a:srgbClr val="171973"/>
              </a:solidFill>
            </a:endParaRPr>
          </a:p>
          <a:p>
            <a:pPr indent="0" lvl="0" marL="0" rtl="0" algn="ctr">
              <a:lnSpc>
                <a:spcPct val="115000"/>
              </a:lnSpc>
              <a:spcBef>
                <a:spcPts val="0"/>
              </a:spcBef>
              <a:spcAft>
                <a:spcPts val="0"/>
              </a:spcAft>
              <a:buClr>
                <a:schemeClr val="dk1"/>
              </a:buClr>
              <a:buSzPts val="1100"/>
              <a:buFont typeface="Arial"/>
              <a:buNone/>
            </a:pPr>
            <a:r>
              <a:rPr b="1" lang="en" sz="1500">
                <a:solidFill>
                  <a:srgbClr val="808080"/>
                </a:solidFill>
              </a:rPr>
              <a:t>(Affiliated to VTU, Belagavi &amp; Approved by AICTE, New Delhi, </a:t>
            </a:r>
            <a:r>
              <a:rPr b="1" lang="en" sz="1500">
                <a:solidFill>
                  <a:srgbClr val="FF0000"/>
                </a:solidFill>
              </a:rPr>
              <a:t>Accredited by NAAC &amp; IEI</a:t>
            </a:r>
            <a:r>
              <a:rPr b="1" lang="en" sz="1500">
                <a:solidFill>
                  <a:srgbClr val="808080"/>
                </a:solidFill>
              </a:rPr>
              <a:t>)</a:t>
            </a:r>
            <a:endParaRPr b="1" sz="1500">
              <a:solidFill>
                <a:srgbClr val="808080"/>
              </a:solidFill>
            </a:endParaRPr>
          </a:p>
          <a:p>
            <a:pPr indent="0" lvl="0" marL="0" rtl="0" algn="l">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373500" y="212063"/>
            <a:ext cx="1044325" cy="866987"/>
          </a:xfrm>
          <a:prstGeom prst="rect">
            <a:avLst/>
          </a:prstGeom>
          <a:noFill/>
          <a:ln>
            <a:noFill/>
          </a:ln>
        </p:spPr>
      </p:pic>
      <p:pic>
        <p:nvPicPr>
          <p:cNvPr id="60" name="Google Shape;60;p13"/>
          <p:cNvPicPr preferRelativeResize="0"/>
          <p:nvPr/>
        </p:nvPicPr>
        <p:blipFill>
          <a:blip r:embed="rId4">
            <a:alphaModFix/>
          </a:blip>
          <a:stretch>
            <a:fillRect/>
          </a:stretch>
        </p:blipFill>
        <p:spPr>
          <a:xfrm>
            <a:off x="7428125" y="152400"/>
            <a:ext cx="1044318" cy="98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23150" y="282750"/>
            <a:ext cx="8509200" cy="428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latin typeface="Montserrat"/>
                <a:ea typeface="Montserrat"/>
                <a:cs typeface="Montserrat"/>
                <a:sym typeface="Montserrat"/>
              </a:rPr>
              <a:t>2. </a:t>
            </a:r>
            <a:r>
              <a:rPr b="1" lang="en" sz="1600">
                <a:solidFill>
                  <a:schemeClr val="dk1"/>
                </a:solidFill>
                <a:latin typeface="Montserrat"/>
                <a:ea typeface="Montserrat"/>
                <a:cs typeface="Montserrat"/>
                <a:sym typeface="Montserrat"/>
              </a:rPr>
              <a:t>Cleaning the dataset</a:t>
            </a:r>
            <a:endParaRPr b="1" sz="1600">
              <a:solidFill>
                <a:schemeClr val="dk1"/>
              </a:solidFill>
              <a:latin typeface="Montserrat"/>
              <a:ea typeface="Montserrat"/>
              <a:cs typeface="Montserrat"/>
              <a:sym typeface="Montserrat"/>
            </a:endParaRPr>
          </a:p>
          <a:p>
            <a:pPr indent="-330200" lvl="0" marL="45720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We will now parse the given information which has been downloaded, to process and remove any unnecessary information.</a:t>
            </a:r>
            <a:endParaRPr sz="1600">
              <a:solidFill>
                <a:schemeClr val="dk1"/>
              </a:solidFill>
              <a:latin typeface="Montserrat"/>
              <a:ea typeface="Montserrat"/>
              <a:cs typeface="Montserrat"/>
              <a:sym typeface="Montserrat"/>
            </a:endParaRPr>
          </a:p>
          <a:p>
            <a:pPr indent="-330200" lvl="0" marL="45720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From the news articles, only the financial news will be loaded and any extra tags or information will be discarded.</a:t>
            </a:r>
            <a:endParaRPr sz="1600">
              <a:solidFill>
                <a:schemeClr val="dk1"/>
              </a:solidFill>
              <a:latin typeface="Montserrat"/>
              <a:ea typeface="Montserrat"/>
              <a:cs typeface="Montserrat"/>
              <a:sym typeface="Montserrat"/>
            </a:endParaRPr>
          </a:p>
          <a:p>
            <a:pPr indent="-330200" lvl="0" marL="45720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The relevant fields from the stock market data will also be parsed in similar manner.</a:t>
            </a:r>
            <a:endParaRPr sz="16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 sz="1600">
                <a:solidFill>
                  <a:schemeClr val="dk1"/>
                </a:solidFill>
                <a:latin typeface="Montserrat"/>
                <a:ea typeface="Montserrat"/>
                <a:cs typeface="Montserrat"/>
                <a:sym typeface="Montserrat"/>
              </a:rPr>
              <a:t>3. Determining the polarity of the news article</a:t>
            </a:r>
            <a:endParaRPr b="1" sz="1600">
              <a:solidFill>
                <a:schemeClr val="dk1"/>
              </a:solidFill>
              <a:latin typeface="Montserrat"/>
              <a:ea typeface="Montserrat"/>
              <a:cs typeface="Montserrat"/>
              <a:sym typeface="Montserrat"/>
            </a:endParaRPr>
          </a:p>
          <a:p>
            <a:pPr indent="-330200" lvl="0" marL="45720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This is done by using the library Vader Analysis</a:t>
            </a:r>
            <a:endParaRPr sz="1600">
              <a:solidFill>
                <a:schemeClr val="dk1"/>
              </a:solidFill>
              <a:latin typeface="Montserrat"/>
              <a:ea typeface="Montserrat"/>
              <a:cs typeface="Montserrat"/>
              <a:sym typeface="Montserrat"/>
            </a:endParaRPr>
          </a:p>
          <a:p>
            <a:pPr indent="-330200" lvl="0" marL="45720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The library goes through the article and assigns a value which is used in determining the polarity of the news article.</a:t>
            </a:r>
            <a:endParaRPr sz="1600">
              <a:solidFill>
                <a:schemeClr val="dk1"/>
              </a:solidFill>
              <a:latin typeface="Montserrat"/>
              <a:ea typeface="Montserrat"/>
              <a:cs typeface="Montserrat"/>
              <a:sym typeface="Montserrat"/>
            </a:endParaRPr>
          </a:p>
          <a:p>
            <a:pPr indent="-330200" lvl="0" marL="45720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If the value is above 0, then it is considered as positive news</a:t>
            </a:r>
            <a:endParaRPr sz="1600">
              <a:solidFill>
                <a:schemeClr val="dk1"/>
              </a:solidFill>
              <a:latin typeface="Montserrat"/>
              <a:ea typeface="Montserrat"/>
              <a:cs typeface="Montserrat"/>
              <a:sym typeface="Montserrat"/>
            </a:endParaRPr>
          </a:p>
          <a:p>
            <a:pPr indent="-330200" lvl="0" marL="45720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If the value is less than 0, then it is considered as a negative news</a:t>
            </a:r>
            <a:endParaRPr sz="16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chemeClr val="dk1"/>
              </a:solidFill>
              <a:latin typeface="Montserrat"/>
              <a:ea typeface="Montserrat"/>
              <a:cs typeface="Montserrat"/>
              <a:sym typeface="Montserrat"/>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b="1" lang="en">
                <a:latin typeface="Montserrat"/>
                <a:ea typeface="Montserrat"/>
                <a:cs typeface="Montserrat"/>
                <a:sym typeface="Montserrat"/>
              </a:rPr>
              <a:t>TECHNOLOGY USED</a:t>
            </a:r>
            <a:endParaRPr b="1">
              <a:latin typeface="Montserrat"/>
              <a:ea typeface="Montserrat"/>
              <a:cs typeface="Montserrat"/>
              <a:sym typeface="Montserrat"/>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Languages used - Python, Javascript</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API Backend - Flask</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For collection of data from news websites -</a:t>
            </a:r>
            <a:endParaRPr>
              <a:solidFill>
                <a:srgbClr val="000000"/>
              </a:solidFill>
              <a:latin typeface="Montserrat"/>
              <a:ea typeface="Montserrat"/>
              <a:cs typeface="Montserrat"/>
              <a:sym typeface="Montserrat"/>
            </a:endParaRPr>
          </a:p>
          <a:p>
            <a:pPr indent="-317500" lvl="1" marL="914400" rtl="0" algn="l">
              <a:spcBef>
                <a:spcPts val="0"/>
              </a:spcBef>
              <a:spcAft>
                <a:spcPts val="0"/>
              </a:spcAft>
              <a:buClr>
                <a:srgbClr val="000000"/>
              </a:buClr>
              <a:buSzPts val="1400"/>
              <a:buFont typeface="Montserrat"/>
              <a:buAutoNum type="alphaLcPeriod"/>
            </a:pPr>
            <a:r>
              <a:rPr lang="en">
                <a:solidFill>
                  <a:srgbClr val="000000"/>
                </a:solidFill>
                <a:latin typeface="Montserrat"/>
                <a:ea typeface="Montserrat"/>
                <a:cs typeface="Montserrat"/>
                <a:sym typeface="Montserrat"/>
              </a:rPr>
              <a:t>BeautifulSoup4</a:t>
            </a:r>
            <a:endParaRPr>
              <a:solidFill>
                <a:srgbClr val="000000"/>
              </a:solidFill>
              <a:latin typeface="Montserrat"/>
              <a:ea typeface="Montserrat"/>
              <a:cs typeface="Montserrat"/>
              <a:sym typeface="Montserrat"/>
            </a:endParaRPr>
          </a:p>
          <a:p>
            <a:pPr indent="-317500" lvl="1" marL="914400" rtl="0" algn="l">
              <a:spcBef>
                <a:spcPts val="0"/>
              </a:spcBef>
              <a:spcAft>
                <a:spcPts val="0"/>
              </a:spcAft>
              <a:buClr>
                <a:srgbClr val="000000"/>
              </a:buClr>
              <a:buSzPts val="1400"/>
              <a:buFont typeface="Montserrat"/>
              <a:buAutoNum type="alphaLcPeriod"/>
            </a:pPr>
            <a:r>
              <a:rPr lang="en">
                <a:solidFill>
                  <a:srgbClr val="000000"/>
                </a:solidFill>
                <a:latin typeface="Montserrat"/>
                <a:ea typeface="Montserrat"/>
                <a:cs typeface="Montserrat"/>
                <a:sym typeface="Montserrat"/>
              </a:rPr>
              <a:t>Requests library</a:t>
            </a:r>
            <a:endParaRPr>
              <a:solidFill>
                <a:srgbClr val="000000"/>
              </a:solidFill>
              <a:latin typeface="Montserrat"/>
              <a:ea typeface="Montserrat"/>
              <a:cs typeface="Montserrat"/>
              <a:sym typeface="Montserrat"/>
            </a:endParaRPr>
          </a:p>
          <a:p>
            <a:pPr indent="-317500" lvl="1" marL="914400" rtl="0" algn="l">
              <a:spcBef>
                <a:spcPts val="0"/>
              </a:spcBef>
              <a:spcAft>
                <a:spcPts val="0"/>
              </a:spcAft>
              <a:buClr>
                <a:srgbClr val="000000"/>
              </a:buClr>
              <a:buSzPts val="1400"/>
              <a:buFont typeface="Montserrat"/>
              <a:buAutoNum type="alphaLcPeriod"/>
            </a:pPr>
            <a:r>
              <a:rPr lang="en">
                <a:solidFill>
                  <a:srgbClr val="000000"/>
                </a:solidFill>
                <a:latin typeface="Montserrat"/>
                <a:ea typeface="Montserrat"/>
                <a:cs typeface="Montserrat"/>
                <a:sym typeface="Montserrat"/>
              </a:rPr>
              <a:t>Vader analysis</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Frontend -</a:t>
            </a:r>
            <a:endParaRPr>
              <a:solidFill>
                <a:srgbClr val="000000"/>
              </a:solidFill>
              <a:latin typeface="Montserrat"/>
              <a:ea typeface="Montserrat"/>
              <a:cs typeface="Montserrat"/>
              <a:sym typeface="Montserrat"/>
            </a:endParaRPr>
          </a:p>
          <a:p>
            <a:pPr indent="-317500" lvl="1" marL="914400" rtl="0" algn="l">
              <a:spcBef>
                <a:spcPts val="0"/>
              </a:spcBef>
              <a:spcAft>
                <a:spcPts val="0"/>
              </a:spcAft>
              <a:buClr>
                <a:srgbClr val="000000"/>
              </a:buClr>
              <a:buSzPts val="1400"/>
              <a:buFont typeface="Montserrat"/>
              <a:buAutoNum type="alphaLcPeriod"/>
            </a:pPr>
            <a:r>
              <a:rPr lang="en">
                <a:solidFill>
                  <a:srgbClr val="000000"/>
                </a:solidFill>
                <a:latin typeface="Montserrat"/>
                <a:ea typeface="Montserrat"/>
                <a:cs typeface="Montserrat"/>
                <a:sym typeface="Montserrat"/>
              </a:rPr>
              <a:t>ReactJS</a:t>
            </a:r>
            <a:endParaRPr>
              <a:solidFill>
                <a:srgbClr val="000000"/>
              </a:solidFill>
              <a:latin typeface="Montserrat"/>
              <a:ea typeface="Montserrat"/>
              <a:cs typeface="Montserrat"/>
              <a:sym typeface="Montserrat"/>
            </a:endParaRPr>
          </a:p>
          <a:p>
            <a:pPr indent="-317500" lvl="1" marL="914400" rtl="0" algn="l">
              <a:spcBef>
                <a:spcPts val="0"/>
              </a:spcBef>
              <a:spcAft>
                <a:spcPts val="0"/>
              </a:spcAft>
              <a:buClr>
                <a:srgbClr val="000000"/>
              </a:buClr>
              <a:buSzPts val="1400"/>
              <a:buFont typeface="Montserrat"/>
              <a:buAutoNum type="alphaLcPeriod"/>
            </a:pPr>
            <a:r>
              <a:rPr lang="en">
                <a:solidFill>
                  <a:srgbClr val="000000"/>
                </a:solidFill>
                <a:latin typeface="Montserrat"/>
                <a:ea typeface="Montserrat"/>
                <a:cs typeface="Montserrat"/>
                <a:sym typeface="Montserrat"/>
              </a:rPr>
              <a:t>CSS/HTML</a:t>
            </a:r>
            <a:endParaRPr>
              <a:solidFill>
                <a:srgbClr val="000000"/>
              </a:solidFill>
              <a:latin typeface="Montserrat"/>
              <a:ea typeface="Montserrat"/>
              <a:cs typeface="Montserrat"/>
              <a:sym typeface="Montserrat"/>
            </a:endParaRPr>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369313" y="79550"/>
            <a:ext cx="22218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Montserrat"/>
                <a:ea typeface="Montserrat"/>
                <a:cs typeface="Montserrat"/>
                <a:sym typeface="Montserrat"/>
              </a:rPr>
              <a:t>IMPLEMENTATION</a:t>
            </a:r>
            <a:endParaRPr b="1" sz="1500">
              <a:latin typeface="Montserrat"/>
              <a:ea typeface="Montserrat"/>
              <a:cs typeface="Montserrat"/>
              <a:sym typeface="Montserrat"/>
            </a:endParaRPr>
          </a:p>
        </p:txBody>
      </p:sp>
      <p:sp>
        <p:nvSpPr>
          <p:cNvPr id="134" name="Google Shape;13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4"/>
          <p:cNvPicPr preferRelativeResize="0"/>
          <p:nvPr/>
        </p:nvPicPr>
        <p:blipFill rotWithShape="1">
          <a:blip r:embed="rId3">
            <a:alphaModFix/>
          </a:blip>
          <a:srcRect b="9764" l="6689" r="7325" t="9132"/>
          <a:stretch/>
        </p:blipFill>
        <p:spPr>
          <a:xfrm>
            <a:off x="1114650" y="529175"/>
            <a:ext cx="6406577" cy="44641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25"/>
          <p:cNvPicPr preferRelativeResize="0"/>
          <p:nvPr/>
        </p:nvPicPr>
        <p:blipFill>
          <a:blip r:embed="rId3">
            <a:alphaModFix/>
          </a:blip>
          <a:stretch>
            <a:fillRect/>
          </a:stretch>
        </p:blipFill>
        <p:spPr>
          <a:xfrm>
            <a:off x="412450" y="398400"/>
            <a:ext cx="8060000" cy="41000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6"/>
          <p:cNvPicPr preferRelativeResize="0"/>
          <p:nvPr/>
        </p:nvPicPr>
        <p:blipFill rotWithShape="1">
          <a:blip r:embed="rId3">
            <a:alphaModFix/>
          </a:blip>
          <a:srcRect b="8949" l="6400" r="6400" t="9390"/>
          <a:stretch/>
        </p:blipFill>
        <p:spPr>
          <a:xfrm>
            <a:off x="543275" y="55500"/>
            <a:ext cx="7476797" cy="5032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5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                                 </a:t>
            </a:r>
            <a:r>
              <a:rPr b="1" lang="en" sz="1800">
                <a:latin typeface="Montserrat"/>
                <a:ea typeface="Montserrat"/>
                <a:cs typeface="Montserrat"/>
                <a:sym typeface="Montserrat"/>
              </a:rPr>
              <a:t>SNAPSHOTS</a:t>
            </a:r>
            <a:endParaRPr b="1" sz="1800">
              <a:latin typeface="Montserrat"/>
              <a:ea typeface="Montserrat"/>
              <a:cs typeface="Montserrat"/>
              <a:sym typeface="Montserrat"/>
            </a:endParaRPr>
          </a:p>
        </p:txBody>
      </p:sp>
      <p:sp>
        <p:nvSpPr>
          <p:cNvPr id="153" name="Google Shape;15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7"/>
          <p:cNvPicPr preferRelativeResize="0"/>
          <p:nvPr/>
        </p:nvPicPr>
        <p:blipFill rotWithShape="1">
          <a:blip r:embed="rId3">
            <a:alphaModFix/>
          </a:blip>
          <a:srcRect b="14107" l="7001" r="7819" t="13323"/>
          <a:stretch/>
        </p:blipFill>
        <p:spPr>
          <a:xfrm>
            <a:off x="525075" y="631975"/>
            <a:ext cx="8197451" cy="4243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8"/>
          <p:cNvSpPr txBox="1"/>
          <p:nvPr/>
        </p:nvSpPr>
        <p:spPr>
          <a:xfrm>
            <a:off x="141300" y="49450"/>
            <a:ext cx="8442900" cy="48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Clr>
                <a:schemeClr val="dk1"/>
              </a:buClr>
              <a:buSzPts val="1100"/>
              <a:buFont typeface="Arial"/>
              <a:buNone/>
            </a:pPr>
            <a:r>
              <a:rPr lang="en" sz="1200"/>
              <a:t>Headline -  Antony Waste Handling Cell subscribed 16% on second day of bidding</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VADER - Full , Positive News = 0.01, Neutral News = 0.849</a:t>
            </a:r>
            <a:endParaRPr sz="1200"/>
          </a:p>
          <a:p>
            <a:pPr indent="0" lvl="0" marL="0" rtl="0" algn="l">
              <a:spcBef>
                <a:spcPts val="0"/>
              </a:spcBef>
              <a:spcAft>
                <a:spcPts val="0"/>
              </a:spcAft>
              <a:buClr>
                <a:schemeClr val="dk1"/>
              </a:buClr>
              <a:buSzPts val="1100"/>
              <a:buFont typeface="Arial"/>
              <a:buNone/>
            </a:pPr>
            <a:r>
              <a:rPr lang="en" sz="1200"/>
              <a:t>AVERAGE SENTIMENT FOR PARAGRAPH:     0.0193</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Clr>
                <a:schemeClr val="dk1"/>
              </a:buClr>
              <a:buSzPts val="1100"/>
              <a:buFont typeface="Arial"/>
              <a:buNone/>
            </a:pPr>
            <a:r>
              <a:rPr lang="en" sz="1200"/>
              <a:t>https://www.moneycontrol.com/news/business/ipo/antony-waste-handling-cell-subscribed-16-on-second-day-of-bidding-5006771.html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Clr>
                <a:schemeClr val="dk1"/>
              </a:buClr>
              <a:buSzPts val="1100"/>
              <a:buFont typeface="Arial"/>
              <a:buNone/>
            </a:pPr>
            <a:r>
              <a:rPr lang="en" sz="1200"/>
              <a:t>Headline -  Wall Street tumbles as virus fears hit California, Dow Jones down over 2%</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VADER - Full , Negative News = -0.085, Neutral News = 0.829</a:t>
            </a:r>
            <a:endParaRPr sz="1200"/>
          </a:p>
          <a:p>
            <a:pPr indent="0" lvl="0" marL="0" rtl="0" algn="l">
              <a:spcBef>
                <a:spcPts val="0"/>
              </a:spcBef>
              <a:spcAft>
                <a:spcPts val="0"/>
              </a:spcAft>
              <a:buClr>
                <a:schemeClr val="dk1"/>
              </a:buClr>
              <a:buSzPts val="1100"/>
              <a:buFont typeface="Arial"/>
              <a:buNone/>
            </a:pPr>
            <a:r>
              <a:rPr lang="en" sz="1200"/>
              <a:t>AVERAGE SENTIMENT FOR PARAGRAPH:     -0.6264</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Clr>
                <a:schemeClr val="dk1"/>
              </a:buClr>
              <a:buSzPts val="1100"/>
              <a:buFont typeface="Arial"/>
              <a:buNone/>
            </a:pPr>
            <a:r>
              <a:rPr lang="en" sz="1200"/>
              <a:t>https://www.moneycontrol.com/news/business/markets/wall-street-tumbles-as-virus-fears-hit-california-dow-jones-down-over-2-5007461.html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Headline -  JP Morgan cuts YES Bank target to Re 1 after stake sale report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VADER - Full , Positive News = 0.014, Neutral News = 0.832</a:t>
            </a:r>
            <a:endParaRPr sz="1200"/>
          </a:p>
          <a:p>
            <a:pPr indent="0" lvl="0" marL="0" rtl="0" algn="l">
              <a:spcBef>
                <a:spcPts val="0"/>
              </a:spcBef>
              <a:spcAft>
                <a:spcPts val="0"/>
              </a:spcAft>
              <a:buClr>
                <a:schemeClr val="dk1"/>
              </a:buClr>
              <a:buSzPts val="1100"/>
              <a:buFont typeface="Arial"/>
              <a:buNone/>
            </a:pPr>
            <a:r>
              <a:rPr lang="en" sz="1200"/>
              <a:t>AVERAGE SENTIMENT FOR PARAGRAPH:     -0.1431</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Clr>
                <a:schemeClr val="dk1"/>
              </a:buClr>
              <a:buSzPts val="1100"/>
              <a:buFont typeface="Arial"/>
              <a:buNone/>
            </a:pPr>
            <a:r>
              <a:rPr lang="en" sz="1200"/>
              <a:t>https://www.moneycontrol.com/news/business/markets/jp-morgan-cuts-yes-bank-target-to-re-1-after-stake-sale-report-5006341.html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2960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b="1" lang="en">
                <a:latin typeface="Montserrat"/>
                <a:ea typeface="Montserrat"/>
                <a:cs typeface="Montserrat"/>
                <a:sym typeface="Montserrat"/>
              </a:rPr>
              <a:t>REFERENCES</a:t>
            </a:r>
            <a:endParaRPr b="1">
              <a:latin typeface="Montserrat"/>
              <a:ea typeface="Montserrat"/>
              <a:cs typeface="Montserrat"/>
              <a:sym typeface="Montserrat"/>
            </a:endParaRPr>
          </a:p>
        </p:txBody>
      </p:sp>
      <p:sp>
        <p:nvSpPr>
          <p:cNvPr id="166" name="Google Shape;166;p29"/>
          <p:cNvSpPr txBox="1"/>
          <p:nvPr>
            <p:ph idx="1" type="body"/>
          </p:nvPr>
        </p:nvSpPr>
        <p:spPr>
          <a:xfrm>
            <a:off x="311700" y="802300"/>
            <a:ext cx="8400000" cy="41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[1]</a:t>
            </a:r>
            <a:r>
              <a:rPr lang="en" sz="1100">
                <a:solidFill>
                  <a:schemeClr val="dk1"/>
                </a:solidFill>
                <a:latin typeface="Montserrat"/>
                <a:ea typeface="Montserrat"/>
                <a:cs typeface="Montserrat"/>
                <a:sym typeface="Montserrat"/>
              </a:rPr>
              <a:t> </a:t>
            </a:r>
            <a:r>
              <a:rPr lang="en" sz="1600">
                <a:solidFill>
                  <a:schemeClr val="dk1"/>
                </a:solidFill>
                <a:latin typeface="Montserrat"/>
                <a:ea typeface="Montserrat"/>
                <a:cs typeface="Montserrat"/>
                <a:sym typeface="Montserrat"/>
              </a:rPr>
              <a:t>Dev Shah, Haruna Shah, Farhana Zulkernine, “Predicting the effects of news sentiments on the stock market,” 2018 IEEE conference on Big Data(Big Data), </a:t>
            </a:r>
            <a:r>
              <a:rPr i="1" lang="en" sz="1600">
                <a:solidFill>
                  <a:schemeClr val="dk1"/>
                </a:solidFill>
                <a:latin typeface="Montserrat"/>
                <a:ea typeface="Montserrat"/>
                <a:cs typeface="Montserrat"/>
                <a:sym typeface="Montserrat"/>
              </a:rPr>
              <a:t>ISBN</a:t>
            </a:r>
            <a:r>
              <a:rPr lang="en" sz="1600">
                <a:solidFill>
                  <a:schemeClr val="dk1"/>
                </a:solidFill>
                <a:latin typeface="Montserrat"/>
                <a:ea typeface="Montserrat"/>
                <a:cs typeface="Montserrat"/>
                <a:sym typeface="Montserrat"/>
              </a:rPr>
              <a:t>​:978-1-5386-5035-6/18 . </a:t>
            </a:r>
            <a:endParaRPr sz="1600">
              <a:solidFill>
                <a:srgbClr val="000000"/>
              </a:solidFill>
              <a:latin typeface="Montserrat"/>
              <a:ea typeface="Montserrat"/>
              <a:cs typeface="Montserrat"/>
              <a:sym typeface="Montserrat"/>
            </a:endParaRPr>
          </a:p>
          <a:p>
            <a:pPr indent="0" lvl="0" marL="0" rtl="0" algn="l">
              <a:spcBef>
                <a:spcPts val="1600"/>
              </a:spcBef>
              <a:spcAft>
                <a:spcPts val="0"/>
              </a:spcAft>
              <a:buNone/>
            </a:pPr>
            <a:r>
              <a:rPr lang="en">
                <a:solidFill>
                  <a:srgbClr val="000000"/>
                </a:solidFill>
                <a:latin typeface="Montserrat"/>
                <a:ea typeface="Montserrat"/>
                <a:cs typeface="Montserrat"/>
                <a:sym typeface="Montserrat"/>
              </a:rPr>
              <a:t>[2] </a:t>
            </a:r>
            <a:r>
              <a:rPr lang="en" sz="1600">
                <a:solidFill>
                  <a:schemeClr val="dk1"/>
                </a:solidFill>
                <a:latin typeface="Montserrat"/>
                <a:ea typeface="Montserrat"/>
                <a:cs typeface="Montserrat"/>
                <a:sym typeface="Montserrat"/>
              </a:rPr>
              <a:t>Yasef Kaya, M. Elif Karsligil, “Stock price prediction using financial news articles”, 2010 IEEE , ISBN: 978-1-4244-6928-4/10. </a:t>
            </a:r>
            <a:endParaRPr sz="1600">
              <a:solidFill>
                <a:srgbClr val="000000"/>
              </a:solidFill>
              <a:latin typeface="Montserrat"/>
              <a:ea typeface="Montserrat"/>
              <a:cs typeface="Montserrat"/>
              <a:sym typeface="Montserrat"/>
            </a:endParaRPr>
          </a:p>
          <a:p>
            <a:pPr indent="0" lvl="0" marL="0" rtl="0" algn="l">
              <a:spcBef>
                <a:spcPts val="1600"/>
              </a:spcBef>
              <a:spcAft>
                <a:spcPts val="0"/>
              </a:spcAft>
              <a:buNone/>
            </a:pPr>
            <a:r>
              <a:rPr lang="en">
                <a:solidFill>
                  <a:srgbClr val="000000"/>
                </a:solidFill>
                <a:latin typeface="Montserrat"/>
                <a:ea typeface="Montserrat"/>
                <a:cs typeface="Montserrat"/>
                <a:sym typeface="Montserrat"/>
              </a:rPr>
              <a:t>[3] </a:t>
            </a:r>
            <a:r>
              <a:rPr lang="en" sz="1600">
                <a:solidFill>
                  <a:schemeClr val="dk1"/>
                </a:solidFill>
                <a:latin typeface="Montserrat"/>
                <a:ea typeface="Montserrat"/>
                <a:cs typeface="Montserrat"/>
                <a:sym typeface="Montserrat"/>
              </a:rPr>
              <a:t>HD Huynh, LM Dang, D Duong, “A New model for stock price movements prediction using Deep Neural Network”, SoICT, 2017, pp.57-62: ACM</a:t>
            </a:r>
            <a:r>
              <a:rPr lang="en" sz="1000">
                <a:solidFill>
                  <a:schemeClr val="dk1"/>
                </a:solidFill>
                <a:latin typeface="Montserrat"/>
                <a:ea typeface="Montserrat"/>
                <a:cs typeface="Montserrat"/>
                <a:sym typeface="Montserrat"/>
              </a:rPr>
              <a:t> </a:t>
            </a:r>
            <a:endParaRPr>
              <a:solidFill>
                <a:srgbClr val="000000"/>
              </a:solidFill>
              <a:latin typeface="Montserrat"/>
              <a:ea typeface="Montserrat"/>
              <a:cs typeface="Montserrat"/>
              <a:sym typeface="Montserrat"/>
            </a:endParaRPr>
          </a:p>
          <a:p>
            <a:pPr indent="0" lvl="0" marL="0" rtl="0" algn="l">
              <a:spcBef>
                <a:spcPts val="1600"/>
              </a:spcBef>
              <a:spcAft>
                <a:spcPts val="0"/>
              </a:spcAft>
              <a:buNone/>
            </a:pPr>
            <a:r>
              <a:rPr lang="en">
                <a:solidFill>
                  <a:srgbClr val="000000"/>
                </a:solidFill>
                <a:latin typeface="Montserrat"/>
                <a:ea typeface="Montserrat"/>
                <a:cs typeface="Montserrat"/>
                <a:sym typeface="Montserrat"/>
              </a:rPr>
              <a:t>[4] Stock market prediction using daily news articles: Yashwanth Singh Patel, Supriyo Mandal, IIT Patna, 2017</a:t>
            </a:r>
            <a:endParaRPr>
              <a:solidFill>
                <a:srgbClr val="000000"/>
              </a:solidFill>
              <a:latin typeface="Montserrat"/>
              <a:ea typeface="Montserrat"/>
              <a:cs typeface="Montserrat"/>
              <a:sym typeface="Montserrat"/>
            </a:endParaRPr>
          </a:p>
          <a:p>
            <a:pPr indent="0" lvl="0" marL="0" rtl="0" algn="l">
              <a:spcBef>
                <a:spcPts val="1600"/>
              </a:spcBef>
              <a:spcAft>
                <a:spcPts val="1600"/>
              </a:spcAft>
              <a:buNone/>
            </a:pPr>
            <a:r>
              <a:rPr lang="en">
                <a:solidFill>
                  <a:srgbClr val="000000"/>
                </a:solidFill>
                <a:latin typeface="Montserrat"/>
                <a:ea typeface="Montserrat"/>
                <a:cs typeface="Montserrat"/>
                <a:sym typeface="Montserrat"/>
              </a:rPr>
              <a:t>[5] </a:t>
            </a:r>
            <a:r>
              <a:rPr lang="en" sz="1600">
                <a:solidFill>
                  <a:schemeClr val="dk1"/>
                </a:solidFill>
                <a:latin typeface="Montserrat"/>
                <a:ea typeface="Montserrat"/>
                <a:cs typeface="Montserrat"/>
                <a:sym typeface="Montserrat"/>
              </a:rPr>
              <a:t>Cicil Fonseka, Liwan Liyanage, “A data mining algorithm to analyse stock market data using lagged correlation”, 2008 IEEE, ​</a:t>
            </a:r>
            <a:r>
              <a:rPr i="1" lang="en" sz="1600">
                <a:solidFill>
                  <a:schemeClr val="dk1"/>
                </a:solidFill>
                <a:latin typeface="Montserrat"/>
                <a:ea typeface="Montserrat"/>
                <a:cs typeface="Montserrat"/>
                <a:sym typeface="Montserrat"/>
              </a:rPr>
              <a:t>ISBN</a:t>
            </a:r>
            <a:r>
              <a:rPr lang="en" sz="1600">
                <a:solidFill>
                  <a:schemeClr val="dk1"/>
                </a:solidFill>
                <a:latin typeface="Montserrat"/>
                <a:ea typeface="Montserrat"/>
                <a:cs typeface="Montserrat"/>
                <a:sym typeface="Montserrat"/>
              </a:rPr>
              <a:t>:​ 978-1-4244-4/08. </a:t>
            </a:r>
            <a:endParaRPr sz="1600">
              <a:solidFill>
                <a:srgbClr val="000000"/>
              </a:solidFill>
              <a:latin typeface="Montserrat"/>
              <a:ea typeface="Montserrat"/>
              <a:cs typeface="Montserrat"/>
              <a:sym typeface="Montserrat"/>
            </a:endParaRPr>
          </a:p>
        </p:txBody>
      </p:sp>
      <p:sp>
        <p:nvSpPr>
          <p:cNvPr id="167" name="Google Shape;16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REFERENCES</a:t>
            </a:r>
            <a:endParaRPr b="1">
              <a:latin typeface="Montserrat"/>
              <a:ea typeface="Montserrat"/>
              <a:cs typeface="Montserrat"/>
              <a:sym typeface="Montserrat"/>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Montserrat"/>
                <a:ea typeface="Montserrat"/>
                <a:cs typeface="Montserrat"/>
                <a:sym typeface="Montserrat"/>
              </a:rPr>
              <a:t>BeautifulSoup4 - </a:t>
            </a:r>
            <a:r>
              <a:rPr lang="en" u="sng">
                <a:solidFill>
                  <a:schemeClr val="hlink"/>
                </a:solidFill>
                <a:latin typeface="Montserrat"/>
                <a:ea typeface="Montserrat"/>
                <a:cs typeface="Montserrat"/>
                <a:sym typeface="Montserrat"/>
                <a:hlinkClick r:id="rId3"/>
              </a:rPr>
              <a:t>https://www.crummy.com/software/BheautifulSoup/bs4/doc/</a:t>
            </a:r>
            <a:endParaRPr>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lang="en">
                <a:solidFill>
                  <a:schemeClr val="dk1"/>
                </a:solidFill>
                <a:latin typeface="Montserrat"/>
                <a:ea typeface="Montserrat"/>
                <a:cs typeface="Montserrat"/>
                <a:sym typeface="Montserrat"/>
              </a:rPr>
              <a:t>Vader Analysis-</a:t>
            </a:r>
            <a:endParaRPr>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 sz="2000" u="sng">
                <a:solidFill>
                  <a:schemeClr val="hlink"/>
                </a:solidFill>
                <a:hlinkClick r:id="rId4"/>
              </a:rPr>
              <a:t>https://www.geeksforgeeks.org/python-sentiment-analysis-using-vader/</a:t>
            </a:r>
            <a:endParaRPr sz="2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latin typeface="Montserrat"/>
                <a:ea typeface="Montserrat"/>
                <a:cs typeface="Montserrat"/>
                <a:sym typeface="Montserrat"/>
              </a:rPr>
              <a:t>Carbon.sh: https://carbon.sh</a:t>
            </a:r>
            <a:endParaRPr sz="2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latin typeface="Montserrat"/>
                <a:ea typeface="Montserrat"/>
                <a:cs typeface="Montserrat"/>
                <a:sym typeface="Montserrat"/>
              </a:rPr>
              <a:t>Kaggle: </a:t>
            </a:r>
            <a:r>
              <a:rPr lang="en" sz="2000" u="sng">
                <a:solidFill>
                  <a:schemeClr val="hlink"/>
                </a:solidFill>
                <a:latin typeface="Montserrat"/>
                <a:ea typeface="Montserrat"/>
                <a:cs typeface="Montserrat"/>
                <a:sym typeface="Montserrat"/>
                <a:hlinkClick r:id="rId5"/>
              </a:rPr>
              <a:t>https://kaggle.com</a:t>
            </a:r>
            <a:endParaRPr sz="2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Montserrat"/>
              <a:ea typeface="Montserrat"/>
              <a:cs typeface="Montserrat"/>
              <a:sym typeface="Montserrat"/>
            </a:endParaRPr>
          </a:p>
        </p:txBody>
      </p:sp>
      <p:sp>
        <p:nvSpPr>
          <p:cNvPr id="174" name="Google Shape;17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923100" y="2055750"/>
            <a:ext cx="7297800" cy="1032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b="1" lang="en" sz="5000">
                <a:latin typeface="Montserrat"/>
                <a:ea typeface="Montserrat"/>
                <a:cs typeface="Montserrat"/>
                <a:sym typeface="Montserrat"/>
              </a:rPr>
              <a:t>THANK YOU!</a:t>
            </a:r>
            <a:endParaRPr b="1" sz="5000">
              <a:latin typeface="Montserrat"/>
              <a:ea typeface="Montserrat"/>
              <a:cs typeface="Montserrat"/>
              <a:sym typeface="Montserrat"/>
            </a:endParaRPr>
          </a:p>
        </p:txBody>
      </p:sp>
      <p:sp>
        <p:nvSpPr>
          <p:cNvPr id="180" name="Google Shape;18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75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CONTENTS</a:t>
            </a:r>
            <a:endParaRPr b="1">
              <a:latin typeface="Montserrat"/>
              <a:ea typeface="Montserrat"/>
              <a:cs typeface="Montserrat"/>
              <a:sym typeface="Montserrat"/>
            </a:endParaRPr>
          </a:p>
        </p:txBody>
      </p:sp>
      <p:sp>
        <p:nvSpPr>
          <p:cNvPr id="66" name="Google Shape;66;p14"/>
          <p:cNvSpPr txBox="1"/>
          <p:nvPr>
            <p:ph idx="1" type="body"/>
          </p:nvPr>
        </p:nvSpPr>
        <p:spPr>
          <a:xfrm>
            <a:off x="311700" y="1152475"/>
            <a:ext cx="8520600" cy="3775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INTRODUCTION</a:t>
            </a:r>
            <a:endParaRPr>
              <a:solidFill>
                <a:srgbClr val="000000"/>
              </a:solidFill>
              <a:latin typeface="Montserrat Medium"/>
              <a:ea typeface="Montserrat Medium"/>
              <a:cs typeface="Montserrat Medium"/>
              <a:sym typeface="Montserrat Medium"/>
            </a:endParaRPr>
          </a:p>
          <a:p>
            <a:pPr indent="-342900" lvl="0" marL="457200" rtl="0" algn="l">
              <a:lnSpc>
                <a:spcPct val="150000"/>
              </a:lnSpc>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COMPARISON</a:t>
            </a:r>
            <a:r>
              <a:rPr lang="en">
                <a:solidFill>
                  <a:srgbClr val="000000"/>
                </a:solidFill>
                <a:latin typeface="Montserrat Medium"/>
                <a:ea typeface="Montserrat Medium"/>
                <a:cs typeface="Montserrat Medium"/>
                <a:sym typeface="Montserrat Medium"/>
              </a:rPr>
              <a:t> WITH SIMILAR WORK</a:t>
            </a:r>
            <a:endParaRPr>
              <a:solidFill>
                <a:srgbClr val="000000"/>
              </a:solidFill>
              <a:latin typeface="Montserrat Medium"/>
              <a:ea typeface="Montserrat Medium"/>
              <a:cs typeface="Montserrat Medium"/>
              <a:sym typeface="Montserrat Medium"/>
            </a:endParaRPr>
          </a:p>
          <a:p>
            <a:pPr indent="-342900" lvl="0" marL="457200" rtl="0" algn="l">
              <a:lnSpc>
                <a:spcPct val="150000"/>
              </a:lnSpc>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PROBLEM STATEMENT AND OBJECTIVES</a:t>
            </a:r>
            <a:endParaRPr>
              <a:solidFill>
                <a:srgbClr val="000000"/>
              </a:solidFill>
              <a:latin typeface="Montserrat Medium"/>
              <a:ea typeface="Montserrat Medium"/>
              <a:cs typeface="Montserrat Medium"/>
              <a:sym typeface="Montserrat Medium"/>
            </a:endParaRPr>
          </a:p>
          <a:p>
            <a:pPr indent="-342900" lvl="0" marL="457200" rtl="0" algn="l">
              <a:lnSpc>
                <a:spcPct val="150000"/>
              </a:lnSpc>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METHODOLOGY PROPOSED</a:t>
            </a:r>
            <a:endParaRPr>
              <a:solidFill>
                <a:srgbClr val="000000"/>
              </a:solidFill>
              <a:latin typeface="Montserrat Medium"/>
              <a:ea typeface="Montserrat Medium"/>
              <a:cs typeface="Montserrat Medium"/>
              <a:sym typeface="Montserrat Medium"/>
            </a:endParaRPr>
          </a:p>
          <a:p>
            <a:pPr indent="-342900" lvl="0" marL="457200" rtl="0" algn="l">
              <a:lnSpc>
                <a:spcPct val="150000"/>
              </a:lnSpc>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TECHNOLOGY USED</a:t>
            </a:r>
            <a:endParaRPr>
              <a:solidFill>
                <a:srgbClr val="000000"/>
              </a:solidFill>
              <a:latin typeface="Montserrat Medium"/>
              <a:ea typeface="Montserrat Medium"/>
              <a:cs typeface="Montserrat Medium"/>
              <a:sym typeface="Montserrat Medium"/>
            </a:endParaRPr>
          </a:p>
          <a:p>
            <a:pPr indent="-342900" lvl="0" marL="457200" rtl="0" algn="l">
              <a:lnSpc>
                <a:spcPct val="150000"/>
              </a:lnSpc>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IMPLEMENTATION</a:t>
            </a:r>
            <a:endParaRPr>
              <a:solidFill>
                <a:srgbClr val="000000"/>
              </a:solidFill>
              <a:latin typeface="Montserrat Medium"/>
              <a:ea typeface="Montserrat Medium"/>
              <a:cs typeface="Montserrat Medium"/>
              <a:sym typeface="Montserrat Medium"/>
            </a:endParaRPr>
          </a:p>
          <a:p>
            <a:pPr indent="-342900" lvl="0" marL="457200" rtl="0" algn="l">
              <a:lnSpc>
                <a:spcPct val="150000"/>
              </a:lnSpc>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SNAPSHOTS</a:t>
            </a:r>
            <a:endParaRPr>
              <a:solidFill>
                <a:srgbClr val="000000"/>
              </a:solidFill>
              <a:latin typeface="Montserrat Medium"/>
              <a:ea typeface="Montserrat Medium"/>
              <a:cs typeface="Montserrat Medium"/>
              <a:sym typeface="Montserrat Medium"/>
            </a:endParaRPr>
          </a:p>
          <a:p>
            <a:pPr indent="-342900" lvl="0" marL="457200" rtl="0" algn="l">
              <a:lnSpc>
                <a:spcPct val="150000"/>
              </a:lnSpc>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REFERENCES</a:t>
            </a:r>
            <a:endParaRPr>
              <a:solidFill>
                <a:srgbClr val="000000"/>
              </a:solidFill>
              <a:latin typeface="Montserrat Medium"/>
              <a:ea typeface="Montserrat Medium"/>
              <a:cs typeface="Montserrat Medium"/>
              <a:sym typeface="Montserrat Medium"/>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2"/>
          <p:cNvPicPr preferRelativeResize="0"/>
          <p:nvPr/>
        </p:nvPicPr>
        <p:blipFill>
          <a:blip r:embed="rId3">
            <a:alphaModFix/>
          </a:blip>
          <a:stretch>
            <a:fillRect/>
          </a:stretch>
        </p:blipFill>
        <p:spPr>
          <a:xfrm>
            <a:off x="406500" y="474350"/>
            <a:ext cx="4852650" cy="2537500"/>
          </a:xfrm>
          <a:prstGeom prst="rect">
            <a:avLst/>
          </a:prstGeom>
          <a:noFill/>
          <a:ln>
            <a:noFill/>
          </a:ln>
        </p:spPr>
      </p:pic>
      <p:pic>
        <p:nvPicPr>
          <p:cNvPr id="187" name="Google Shape;187;p32"/>
          <p:cNvPicPr preferRelativeResize="0"/>
          <p:nvPr/>
        </p:nvPicPr>
        <p:blipFill>
          <a:blip r:embed="rId4">
            <a:alphaModFix/>
          </a:blip>
          <a:stretch>
            <a:fillRect/>
          </a:stretch>
        </p:blipFill>
        <p:spPr>
          <a:xfrm>
            <a:off x="4137750" y="2266320"/>
            <a:ext cx="4264201" cy="199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Montserrat"/>
              <a:buChar char="●"/>
            </a:pPr>
            <a:r>
              <a:rPr b="1" lang="en">
                <a:solidFill>
                  <a:srgbClr val="000000"/>
                </a:solidFill>
                <a:highlight>
                  <a:srgbClr val="FFFFFF"/>
                </a:highlight>
                <a:latin typeface="Montserrat"/>
                <a:ea typeface="Montserrat"/>
                <a:cs typeface="Montserrat"/>
                <a:sym typeface="Montserrat"/>
              </a:rPr>
              <a:t>Stock market prediction</a:t>
            </a:r>
            <a:r>
              <a:rPr lang="en">
                <a:solidFill>
                  <a:srgbClr val="000000"/>
                </a:solidFill>
                <a:highlight>
                  <a:srgbClr val="FFFFFF"/>
                </a:highlight>
                <a:latin typeface="Montserrat"/>
                <a:ea typeface="Montserrat"/>
                <a:cs typeface="Montserrat"/>
                <a:sym typeface="Montserrat"/>
              </a:rPr>
              <a:t> is the act of trying to determine the future value of a company stock or other financial instrument traded on an exchange. </a:t>
            </a:r>
            <a:endParaRPr>
              <a:solidFill>
                <a:srgbClr val="000000"/>
              </a:solidFill>
              <a:highlight>
                <a:srgbClr val="FFFFFF"/>
              </a:highlight>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highlight>
                  <a:srgbClr val="FFFFFF"/>
                </a:highlight>
                <a:latin typeface="Montserrat"/>
                <a:ea typeface="Montserrat"/>
                <a:cs typeface="Montserrat"/>
                <a:sym typeface="Montserrat"/>
              </a:rPr>
              <a:t>The successful prediction of a stock's future price could yield significant profit.</a:t>
            </a:r>
            <a:r>
              <a:rPr lang="en" sz="1100">
                <a:solidFill>
                  <a:schemeClr val="dk1"/>
                </a:solidFill>
              </a:rPr>
              <a:t>			</a:t>
            </a:r>
            <a:endParaRPr sz="1100">
              <a:solidFill>
                <a:schemeClr val="dk1"/>
              </a:solidFill>
            </a:endParaRPr>
          </a:p>
          <a:p>
            <a:pPr indent="-342900" lvl="0" marL="457200" rtl="0" algn="l">
              <a:spcBef>
                <a:spcPts val="0"/>
              </a:spcBef>
              <a:spcAft>
                <a:spcPts val="0"/>
              </a:spcAft>
              <a:buClr>
                <a:srgbClr val="000000"/>
              </a:buClr>
              <a:buSzPts val="1800"/>
              <a:buFont typeface="Montserrat"/>
              <a:buChar char="●"/>
            </a:pPr>
            <a:r>
              <a:rPr lang="en">
                <a:solidFill>
                  <a:schemeClr val="dk1"/>
                </a:solidFill>
                <a:latin typeface="Montserrat"/>
                <a:ea typeface="Montserrat"/>
                <a:cs typeface="Montserrat"/>
                <a:sym typeface="Montserrat"/>
              </a:rPr>
              <a:t>Recent studies have shown that the vast amount of online information in the public domain such as news stories from the mainstream media, and social media discussions can have an observable effect on investors’ opinions towards financial markets.</a:t>
            </a:r>
            <a:endParaRPr>
              <a:solidFill>
                <a:srgbClr val="000000"/>
              </a:solidFill>
              <a:latin typeface="Montserrat"/>
              <a:ea typeface="Montserrat"/>
              <a:cs typeface="Montserrat"/>
              <a:sym typeface="Montserrat"/>
            </a:endParaRPr>
          </a:p>
          <a:p>
            <a:pPr indent="0" lvl="0" marL="0" rtl="0" algn="l">
              <a:spcBef>
                <a:spcPts val="12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b="1" lang="en">
                <a:latin typeface="Montserrat"/>
                <a:ea typeface="Montserrat"/>
                <a:cs typeface="Montserrat"/>
                <a:sym typeface="Montserrat"/>
              </a:rPr>
              <a:t>PROBLEM STATEMENT AND OBJECTIVES</a:t>
            </a:r>
            <a:endParaRPr b="1">
              <a:latin typeface="Montserrat"/>
              <a:ea typeface="Montserrat"/>
              <a:cs typeface="Montserrat"/>
              <a:sym typeface="Montserrat"/>
            </a:endParaRPr>
          </a:p>
        </p:txBody>
      </p:sp>
      <p:sp>
        <p:nvSpPr>
          <p:cNvPr id="80" name="Google Shape;80;p16"/>
          <p:cNvSpPr txBox="1"/>
          <p:nvPr>
            <p:ph idx="1" type="body"/>
          </p:nvPr>
        </p:nvSpPr>
        <p:spPr>
          <a:xfrm>
            <a:off x="311700" y="1152475"/>
            <a:ext cx="8520600" cy="377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“To predict stock market movement using financial news articles”</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Input:  </a:t>
            </a:r>
            <a:r>
              <a:rPr lang="en">
                <a:solidFill>
                  <a:schemeClr val="dk1"/>
                </a:solidFill>
                <a:latin typeface="Montserrat"/>
                <a:ea typeface="Montserrat"/>
                <a:cs typeface="Montserrat"/>
                <a:sym typeface="Montserrat"/>
              </a:rPr>
              <a:t>Stock market data along with live financial news article to predict the stock market movement.</a:t>
            </a:r>
            <a:endParaRPr>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Output: </a:t>
            </a:r>
            <a:r>
              <a:rPr lang="en">
                <a:solidFill>
                  <a:schemeClr val="dk1"/>
                </a:solidFill>
                <a:latin typeface="Montserrat"/>
                <a:ea typeface="Montserrat"/>
                <a:cs typeface="Montserrat"/>
                <a:sym typeface="Montserrat"/>
              </a:rPr>
              <a:t>Expected movement(Prediction) of the specific shares of stock.</a:t>
            </a:r>
            <a:endParaRPr>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Lato"/>
              <a:ea typeface="Lato"/>
              <a:cs typeface="Lato"/>
              <a:sym typeface="Lato"/>
            </a:endParaRPr>
          </a:p>
          <a:p>
            <a:pPr indent="0" lvl="0" marL="0" rtl="0" algn="l">
              <a:lnSpc>
                <a:spcPct val="100000"/>
              </a:lnSpc>
              <a:spcBef>
                <a:spcPts val="0"/>
              </a:spcBef>
              <a:spcAft>
                <a:spcPts val="0"/>
              </a:spcAft>
              <a:buNone/>
            </a:pPr>
            <a:r>
              <a:rPr b="1" lang="en" u="sng">
                <a:solidFill>
                  <a:schemeClr val="dk1"/>
                </a:solidFill>
                <a:latin typeface="Montserrat"/>
                <a:ea typeface="Montserrat"/>
                <a:cs typeface="Montserrat"/>
                <a:sym typeface="Montserrat"/>
              </a:rPr>
              <a:t>Objectives: </a:t>
            </a:r>
            <a:endParaRPr b="1" u="sng">
              <a:solidFill>
                <a:schemeClr val="dk1"/>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1800"/>
              <a:buFont typeface="Montserrat"/>
              <a:buAutoNum type="arabicParenR"/>
            </a:pPr>
            <a:r>
              <a:rPr lang="en">
                <a:solidFill>
                  <a:schemeClr val="dk1"/>
                </a:solidFill>
                <a:latin typeface="Montserrat"/>
                <a:ea typeface="Montserrat"/>
                <a:cs typeface="Montserrat"/>
                <a:sym typeface="Montserrat"/>
              </a:rPr>
              <a:t>To help investors and stock market enthusiasts to have sufficient information in the stock market trends in order to make the right decision.</a:t>
            </a:r>
            <a:endParaRPr>
              <a:solidFill>
                <a:schemeClr val="dk1"/>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1800"/>
              <a:buFont typeface="Montserrat"/>
              <a:buAutoNum type="arabicParenR"/>
            </a:pPr>
            <a:r>
              <a:rPr lang="en">
                <a:solidFill>
                  <a:schemeClr val="dk1"/>
                </a:solidFill>
                <a:latin typeface="Montserrat"/>
                <a:ea typeface="Montserrat"/>
                <a:cs typeface="Montserrat"/>
                <a:sym typeface="Montserrat"/>
              </a:rPr>
              <a:t>To provide a unified platform for viewing news from various sources.</a:t>
            </a:r>
            <a:endParaRPr>
              <a:solidFill>
                <a:schemeClr val="dk1"/>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1800"/>
              <a:buFont typeface="Montserrat"/>
              <a:buAutoNum type="arabicParenR"/>
            </a:pPr>
            <a:r>
              <a:rPr lang="en">
                <a:solidFill>
                  <a:schemeClr val="dk1"/>
                </a:solidFill>
                <a:latin typeface="Montserrat"/>
                <a:ea typeface="Montserrat"/>
                <a:cs typeface="Montserrat"/>
                <a:sym typeface="Montserrat"/>
              </a:rPr>
              <a:t>To give real-time updates.</a:t>
            </a:r>
            <a:endParaRPr>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400" u="sng">
              <a:solidFill>
                <a:schemeClr val="dk1"/>
              </a:solidFill>
              <a:latin typeface="Montserrat"/>
              <a:ea typeface="Montserrat"/>
              <a:cs typeface="Montserrat"/>
              <a:sym typeface="Montserrat"/>
            </a:endParaRPr>
          </a:p>
          <a:p>
            <a:pPr indent="0" lvl="0" marL="0" rtl="0" algn="l">
              <a:spcBef>
                <a:spcPts val="0"/>
              </a:spcBef>
              <a:spcAft>
                <a:spcPts val="1600"/>
              </a:spcAft>
              <a:buNone/>
            </a:pPr>
            <a:r>
              <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39125" y="16947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latin typeface="Montserrat"/>
                <a:ea typeface="Montserrat"/>
                <a:cs typeface="Montserrat"/>
                <a:sym typeface="Montserrat"/>
              </a:rPr>
              <a:t>COMPARISON WITH SIMILAR WORK</a:t>
            </a:r>
            <a:endParaRPr b="1">
              <a:latin typeface="Montserrat"/>
              <a:ea typeface="Montserrat"/>
              <a:cs typeface="Montserrat"/>
              <a:sym typeface="Montserrat"/>
            </a:endParaRPr>
          </a:p>
        </p:txBody>
      </p:sp>
      <p:graphicFrame>
        <p:nvGraphicFramePr>
          <p:cNvPr id="87" name="Google Shape;87;p17"/>
          <p:cNvGraphicFramePr/>
          <p:nvPr/>
        </p:nvGraphicFramePr>
        <p:xfrm>
          <a:off x="410450" y="955150"/>
          <a:ext cx="3000000" cy="3000000"/>
        </p:xfrm>
        <a:graphic>
          <a:graphicData uri="http://schemas.openxmlformats.org/drawingml/2006/table">
            <a:tbl>
              <a:tblPr>
                <a:noFill/>
                <a:tableStyleId>{4A60D292-B58E-4E24-B8E0-2C09A8942BBE}</a:tableStyleId>
              </a:tblPr>
              <a:tblGrid>
                <a:gridCol w="759150"/>
                <a:gridCol w="1599100"/>
                <a:gridCol w="1427300"/>
                <a:gridCol w="1505275"/>
                <a:gridCol w="1357450"/>
                <a:gridCol w="1601000"/>
              </a:tblGrid>
              <a:tr h="1133050">
                <a:tc>
                  <a:txBody>
                    <a:bodyPr/>
                    <a:lstStyle/>
                    <a:p>
                      <a:pPr indent="0" lvl="0" marL="0" rtl="0" algn="l">
                        <a:spcBef>
                          <a:spcPts val="0"/>
                        </a:spcBef>
                        <a:spcAft>
                          <a:spcPts val="0"/>
                        </a:spcAft>
                        <a:buNone/>
                      </a:pPr>
                      <a:r>
                        <a:rPr b="1" lang="en" sz="1600">
                          <a:latin typeface="Montserrat"/>
                          <a:ea typeface="Montserrat"/>
                          <a:cs typeface="Montserrat"/>
                          <a:sym typeface="Montserrat"/>
                        </a:rPr>
                        <a:t>YOP</a:t>
                      </a:r>
                      <a:endParaRPr b="1"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sz="1600">
                          <a:latin typeface="Montserrat"/>
                          <a:ea typeface="Montserrat"/>
                          <a:cs typeface="Montserrat"/>
                          <a:sym typeface="Montserrat"/>
                        </a:rPr>
                        <a:t>AUTHOR</a:t>
                      </a:r>
                      <a:endParaRPr b="1"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sz="1600">
                          <a:latin typeface="Montserrat"/>
                          <a:ea typeface="Montserrat"/>
                          <a:cs typeface="Montserrat"/>
                          <a:sym typeface="Montserrat"/>
                        </a:rPr>
                        <a:t>TITLE OF THE PAPER</a:t>
                      </a:r>
                      <a:endParaRPr b="1"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sz="1600">
                          <a:latin typeface="Montserrat"/>
                          <a:ea typeface="Montserrat"/>
                          <a:cs typeface="Montserrat"/>
                          <a:sym typeface="Montserrat"/>
                        </a:rPr>
                        <a:t>DATASET</a:t>
                      </a:r>
                      <a:endParaRPr b="1"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FEATURE PROCESSING METHODS</a:t>
                      </a:r>
                      <a:endParaRPr b="1"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MACHINE LEARNING TECHNIQUES</a:t>
                      </a:r>
                      <a:endParaRPr b="1" sz="1600">
                        <a:latin typeface="Montserrat"/>
                        <a:ea typeface="Montserrat"/>
                        <a:cs typeface="Montserrat"/>
                        <a:sym typeface="Montserrat"/>
                      </a:endParaRPr>
                    </a:p>
                  </a:txBody>
                  <a:tcPr marT="91425" marB="91425" marR="91425" marL="91425"/>
                </a:tc>
              </a:tr>
              <a:tr h="1397400">
                <a:tc>
                  <a:txBody>
                    <a:bodyPr/>
                    <a:lstStyle/>
                    <a:p>
                      <a:pPr indent="0" lvl="0" marL="0" rtl="0" algn="l">
                        <a:spcBef>
                          <a:spcPts val="0"/>
                        </a:spcBef>
                        <a:spcAft>
                          <a:spcPts val="0"/>
                        </a:spcAft>
                        <a:buNone/>
                      </a:pPr>
                      <a:r>
                        <a:rPr lang="en">
                          <a:latin typeface="Montserrat"/>
                          <a:ea typeface="Montserrat"/>
                          <a:cs typeface="Montserrat"/>
                          <a:sym typeface="Montserrat"/>
                        </a:rPr>
                        <a:t>2018</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Dev Shah, Haruna Isah, Farhana Zulkernine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Predicting the Effects of News Sentiments on the Stock Market </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M</a:t>
                      </a:r>
                      <a:r>
                        <a:rPr lang="en">
                          <a:solidFill>
                            <a:schemeClr val="dk1"/>
                          </a:solidFill>
                          <a:uFill>
                            <a:noFill/>
                          </a:uFill>
                          <a:latin typeface="Montserrat"/>
                          <a:ea typeface="Montserrat"/>
                          <a:cs typeface="Montserrat"/>
                          <a:sym typeface="Montserrat"/>
                          <a:hlinkClick r:id="rId3"/>
                        </a:rPr>
                        <a:t>oneycontrol</a:t>
                      </a:r>
                      <a:r>
                        <a:rPr lang="en">
                          <a:solidFill>
                            <a:schemeClr val="dk1"/>
                          </a:solidFill>
                          <a:latin typeface="Montserrat"/>
                          <a:ea typeface="Montserrat"/>
                          <a:cs typeface="Montserrat"/>
                          <a:sym typeface="Montserrat"/>
                        </a:rPr>
                        <a:t>, Investing.com</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Dictionary based approach, sentiment analysis</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NLP (n-gram model  and stemming)</a:t>
                      </a:r>
                      <a:endParaRPr>
                        <a:latin typeface="Montserrat"/>
                        <a:ea typeface="Montserrat"/>
                        <a:cs typeface="Montserrat"/>
                        <a:sym typeface="Montserrat"/>
                      </a:endParaRPr>
                    </a:p>
                  </a:txBody>
                  <a:tcPr marT="91425" marB="91425" marR="91425" marL="91425"/>
                </a:tc>
              </a:tr>
              <a:tr h="1397400">
                <a:tc>
                  <a:txBody>
                    <a:bodyPr/>
                    <a:lstStyle/>
                    <a:p>
                      <a:pPr indent="0" lvl="0" marL="0" rtl="0" algn="l">
                        <a:spcBef>
                          <a:spcPts val="0"/>
                        </a:spcBef>
                        <a:spcAft>
                          <a:spcPts val="0"/>
                        </a:spcAft>
                        <a:buNone/>
                      </a:pPr>
                      <a:r>
                        <a:rPr lang="en">
                          <a:latin typeface="Montserrat"/>
                          <a:ea typeface="Montserrat"/>
                          <a:cs typeface="Montserrat"/>
                          <a:sym typeface="Montserrat"/>
                        </a:rPr>
                        <a:t>2017</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Yashwanth Singh Patel, Supriyo Mandal</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Stock market prediction using daily news articles</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Montserrat"/>
                          <a:ea typeface="Montserrat"/>
                          <a:cs typeface="Montserrat"/>
                          <a:sym typeface="Montserrat"/>
                          <a:hlinkClick r:id="rId4"/>
                        </a:rPr>
                        <a:t>www.kaggle.com/aaron7sun/stocknews</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http://finance.yahoo.com</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Stop word elimination, TF-IDF</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NLP, MLP, LSTM</a:t>
                      </a:r>
                      <a:endParaRPr>
                        <a:latin typeface="Montserrat"/>
                        <a:ea typeface="Montserrat"/>
                        <a:cs typeface="Montserrat"/>
                        <a:sym typeface="Montserrat"/>
                      </a:endParaRPr>
                    </a:p>
                  </a:txBody>
                  <a:tcPr marT="91425" marB="91425" marR="91425" marL="91425"/>
                </a:tc>
              </a:tr>
            </a:tbl>
          </a:graphicData>
        </a:graphic>
      </p:graphicFrame>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graphicFrame>
        <p:nvGraphicFramePr>
          <p:cNvPr id="93" name="Google Shape;93;p18"/>
          <p:cNvGraphicFramePr/>
          <p:nvPr/>
        </p:nvGraphicFramePr>
        <p:xfrm>
          <a:off x="297600" y="250300"/>
          <a:ext cx="3000000" cy="3000000"/>
        </p:xfrm>
        <a:graphic>
          <a:graphicData uri="http://schemas.openxmlformats.org/drawingml/2006/table">
            <a:tbl>
              <a:tblPr>
                <a:noFill/>
                <a:tableStyleId>{4A60D292-B58E-4E24-B8E0-2C09A8942BBE}</a:tableStyleId>
              </a:tblPr>
              <a:tblGrid>
                <a:gridCol w="763625"/>
                <a:gridCol w="1608525"/>
                <a:gridCol w="1435700"/>
                <a:gridCol w="1419325"/>
                <a:gridCol w="1460250"/>
                <a:gridCol w="1645925"/>
              </a:tblGrid>
              <a:tr h="1148525">
                <a:tc>
                  <a:txBody>
                    <a:bodyPr/>
                    <a:lstStyle/>
                    <a:p>
                      <a:pPr indent="0" lvl="0" marL="0" rtl="0" algn="l">
                        <a:spcBef>
                          <a:spcPts val="0"/>
                        </a:spcBef>
                        <a:spcAft>
                          <a:spcPts val="0"/>
                        </a:spcAft>
                        <a:buNone/>
                      </a:pPr>
                      <a:r>
                        <a:rPr b="1" lang="en" sz="1600">
                          <a:latin typeface="Montserrat"/>
                          <a:ea typeface="Montserrat"/>
                          <a:cs typeface="Montserrat"/>
                          <a:sym typeface="Montserrat"/>
                        </a:rPr>
                        <a:t>YOP</a:t>
                      </a:r>
                      <a:endParaRPr b="1"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sz="1600">
                          <a:latin typeface="Montserrat"/>
                          <a:ea typeface="Montserrat"/>
                          <a:cs typeface="Montserrat"/>
                          <a:sym typeface="Montserrat"/>
                        </a:rPr>
                        <a:t>AUTHOR</a:t>
                      </a:r>
                      <a:endParaRPr b="1"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sz="1600">
                          <a:latin typeface="Montserrat"/>
                          <a:ea typeface="Montserrat"/>
                          <a:cs typeface="Montserrat"/>
                          <a:sym typeface="Montserrat"/>
                        </a:rPr>
                        <a:t>TITLE OF THE PAPER</a:t>
                      </a:r>
                      <a:endParaRPr b="1"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sz="1600">
                          <a:latin typeface="Montserrat"/>
                          <a:ea typeface="Montserrat"/>
                          <a:cs typeface="Montserrat"/>
                          <a:sym typeface="Montserrat"/>
                        </a:rPr>
                        <a:t>DATASET</a:t>
                      </a:r>
                      <a:endParaRPr b="1"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FEATURE PROCESSING METHODS</a:t>
                      </a:r>
                      <a:endParaRPr b="1"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MACHINE LEARNING TECHNIQUES</a:t>
                      </a:r>
                      <a:endParaRPr b="1" sz="1600">
                        <a:latin typeface="Montserrat"/>
                        <a:ea typeface="Montserrat"/>
                        <a:cs typeface="Montserrat"/>
                        <a:sym typeface="Montserrat"/>
                      </a:endParaRPr>
                    </a:p>
                  </a:txBody>
                  <a:tcPr marT="91425" marB="91425" marR="91425" marL="91425"/>
                </a:tc>
              </a:tr>
              <a:tr h="1204450">
                <a:tc>
                  <a:txBody>
                    <a:bodyPr/>
                    <a:lstStyle/>
                    <a:p>
                      <a:pPr indent="0" lvl="0" marL="0" rtl="0" algn="l">
                        <a:spcBef>
                          <a:spcPts val="0"/>
                        </a:spcBef>
                        <a:spcAft>
                          <a:spcPts val="0"/>
                        </a:spcAft>
                        <a:buNone/>
                      </a:pPr>
                      <a:r>
                        <a:rPr lang="en">
                          <a:latin typeface="Montserrat"/>
                          <a:ea typeface="Montserrat"/>
                          <a:cs typeface="Montserrat"/>
                          <a:sym typeface="Montserrat"/>
                        </a:rPr>
                        <a:t>2017</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Huy D Huynh</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 new model for stock price movements prediction using deep neural network</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S&amp;P Stock index 500</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NA</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LSTM, RNN, GRU</a:t>
                      </a:r>
                      <a:endParaRPr>
                        <a:latin typeface="Montserrat"/>
                        <a:ea typeface="Montserrat"/>
                        <a:cs typeface="Montserrat"/>
                        <a:sym typeface="Montserrat"/>
                      </a:endParaRPr>
                    </a:p>
                  </a:txBody>
                  <a:tcPr marT="91425" marB="91425" marR="91425" marL="91425"/>
                </a:tc>
              </a:tr>
              <a:tr h="1819750">
                <a:tc>
                  <a:txBody>
                    <a:bodyPr/>
                    <a:lstStyle/>
                    <a:p>
                      <a:pPr indent="0" lvl="0" marL="0" rtl="0" algn="l">
                        <a:spcBef>
                          <a:spcPts val="0"/>
                        </a:spcBef>
                        <a:spcAft>
                          <a:spcPts val="0"/>
                        </a:spcAft>
                        <a:buNone/>
                      </a:pPr>
                      <a:r>
                        <a:rPr lang="en">
                          <a:latin typeface="Montserrat"/>
                          <a:ea typeface="Montserrat"/>
                          <a:cs typeface="Montserrat"/>
                          <a:sym typeface="Montserrat"/>
                        </a:rPr>
                        <a:t>2010</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M.L Yaseef Kaya, M. Elif Karshgil</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Stock price prediction using financial news articles</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Microsoft Stock on NYSE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Chi-Square, Word couples</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SVM, Data mining</a:t>
                      </a:r>
                      <a:endParaRPr>
                        <a:latin typeface="Montserrat"/>
                        <a:ea typeface="Montserrat"/>
                        <a:cs typeface="Montserrat"/>
                        <a:sym typeface="Montserrat"/>
                      </a:endParaRPr>
                    </a:p>
                  </a:txBody>
                  <a:tcPr marT="91425" marB="91425" marR="91425" marL="91425"/>
                </a:tc>
              </a:tr>
            </a:tbl>
          </a:graphicData>
        </a:graphic>
      </p:graphicFrame>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METHODOLOGY PROPOSED</a:t>
            </a:r>
            <a:endParaRPr b="1">
              <a:latin typeface="Montserrat"/>
              <a:ea typeface="Montserrat"/>
              <a:cs typeface="Montserrat"/>
              <a:sym typeface="Montserrat"/>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T</a:t>
            </a:r>
            <a:r>
              <a:rPr lang="en">
                <a:solidFill>
                  <a:srgbClr val="000000"/>
                </a:solidFill>
                <a:latin typeface="Montserrat"/>
                <a:ea typeface="Montserrat"/>
                <a:cs typeface="Montserrat"/>
                <a:sym typeface="Montserrat"/>
              </a:rPr>
              <a:t>he project is broken into 4 parts</a:t>
            </a:r>
            <a:endParaRPr>
              <a:solidFill>
                <a:srgbClr val="000000"/>
              </a:solidFill>
              <a:latin typeface="Montserrat"/>
              <a:ea typeface="Montserrat"/>
              <a:cs typeface="Montserrat"/>
              <a:sym typeface="Montserrat"/>
            </a:endParaRPr>
          </a:p>
          <a:p>
            <a:pPr indent="0" lvl="0" marL="0" rtl="0" algn="l">
              <a:spcBef>
                <a:spcPts val="1600"/>
              </a:spcBef>
              <a:spcAft>
                <a:spcPts val="0"/>
              </a:spcAft>
              <a:buNone/>
            </a:pPr>
            <a:r>
              <a:rPr b="1" lang="en" u="sng">
                <a:solidFill>
                  <a:srgbClr val="000000"/>
                </a:solidFill>
                <a:latin typeface="Montserrat"/>
                <a:ea typeface="Montserrat"/>
                <a:cs typeface="Montserrat"/>
                <a:sym typeface="Montserrat"/>
              </a:rPr>
              <a:t>PART I</a:t>
            </a:r>
            <a:r>
              <a:rPr b="1" lang="en">
                <a:solidFill>
                  <a:srgbClr val="000000"/>
                </a:solidFill>
                <a:latin typeface="Montserrat"/>
                <a:ea typeface="Montserrat"/>
                <a:cs typeface="Montserrat"/>
                <a:sym typeface="Montserrat"/>
              </a:rPr>
              <a:t>:</a:t>
            </a:r>
            <a:r>
              <a:rPr lang="en">
                <a:solidFill>
                  <a:srgbClr val="000000"/>
                </a:solidFill>
                <a:latin typeface="Montserrat"/>
                <a:ea typeface="Montserrat"/>
                <a:cs typeface="Montserrat"/>
                <a:sym typeface="Montserrat"/>
              </a:rPr>
              <a:t> Data collection and sentiment analysis on the collected data.</a:t>
            </a:r>
            <a:endParaRPr>
              <a:solidFill>
                <a:srgbClr val="000000"/>
              </a:solidFill>
              <a:latin typeface="Montserrat"/>
              <a:ea typeface="Montserrat"/>
              <a:cs typeface="Montserrat"/>
              <a:sym typeface="Montserrat"/>
            </a:endParaRPr>
          </a:p>
          <a:p>
            <a:pPr indent="0" lvl="0" marL="0" rtl="0" algn="l">
              <a:spcBef>
                <a:spcPts val="1600"/>
              </a:spcBef>
              <a:spcAft>
                <a:spcPts val="0"/>
              </a:spcAft>
              <a:buNone/>
            </a:pPr>
            <a:r>
              <a:rPr b="1" lang="en" u="sng">
                <a:solidFill>
                  <a:srgbClr val="000000"/>
                </a:solidFill>
                <a:latin typeface="Montserrat"/>
                <a:ea typeface="Montserrat"/>
                <a:cs typeface="Montserrat"/>
                <a:sym typeface="Montserrat"/>
              </a:rPr>
              <a:t>PART II</a:t>
            </a:r>
            <a:r>
              <a:rPr b="1" lang="en">
                <a:solidFill>
                  <a:srgbClr val="000000"/>
                </a:solidFill>
                <a:latin typeface="Montserrat"/>
                <a:ea typeface="Montserrat"/>
                <a:cs typeface="Montserrat"/>
                <a:sym typeface="Montserrat"/>
              </a:rPr>
              <a:t>:</a:t>
            </a:r>
            <a:r>
              <a:rPr lang="en">
                <a:solidFill>
                  <a:srgbClr val="000000"/>
                </a:solidFill>
                <a:latin typeface="Montserrat"/>
                <a:ea typeface="Montserrat"/>
                <a:cs typeface="Montserrat"/>
                <a:sym typeface="Montserrat"/>
              </a:rPr>
              <a:t> Training and running the ML model.</a:t>
            </a:r>
            <a:endParaRPr>
              <a:solidFill>
                <a:srgbClr val="000000"/>
              </a:solidFill>
              <a:latin typeface="Montserrat"/>
              <a:ea typeface="Montserrat"/>
              <a:cs typeface="Montserrat"/>
              <a:sym typeface="Montserrat"/>
            </a:endParaRPr>
          </a:p>
          <a:p>
            <a:pPr indent="0" lvl="0" marL="0" rtl="0" algn="l">
              <a:spcBef>
                <a:spcPts val="1600"/>
              </a:spcBef>
              <a:spcAft>
                <a:spcPts val="0"/>
              </a:spcAft>
              <a:buNone/>
            </a:pPr>
            <a:r>
              <a:rPr b="1" lang="en" u="sng">
                <a:solidFill>
                  <a:srgbClr val="000000"/>
                </a:solidFill>
                <a:latin typeface="Montserrat"/>
                <a:ea typeface="Montserrat"/>
                <a:cs typeface="Montserrat"/>
                <a:sym typeface="Montserrat"/>
              </a:rPr>
              <a:t>PART III</a:t>
            </a:r>
            <a:r>
              <a:rPr b="1" lang="en">
                <a:solidFill>
                  <a:srgbClr val="000000"/>
                </a:solidFill>
                <a:latin typeface="Montserrat"/>
                <a:ea typeface="Montserrat"/>
                <a:cs typeface="Montserrat"/>
                <a:sym typeface="Montserrat"/>
              </a:rPr>
              <a:t>: </a:t>
            </a:r>
            <a:r>
              <a:rPr lang="en">
                <a:solidFill>
                  <a:schemeClr val="dk1"/>
                </a:solidFill>
                <a:latin typeface="Montserrat"/>
                <a:ea typeface="Montserrat"/>
                <a:cs typeface="Montserrat"/>
                <a:sym typeface="Montserrat"/>
              </a:rPr>
              <a:t>Calculating the performance of the model.</a:t>
            </a:r>
            <a:endParaRPr b="1">
              <a:solidFill>
                <a:srgbClr val="000000"/>
              </a:solidFill>
              <a:latin typeface="Montserrat"/>
              <a:ea typeface="Montserrat"/>
              <a:cs typeface="Montserrat"/>
              <a:sym typeface="Montserrat"/>
            </a:endParaRPr>
          </a:p>
          <a:p>
            <a:pPr indent="0" lvl="0" marL="0" rtl="0" algn="l">
              <a:spcBef>
                <a:spcPts val="1600"/>
              </a:spcBef>
              <a:spcAft>
                <a:spcPts val="1600"/>
              </a:spcAft>
              <a:buNone/>
            </a:pPr>
            <a:r>
              <a:rPr b="1" lang="en" u="sng">
                <a:solidFill>
                  <a:srgbClr val="000000"/>
                </a:solidFill>
                <a:latin typeface="Montserrat"/>
                <a:ea typeface="Montserrat"/>
                <a:cs typeface="Montserrat"/>
                <a:sym typeface="Montserrat"/>
              </a:rPr>
              <a:t>PART IV</a:t>
            </a:r>
            <a:r>
              <a:rPr b="1" lang="en">
                <a:solidFill>
                  <a:srgbClr val="000000"/>
                </a:solidFill>
                <a:latin typeface="Montserrat"/>
                <a:ea typeface="Montserrat"/>
                <a:cs typeface="Montserrat"/>
                <a:sym typeface="Montserrat"/>
              </a:rPr>
              <a:t>: </a:t>
            </a:r>
            <a:r>
              <a:rPr lang="en">
                <a:solidFill>
                  <a:srgbClr val="000000"/>
                </a:solidFill>
                <a:latin typeface="Montserrat"/>
                <a:ea typeface="Montserrat"/>
                <a:cs typeface="Montserrat"/>
                <a:sym typeface="Montserrat"/>
              </a:rPr>
              <a:t>Viewing of the prediction.</a:t>
            </a:r>
            <a:endParaRPr>
              <a:solidFill>
                <a:srgbClr val="000000"/>
              </a:solidFill>
              <a:latin typeface="Montserrat"/>
              <a:ea typeface="Montserrat"/>
              <a:cs typeface="Montserrat"/>
              <a:sym typeface="Montserrat"/>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20"/>
          <p:cNvPicPr preferRelativeResize="0"/>
          <p:nvPr/>
        </p:nvPicPr>
        <p:blipFill rotWithShape="1">
          <a:blip r:embed="rId3">
            <a:alphaModFix/>
          </a:blip>
          <a:srcRect b="0" l="0" r="0" t="15447"/>
          <a:stretch/>
        </p:blipFill>
        <p:spPr>
          <a:xfrm>
            <a:off x="611963" y="846825"/>
            <a:ext cx="7920074" cy="4097500"/>
          </a:xfrm>
          <a:prstGeom prst="rect">
            <a:avLst/>
          </a:prstGeom>
          <a:noFill/>
          <a:ln cap="flat" cmpd="sng" w="9525">
            <a:solidFill>
              <a:srgbClr val="FFFFFF"/>
            </a:solidFill>
            <a:prstDash val="solid"/>
            <a:round/>
            <a:headEnd len="sm" w="sm" type="none"/>
            <a:tailEnd len="sm" w="sm" type="none"/>
          </a:ln>
        </p:spPr>
      </p:pic>
      <p:sp>
        <p:nvSpPr>
          <p:cNvPr id="108" name="Google Shape;108;p20"/>
          <p:cNvSpPr txBox="1"/>
          <p:nvPr/>
        </p:nvSpPr>
        <p:spPr>
          <a:xfrm>
            <a:off x="2463450" y="236475"/>
            <a:ext cx="39315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FLOW DIAGRAM</a:t>
            </a:r>
            <a:endParaRPr b="1" sz="1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9690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b="1" lang="en">
                <a:latin typeface="Montserrat"/>
                <a:ea typeface="Montserrat"/>
                <a:cs typeface="Montserrat"/>
                <a:sym typeface="Montserrat"/>
              </a:rPr>
              <a:t>METHODOLOGY PROPOSED</a:t>
            </a:r>
            <a:endParaRPr b="1">
              <a:latin typeface="Montserrat"/>
              <a:ea typeface="Montserrat"/>
              <a:cs typeface="Montserrat"/>
              <a:sym typeface="Montserrat"/>
            </a:endParaRPr>
          </a:p>
        </p:txBody>
      </p:sp>
      <p:sp>
        <p:nvSpPr>
          <p:cNvPr id="114" name="Google Shape;114;p21"/>
          <p:cNvSpPr txBox="1"/>
          <p:nvPr>
            <p:ph idx="1" type="body"/>
          </p:nvPr>
        </p:nvSpPr>
        <p:spPr>
          <a:xfrm>
            <a:off x="277809" y="783025"/>
            <a:ext cx="8588400" cy="4273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sz="1600" u="sng">
                <a:solidFill>
                  <a:srgbClr val="1A1A1A"/>
                </a:solidFill>
                <a:latin typeface="Montserrat"/>
                <a:ea typeface="Montserrat"/>
                <a:cs typeface="Montserrat"/>
                <a:sym typeface="Montserrat"/>
              </a:rPr>
              <a:t>PART I</a:t>
            </a:r>
            <a:endParaRPr b="1" sz="1600" u="sng">
              <a:solidFill>
                <a:srgbClr val="1A1A1A"/>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b="1" sz="1600" u="sng">
              <a:solidFill>
                <a:srgbClr val="1A1A1A"/>
              </a:solidFill>
              <a:latin typeface="Montserrat"/>
              <a:ea typeface="Montserrat"/>
              <a:cs typeface="Montserrat"/>
              <a:sym typeface="Montserrat"/>
            </a:endParaRPr>
          </a:p>
          <a:p>
            <a:pPr indent="-330200" lvl="0" marL="457200" rtl="0" algn="l">
              <a:lnSpc>
                <a:spcPct val="100000"/>
              </a:lnSpc>
              <a:spcBef>
                <a:spcPts val="0"/>
              </a:spcBef>
              <a:spcAft>
                <a:spcPts val="0"/>
              </a:spcAft>
              <a:buClr>
                <a:srgbClr val="1A1A1A"/>
              </a:buClr>
              <a:buSzPts val="1600"/>
              <a:buFont typeface="Montserrat"/>
              <a:buAutoNum type="arabicPeriod"/>
            </a:pPr>
            <a:r>
              <a:rPr b="1" lang="en" sz="1600">
                <a:solidFill>
                  <a:srgbClr val="1A1A1A"/>
                </a:solidFill>
                <a:latin typeface="Montserrat"/>
                <a:ea typeface="Montserrat"/>
                <a:cs typeface="Montserrat"/>
                <a:sym typeface="Montserrat"/>
              </a:rPr>
              <a:t>Gathering of information</a:t>
            </a:r>
            <a:endParaRPr b="1" sz="1600">
              <a:solidFill>
                <a:schemeClr val="dk1"/>
              </a:solidFill>
              <a:latin typeface="Montserrat"/>
              <a:ea typeface="Montserrat"/>
              <a:cs typeface="Montserrat"/>
              <a:sym typeface="Montserrat"/>
            </a:endParaRPr>
          </a:p>
          <a:p>
            <a:pPr indent="-330200" lvl="0" marL="45720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First step is to download the data from various news sources and their respective api’s.</a:t>
            </a:r>
            <a:endParaRPr sz="1600">
              <a:solidFill>
                <a:schemeClr val="dk1"/>
              </a:solidFill>
              <a:latin typeface="Montserrat"/>
              <a:ea typeface="Montserrat"/>
              <a:cs typeface="Montserrat"/>
              <a:sym typeface="Montserrat"/>
            </a:endParaRPr>
          </a:p>
          <a:p>
            <a:pPr indent="-330200" lvl="0" marL="45720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Data is downloaded as well from the stock market </a:t>
            </a:r>
            <a:r>
              <a:rPr lang="en" sz="1600">
                <a:solidFill>
                  <a:schemeClr val="dk1"/>
                </a:solidFill>
                <a:latin typeface="Montserrat"/>
                <a:ea typeface="Montserrat"/>
                <a:cs typeface="Montserrat"/>
                <a:sym typeface="Montserrat"/>
              </a:rPr>
              <a:t>indices</a:t>
            </a:r>
            <a:r>
              <a:rPr lang="en" sz="1600">
                <a:solidFill>
                  <a:schemeClr val="dk1"/>
                </a:solidFill>
                <a:latin typeface="Montserrat"/>
                <a:ea typeface="Montserrat"/>
                <a:cs typeface="Montserrat"/>
                <a:sym typeface="Montserrat"/>
              </a:rPr>
              <a:t> and platforms with information like high, low, volume traded etc.</a:t>
            </a:r>
            <a:endParaRPr sz="1600">
              <a:solidFill>
                <a:schemeClr val="dk1"/>
              </a:solidFill>
              <a:latin typeface="Montserrat"/>
              <a:ea typeface="Montserrat"/>
              <a:cs typeface="Montserrat"/>
              <a:sym typeface="Montserrat"/>
            </a:endParaRPr>
          </a:p>
          <a:p>
            <a:pPr indent="-330200" lvl="0" marL="45720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This scraping of information will be done with help of BeautifulSoup4 </a:t>
            </a:r>
            <a:r>
              <a:rPr lang="en" sz="1600">
                <a:solidFill>
                  <a:schemeClr val="dk1"/>
                </a:solidFill>
                <a:latin typeface="Montserrat"/>
                <a:ea typeface="Montserrat"/>
                <a:cs typeface="Montserrat"/>
                <a:sym typeface="Montserrat"/>
              </a:rPr>
              <a:t> - A library in python for extracting data.</a:t>
            </a:r>
            <a:endParaRPr sz="16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1600"/>
              </a:spcAft>
              <a:buNone/>
            </a:pPr>
            <a:r>
              <a:t/>
            </a:r>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