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8"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34A774-CEB8-4E41-B8C9-0CB641BF3E40}"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7A030-46A9-4A94-95BF-84F6A88876DA}" type="slidenum">
              <a:rPr lang="en-US" smtClean="0"/>
              <a:t>‹#›</a:t>
            </a:fld>
            <a:endParaRPr lang="en-US"/>
          </a:p>
        </p:txBody>
      </p:sp>
    </p:spTree>
    <p:extLst>
      <p:ext uri="{BB962C8B-B14F-4D97-AF65-F5344CB8AC3E}">
        <p14:creationId xmlns:p14="http://schemas.microsoft.com/office/powerpoint/2010/main" val="388008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34A774-CEB8-4E41-B8C9-0CB641BF3E40}"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7A030-46A9-4A94-95BF-84F6A88876DA}" type="slidenum">
              <a:rPr lang="en-US" smtClean="0"/>
              <a:t>‹#›</a:t>
            </a:fld>
            <a:endParaRPr lang="en-US"/>
          </a:p>
        </p:txBody>
      </p:sp>
    </p:spTree>
    <p:extLst>
      <p:ext uri="{BB962C8B-B14F-4D97-AF65-F5344CB8AC3E}">
        <p14:creationId xmlns:p14="http://schemas.microsoft.com/office/powerpoint/2010/main" val="139032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34A774-CEB8-4E41-B8C9-0CB641BF3E40}"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7A030-46A9-4A94-95BF-84F6A88876DA}" type="slidenum">
              <a:rPr lang="en-US" smtClean="0"/>
              <a:t>‹#›</a:t>
            </a:fld>
            <a:endParaRPr lang="en-US"/>
          </a:p>
        </p:txBody>
      </p:sp>
    </p:spTree>
    <p:extLst>
      <p:ext uri="{BB962C8B-B14F-4D97-AF65-F5344CB8AC3E}">
        <p14:creationId xmlns:p14="http://schemas.microsoft.com/office/powerpoint/2010/main" val="355018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34A774-CEB8-4E41-B8C9-0CB641BF3E40}"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7A030-46A9-4A94-95BF-84F6A88876DA}" type="slidenum">
              <a:rPr lang="en-US" smtClean="0"/>
              <a:t>‹#›</a:t>
            </a:fld>
            <a:endParaRPr lang="en-US"/>
          </a:p>
        </p:txBody>
      </p:sp>
    </p:spTree>
    <p:extLst>
      <p:ext uri="{BB962C8B-B14F-4D97-AF65-F5344CB8AC3E}">
        <p14:creationId xmlns:p14="http://schemas.microsoft.com/office/powerpoint/2010/main" val="121233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34A774-CEB8-4E41-B8C9-0CB641BF3E40}"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7A030-46A9-4A94-95BF-84F6A88876DA}" type="slidenum">
              <a:rPr lang="en-US" smtClean="0"/>
              <a:t>‹#›</a:t>
            </a:fld>
            <a:endParaRPr lang="en-US"/>
          </a:p>
        </p:txBody>
      </p:sp>
    </p:spTree>
    <p:extLst>
      <p:ext uri="{BB962C8B-B14F-4D97-AF65-F5344CB8AC3E}">
        <p14:creationId xmlns:p14="http://schemas.microsoft.com/office/powerpoint/2010/main" val="4185016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34A774-CEB8-4E41-B8C9-0CB641BF3E40}"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7A030-46A9-4A94-95BF-84F6A88876DA}" type="slidenum">
              <a:rPr lang="en-US" smtClean="0"/>
              <a:t>‹#›</a:t>
            </a:fld>
            <a:endParaRPr lang="en-US"/>
          </a:p>
        </p:txBody>
      </p:sp>
    </p:spTree>
    <p:extLst>
      <p:ext uri="{BB962C8B-B14F-4D97-AF65-F5344CB8AC3E}">
        <p14:creationId xmlns:p14="http://schemas.microsoft.com/office/powerpoint/2010/main" val="61525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34A774-CEB8-4E41-B8C9-0CB641BF3E40}" type="datetimeFigureOut">
              <a:rPr lang="en-US" smtClean="0"/>
              <a:t>11/15/2019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7A030-46A9-4A94-95BF-84F6A88876DA}" type="slidenum">
              <a:rPr lang="en-US" smtClean="0"/>
              <a:t>‹#›</a:t>
            </a:fld>
            <a:endParaRPr lang="en-US"/>
          </a:p>
        </p:txBody>
      </p:sp>
    </p:spTree>
    <p:extLst>
      <p:ext uri="{BB962C8B-B14F-4D97-AF65-F5344CB8AC3E}">
        <p14:creationId xmlns:p14="http://schemas.microsoft.com/office/powerpoint/2010/main" val="790145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34A774-CEB8-4E41-B8C9-0CB641BF3E40}" type="datetimeFigureOut">
              <a:rPr lang="en-US" smtClean="0"/>
              <a:t>11/15/2019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7A030-46A9-4A94-95BF-84F6A88876DA}" type="slidenum">
              <a:rPr lang="en-US" smtClean="0"/>
              <a:t>‹#›</a:t>
            </a:fld>
            <a:endParaRPr lang="en-US"/>
          </a:p>
        </p:txBody>
      </p:sp>
    </p:spTree>
    <p:extLst>
      <p:ext uri="{BB962C8B-B14F-4D97-AF65-F5344CB8AC3E}">
        <p14:creationId xmlns:p14="http://schemas.microsoft.com/office/powerpoint/2010/main" val="1181085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4A774-CEB8-4E41-B8C9-0CB641BF3E40}" type="datetimeFigureOut">
              <a:rPr lang="en-US" smtClean="0"/>
              <a:t>11/15/2019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7A030-46A9-4A94-95BF-84F6A88876DA}" type="slidenum">
              <a:rPr lang="en-US" smtClean="0"/>
              <a:t>‹#›</a:t>
            </a:fld>
            <a:endParaRPr lang="en-US"/>
          </a:p>
        </p:txBody>
      </p:sp>
    </p:spTree>
    <p:extLst>
      <p:ext uri="{BB962C8B-B14F-4D97-AF65-F5344CB8AC3E}">
        <p14:creationId xmlns:p14="http://schemas.microsoft.com/office/powerpoint/2010/main" val="305789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34A774-CEB8-4E41-B8C9-0CB641BF3E40}"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7A030-46A9-4A94-95BF-84F6A88876DA}" type="slidenum">
              <a:rPr lang="en-US" smtClean="0"/>
              <a:t>‹#›</a:t>
            </a:fld>
            <a:endParaRPr lang="en-US"/>
          </a:p>
        </p:txBody>
      </p:sp>
    </p:spTree>
    <p:extLst>
      <p:ext uri="{BB962C8B-B14F-4D97-AF65-F5344CB8AC3E}">
        <p14:creationId xmlns:p14="http://schemas.microsoft.com/office/powerpoint/2010/main" val="2741386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34A774-CEB8-4E41-B8C9-0CB641BF3E40}"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7A030-46A9-4A94-95BF-84F6A88876DA}" type="slidenum">
              <a:rPr lang="en-US" smtClean="0"/>
              <a:t>‹#›</a:t>
            </a:fld>
            <a:endParaRPr lang="en-US"/>
          </a:p>
        </p:txBody>
      </p:sp>
    </p:spTree>
    <p:extLst>
      <p:ext uri="{BB962C8B-B14F-4D97-AF65-F5344CB8AC3E}">
        <p14:creationId xmlns:p14="http://schemas.microsoft.com/office/powerpoint/2010/main" val="398081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4A774-CEB8-4E41-B8C9-0CB641BF3E40}" type="datetimeFigureOut">
              <a:rPr lang="en-US" smtClean="0"/>
              <a:t>11/15/2019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7A030-46A9-4A94-95BF-84F6A88876DA}" type="slidenum">
              <a:rPr lang="en-US" smtClean="0"/>
              <a:t>‹#›</a:t>
            </a:fld>
            <a:endParaRPr lang="en-US"/>
          </a:p>
        </p:txBody>
      </p:sp>
    </p:spTree>
    <p:extLst>
      <p:ext uri="{BB962C8B-B14F-4D97-AF65-F5344CB8AC3E}">
        <p14:creationId xmlns:p14="http://schemas.microsoft.com/office/powerpoint/2010/main" val="1112908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916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5828" y="1375820"/>
            <a:ext cx="8718035" cy="3078747"/>
          </a:xfrm>
          <a:prstGeom prst="rect">
            <a:avLst/>
          </a:prstGeom>
        </p:spPr>
      </p:pic>
      <p:sp>
        <p:nvSpPr>
          <p:cNvPr id="3" name="Title 2"/>
          <p:cNvSpPr>
            <a:spLocks noGrp="1"/>
          </p:cNvSpPr>
          <p:nvPr>
            <p:ph type="title"/>
          </p:nvPr>
        </p:nvSpPr>
        <p:spPr/>
        <p:txBody>
          <a:bodyPr/>
          <a:lstStyle/>
          <a:p>
            <a:r>
              <a:rPr lang="en-US" dirty="0" smtClean="0"/>
              <a:t>Template inheritance</a:t>
            </a:r>
            <a:endParaRPr lang="en-US" dirty="0"/>
          </a:p>
        </p:txBody>
      </p:sp>
      <p:sp>
        <p:nvSpPr>
          <p:cNvPr id="4" name="Line Callout 1 3"/>
          <p:cNvSpPr/>
          <p:nvPr/>
        </p:nvSpPr>
        <p:spPr>
          <a:xfrm>
            <a:off x="1036318" y="4737462"/>
            <a:ext cx="4423955" cy="1929081"/>
          </a:xfrm>
          <a:prstGeom prst="borderCallout1">
            <a:avLst>
              <a:gd name="adj1" fmla="val 1375"/>
              <a:gd name="adj2" fmla="val 37139"/>
              <a:gd name="adj3" fmla="val -97021"/>
              <a:gd name="adj4" fmla="val 4926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smtClean="0"/>
              <a:t>All other logic like for loops and if-else statements go in </a:t>
            </a:r>
            <a:r>
              <a:rPr lang="en-US" i="1" dirty="0" smtClean="0"/>
              <a:t>curly braces + % sign </a:t>
            </a:r>
            <a:r>
              <a:rPr lang="en-US" dirty="0" smtClean="0"/>
              <a:t> = block. </a:t>
            </a:r>
          </a:p>
          <a:p>
            <a:r>
              <a:rPr lang="en-US" dirty="0" smtClean="0"/>
              <a:t>	Syntax: </a:t>
            </a:r>
          </a:p>
          <a:p>
            <a:r>
              <a:rPr lang="en-US" dirty="0" smtClean="0"/>
              <a:t>{% block </a:t>
            </a:r>
            <a:r>
              <a:rPr lang="en-US" i="1" dirty="0" err="1" smtClean="0"/>
              <a:t>nameOfBlock</a:t>
            </a:r>
            <a:r>
              <a:rPr lang="en-US" dirty="0" smtClean="0"/>
              <a:t> %}{% </a:t>
            </a:r>
            <a:r>
              <a:rPr lang="en-US" dirty="0" err="1" smtClean="0"/>
              <a:t>endblock</a:t>
            </a:r>
            <a:r>
              <a:rPr lang="en-US" dirty="0" smtClean="0"/>
              <a:t> %}</a:t>
            </a:r>
            <a:endParaRPr lang="en-US" dirty="0"/>
          </a:p>
        </p:txBody>
      </p:sp>
    </p:spTree>
    <p:extLst>
      <p:ext uri="{BB962C8B-B14F-4D97-AF65-F5344CB8AC3E}">
        <p14:creationId xmlns:p14="http://schemas.microsoft.com/office/powerpoint/2010/main" val="2144018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94232" y="418897"/>
            <a:ext cx="7922453" cy="4679085"/>
          </a:xfrm>
          <a:prstGeom prst="rect">
            <a:avLst/>
          </a:prstGeom>
        </p:spPr>
      </p:pic>
      <p:sp>
        <p:nvSpPr>
          <p:cNvPr id="4" name="Line Callout 1 3"/>
          <p:cNvSpPr/>
          <p:nvPr/>
        </p:nvSpPr>
        <p:spPr>
          <a:xfrm>
            <a:off x="4355458" y="4196645"/>
            <a:ext cx="6914606" cy="2551611"/>
          </a:xfrm>
          <a:prstGeom prst="borderCallout1">
            <a:avLst>
              <a:gd name="adj1" fmla="val 18750"/>
              <a:gd name="adj2" fmla="val -8333"/>
              <a:gd name="adj3" fmla="val -122995"/>
              <a:gd name="adj4" fmla="val -3543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By creating a base template page, all other pages now refer to this  base.html page. Making other pages quite clean.  Everything that is not marked as blocks is inherited from the parent</a:t>
            </a:r>
            <a:endParaRPr lang="en-US" dirty="0"/>
          </a:p>
        </p:txBody>
      </p:sp>
      <p:pic>
        <p:nvPicPr>
          <p:cNvPr id="5" name="Picture 4"/>
          <p:cNvPicPr>
            <a:picLocks noChangeAspect="1"/>
          </p:cNvPicPr>
          <p:nvPr/>
        </p:nvPicPr>
        <p:blipFill>
          <a:blip r:embed="rId3"/>
          <a:stretch>
            <a:fillRect/>
          </a:stretch>
        </p:blipFill>
        <p:spPr>
          <a:xfrm>
            <a:off x="4514070" y="1095607"/>
            <a:ext cx="5410669" cy="922100"/>
          </a:xfrm>
          <a:prstGeom prst="rect">
            <a:avLst/>
          </a:prstGeom>
        </p:spPr>
      </p:pic>
      <p:sp>
        <p:nvSpPr>
          <p:cNvPr id="6" name="Left Arrow 5"/>
          <p:cNvSpPr/>
          <p:nvPr/>
        </p:nvSpPr>
        <p:spPr>
          <a:xfrm>
            <a:off x="2238103" y="1419497"/>
            <a:ext cx="2429691" cy="226423"/>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p:cNvSpPr txBox="1"/>
          <p:nvPr/>
        </p:nvSpPr>
        <p:spPr>
          <a:xfrm>
            <a:off x="10032274" y="165464"/>
            <a:ext cx="2072639" cy="2862322"/>
          </a:xfrm>
          <a:prstGeom prst="rect">
            <a:avLst/>
          </a:prstGeom>
          <a:noFill/>
        </p:spPr>
        <p:txBody>
          <a:bodyPr wrap="square" rtlCol="0">
            <a:spAutoFit/>
          </a:bodyPr>
          <a:lstStyle/>
          <a:p>
            <a:r>
              <a:rPr lang="en-US" dirty="0" smtClean="0"/>
              <a:t>The block </a:t>
            </a:r>
            <a:r>
              <a:rPr lang="en-US" i="1" dirty="0" smtClean="0"/>
              <a:t>title in</a:t>
            </a:r>
            <a:r>
              <a:rPr lang="en-US" dirty="0" smtClean="0"/>
              <a:t> the base template will be replaced by </a:t>
            </a:r>
            <a:r>
              <a:rPr lang="en-US" dirty="0" err="1" smtClean="0"/>
              <a:t>jinja</a:t>
            </a:r>
            <a:r>
              <a:rPr lang="en-US" dirty="0" smtClean="0"/>
              <a:t> to the one in index.html </a:t>
            </a:r>
            <a:r>
              <a:rPr lang="en-US" i="1" dirty="0" smtClean="0"/>
              <a:t>i.e. Thermos – Welcome. </a:t>
            </a:r>
            <a:r>
              <a:rPr lang="en-US" dirty="0" smtClean="0"/>
              <a:t>Everything else will be copied/inherited from the base</a:t>
            </a:r>
            <a:endParaRPr lang="en-US" dirty="0"/>
          </a:p>
        </p:txBody>
      </p:sp>
    </p:spTree>
    <p:extLst>
      <p:ext uri="{BB962C8B-B14F-4D97-AF65-F5344CB8AC3E}">
        <p14:creationId xmlns:p14="http://schemas.microsoft.com/office/powerpoint/2010/main" val="2318381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69540" y="673059"/>
            <a:ext cx="8702794" cy="5128704"/>
          </a:xfrm>
          <a:prstGeom prst="rect">
            <a:avLst/>
          </a:prstGeom>
        </p:spPr>
      </p:pic>
    </p:spTree>
    <p:extLst>
      <p:ext uri="{BB962C8B-B14F-4D97-AF65-F5344CB8AC3E}">
        <p14:creationId xmlns:p14="http://schemas.microsoft.com/office/powerpoint/2010/main" val="3618095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1235" y="1945301"/>
            <a:ext cx="8055038" cy="701101"/>
          </a:xfrm>
          <a:prstGeom prst="rect">
            <a:avLst/>
          </a:prstGeom>
        </p:spPr>
      </p:pic>
      <p:sp>
        <p:nvSpPr>
          <p:cNvPr id="3" name="TextBox 2"/>
          <p:cNvSpPr txBox="1"/>
          <p:nvPr/>
        </p:nvSpPr>
        <p:spPr>
          <a:xfrm>
            <a:off x="8969829" y="888274"/>
            <a:ext cx="2525485"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err="1" smtClean="0"/>
              <a:t>url_for</a:t>
            </a:r>
            <a:r>
              <a:rPr lang="en-US" dirty="0" smtClean="0"/>
              <a:t> can also be used to replace fixed links of static links in the html, so that if the app is to be deployed to the web or any other source, links can easily be changed from python = </a:t>
            </a:r>
            <a:r>
              <a:rPr lang="en-US" dirty="0" err="1" smtClean="0"/>
              <a:t>aintainable</a:t>
            </a:r>
            <a:endParaRPr lang="en-US" dirty="0"/>
          </a:p>
        </p:txBody>
      </p:sp>
      <p:pic>
        <p:nvPicPr>
          <p:cNvPr id="4" name="Picture 3"/>
          <p:cNvPicPr>
            <a:picLocks noChangeAspect="1"/>
          </p:cNvPicPr>
          <p:nvPr/>
        </p:nvPicPr>
        <p:blipFill>
          <a:blip r:embed="rId3"/>
          <a:stretch>
            <a:fillRect/>
          </a:stretch>
        </p:blipFill>
        <p:spPr>
          <a:xfrm>
            <a:off x="701235" y="438664"/>
            <a:ext cx="6919560" cy="685859"/>
          </a:xfrm>
          <a:prstGeom prst="rect">
            <a:avLst/>
          </a:prstGeom>
        </p:spPr>
      </p:pic>
      <p:sp>
        <p:nvSpPr>
          <p:cNvPr id="7" name="Down Arrow 6"/>
          <p:cNvSpPr/>
          <p:nvPr/>
        </p:nvSpPr>
        <p:spPr>
          <a:xfrm>
            <a:off x="3622766" y="1227909"/>
            <a:ext cx="348343" cy="6760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3796937" y="2177143"/>
            <a:ext cx="748937" cy="119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181600" y="2220686"/>
            <a:ext cx="714103" cy="1246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57005" y="3300549"/>
            <a:ext cx="1210491" cy="369332"/>
          </a:xfrm>
          <a:prstGeom prst="rect">
            <a:avLst/>
          </a:prstGeom>
          <a:noFill/>
        </p:spPr>
        <p:txBody>
          <a:bodyPr wrap="square" rtlCol="0">
            <a:spAutoFit/>
          </a:bodyPr>
          <a:lstStyle/>
          <a:p>
            <a:r>
              <a:rPr lang="en-US" dirty="0" smtClean="0"/>
              <a:t>endpoint</a:t>
            </a:r>
            <a:endParaRPr lang="en-US" dirty="0"/>
          </a:p>
        </p:txBody>
      </p:sp>
      <p:sp>
        <p:nvSpPr>
          <p:cNvPr id="14" name="TextBox 13"/>
          <p:cNvSpPr txBox="1"/>
          <p:nvPr/>
        </p:nvSpPr>
        <p:spPr>
          <a:xfrm>
            <a:off x="4972594" y="3467180"/>
            <a:ext cx="2569028" cy="923330"/>
          </a:xfrm>
          <a:prstGeom prst="rect">
            <a:avLst/>
          </a:prstGeom>
          <a:noFill/>
        </p:spPr>
        <p:txBody>
          <a:bodyPr wrap="square" rtlCol="0">
            <a:spAutoFit/>
          </a:bodyPr>
          <a:lstStyle/>
          <a:p>
            <a:r>
              <a:rPr lang="en-US" dirty="0" smtClean="0"/>
              <a:t>Any keyword argument that can be passed to the view function</a:t>
            </a:r>
            <a:endParaRPr lang="en-US" dirty="0"/>
          </a:p>
        </p:txBody>
      </p:sp>
    </p:spTree>
    <p:extLst>
      <p:ext uri="{BB962C8B-B14F-4D97-AF65-F5344CB8AC3E}">
        <p14:creationId xmlns:p14="http://schemas.microsoft.com/office/powerpoint/2010/main" val="2283290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7627" y="488513"/>
            <a:ext cx="8672312" cy="5898391"/>
          </a:xfrm>
          <a:prstGeom prst="rect">
            <a:avLst/>
          </a:prstGeom>
        </p:spPr>
      </p:pic>
    </p:spTree>
    <p:extLst>
      <p:ext uri="{BB962C8B-B14F-4D97-AF65-F5344CB8AC3E}">
        <p14:creationId xmlns:p14="http://schemas.microsoft.com/office/powerpoint/2010/main" val="1278618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43671" y="601735"/>
            <a:ext cx="8504657" cy="5654530"/>
          </a:xfrm>
          <a:prstGeom prst="rect">
            <a:avLst/>
          </a:prstGeom>
        </p:spPr>
      </p:pic>
    </p:spTree>
    <p:extLst>
      <p:ext uri="{BB962C8B-B14F-4D97-AF65-F5344CB8AC3E}">
        <p14:creationId xmlns:p14="http://schemas.microsoft.com/office/powerpoint/2010/main" val="816221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5949" y="167357"/>
            <a:ext cx="9480102" cy="6523285"/>
          </a:xfrm>
          <a:prstGeom prst="rect">
            <a:avLst/>
          </a:prstGeom>
        </p:spPr>
      </p:pic>
    </p:spTree>
    <p:extLst>
      <p:ext uri="{BB962C8B-B14F-4D97-AF65-F5344CB8AC3E}">
        <p14:creationId xmlns:p14="http://schemas.microsoft.com/office/powerpoint/2010/main" val="566729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7896" y="533149"/>
            <a:ext cx="9076207" cy="5791702"/>
          </a:xfrm>
          <a:prstGeom prst="rect">
            <a:avLst/>
          </a:prstGeom>
        </p:spPr>
      </p:pic>
      <p:sp>
        <p:nvSpPr>
          <p:cNvPr id="3" name="TextBox 2"/>
          <p:cNvSpPr txBox="1"/>
          <p:nvPr/>
        </p:nvSpPr>
        <p:spPr>
          <a:xfrm>
            <a:off x="2751909" y="6024396"/>
            <a:ext cx="7410994" cy="369332"/>
          </a:xfrm>
          <a:prstGeom prst="rect">
            <a:avLst/>
          </a:prstGeom>
          <a:noFill/>
        </p:spPr>
        <p:txBody>
          <a:bodyPr wrap="square" rtlCol="0">
            <a:spAutoFit/>
          </a:bodyPr>
          <a:lstStyle/>
          <a:p>
            <a:r>
              <a:rPr lang="en-US" dirty="0" smtClean="0"/>
              <a:t>A python function that generates an http response for an http request </a:t>
            </a:r>
            <a:endParaRPr lang="en-US" dirty="0"/>
          </a:p>
        </p:txBody>
      </p:sp>
    </p:spTree>
    <p:extLst>
      <p:ext uri="{BB962C8B-B14F-4D97-AF65-F5344CB8AC3E}">
        <p14:creationId xmlns:p14="http://schemas.microsoft.com/office/powerpoint/2010/main" val="147973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3671" y="202192"/>
            <a:ext cx="8824725" cy="6523285"/>
          </a:xfrm>
          <a:prstGeom prst="rect">
            <a:avLst/>
          </a:prstGeom>
        </p:spPr>
      </p:pic>
    </p:spTree>
    <p:extLst>
      <p:ext uri="{BB962C8B-B14F-4D97-AF65-F5344CB8AC3E}">
        <p14:creationId xmlns:p14="http://schemas.microsoft.com/office/powerpoint/2010/main" val="259564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Templates and Views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415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4094" y="2042055"/>
            <a:ext cx="2865368" cy="2408129"/>
          </a:xfrm>
          <a:prstGeom prst="rect">
            <a:avLst/>
          </a:prstGeom>
        </p:spPr>
      </p:pic>
      <p:sp>
        <p:nvSpPr>
          <p:cNvPr id="3" name="TextBox 2"/>
          <p:cNvSpPr txBox="1"/>
          <p:nvPr/>
        </p:nvSpPr>
        <p:spPr>
          <a:xfrm>
            <a:off x="1149531" y="1208705"/>
            <a:ext cx="2882538" cy="461665"/>
          </a:xfrm>
          <a:prstGeom prst="rect">
            <a:avLst/>
          </a:prstGeom>
          <a:noFill/>
        </p:spPr>
        <p:txBody>
          <a:bodyPr wrap="square" rtlCol="0">
            <a:spAutoFit/>
          </a:bodyPr>
          <a:lstStyle/>
          <a:p>
            <a:r>
              <a:rPr lang="en-US" sz="2400" b="1" dirty="0" smtClean="0"/>
              <a:t>File structure</a:t>
            </a:r>
            <a:endParaRPr lang="en-US" sz="2400" b="1" dirty="0"/>
          </a:p>
        </p:txBody>
      </p:sp>
      <p:sp>
        <p:nvSpPr>
          <p:cNvPr id="4" name="Line Callout 1 (Border and Accent Bar) 3"/>
          <p:cNvSpPr/>
          <p:nvPr/>
        </p:nvSpPr>
        <p:spPr>
          <a:xfrm>
            <a:off x="3631476" y="1393371"/>
            <a:ext cx="1846216" cy="698472"/>
          </a:xfrm>
          <a:prstGeom prst="accentBorderCallout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Parent</a:t>
            </a:r>
            <a:endParaRPr lang="en-US" dirty="0">
              <a:solidFill>
                <a:srgbClr val="FF0000"/>
              </a:solidFill>
            </a:endParaRPr>
          </a:p>
        </p:txBody>
      </p:sp>
      <p:sp>
        <p:nvSpPr>
          <p:cNvPr id="5" name="Line Callout 1 (Border and Accent Bar) 4"/>
          <p:cNvSpPr/>
          <p:nvPr/>
        </p:nvSpPr>
        <p:spPr>
          <a:xfrm>
            <a:off x="4032069" y="2222472"/>
            <a:ext cx="4463017" cy="698472"/>
          </a:xfrm>
          <a:prstGeom prst="accentBorderCallout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Another thermos, which holds our project</a:t>
            </a:r>
            <a:endParaRPr lang="en-US" dirty="0">
              <a:solidFill>
                <a:srgbClr val="FF0000"/>
              </a:solidFill>
            </a:endParaRPr>
          </a:p>
        </p:txBody>
      </p:sp>
      <p:sp>
        <p:nvSpPr>
          <p:cNvPr id="6" name="Line Callout 1 5"/>
          <p:cNvSpPr/>
          <p:nvPr/>
        </p:nvSpPr>
        <p:spPr>
          <a:xfrm>
            <a:off x="3383533" y="2852055"/>
            <a:ext cx="5716924" cy="394064"/>
          </a:xfrm>
          <a:prstGeom prst="borderCallout1">
            <a:avLst>
              <a:gd name="adj1" fmla="val 40849"/>
              <a:gd name="adj2" fmla="val 502"/>
              <a:gd name="adj3" fmla="val 97030"/>
              <a:gd name="adj4" fmla="val -1578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Because this is a packages, should have a .</a:t>
            </a:r>
            <a:r>
              <a:rPr lang="en-US" dirty="0" err="1" smtClean="0">
                <a:solidFill>
                  <a:schemeClr val="tx1"/>
                </a:solidFill>
              </a:rPr>
              <a:t>init</a:t>
            </a:r>
            <a:r>
              <a:rPr lang="en-US" dirty="0" smtClean="0">
                <a:solidFill>
                  <a:schemeClr val="tx1"/>
                </a:solidFill>
              </a:rPr>
              <a:t> file</a:t>
            </a:r>
            <a:endParaRPr lang="en-US" dirty="0">
              <a:solidFill>
                <a:schemeClr val="tx1"/>
              </a:solidFill>
            </a:endParaRPr>
          </a:p>
        </p:txBody>
      </p:sp>
      <p:sp>
        <p:nvSpPr>
          <p:cNvPr id="7" name="Line Callout 1 (Border and Accent Bar) 6"/>
          <p:cNvSpPr/>
          <p:nvPr/>
        </p:nvSpPr>
        <p:spPr>
          <a:xfrm>
            <a:off x="4032069" y="3344091"/>
            <a:ext cx="4319451" cy="531611"/>
          </a:xfrm>
          <a:prstGeom prst="accentBorderCallout1">
            <a:avLst>
              <a:gd name="adj1" fmla="val 18750"/>
              <a:gd name="adj2" fmla="val -8333"/>
              <a:gd name="adj3" fmla="val 16755"/>
              <a:gd name="adj4" fmla="val -44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Has static files: CSS/HTML/JS etc.</a:t>
            </a:r>
            <a:endParaRPr lang="en-US" dirty="0"/>
          </a:p>
        </p:txBody>
      </p:sp>
      <p:sp>
        <p:nvSpPr>
          <p:cNvPr id="8" name="Line Callout 1 (Border and Accent Bar) 7"/>
          <p:cNvSpPr/>
          <p:nvPr/>
        </p:nvSpPr>
        <p:spPr>
          <a:xfrm>
            <a:off x="4175635" y="4021673"/>
            <a:ext cx="4319451" cy="531611"/>
          </a:xfrm>
          <a:prstGeom prst="accentBorderCallout1">
            <a:avLst>
              <a:gd name="adj1" fmla="val 18750"/>
              <a:gd name="adj2" fmla="val -8333"/>
              <a:gd name="adj3" fmla="val -70067"/>
              <a:gd name="adj4" fmla="val -43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Has templates for generating HTML pages</a:t>
            </a:r>
            <a:endParaRPr lang="en-US" dirty="0"/>
          </a:p>
        </p:txBody>
      </p:sp>
      <p:sp>
        <p:nvSpPr>
          <p:cNvPr id="9" name="Line Callout 1 8"/>
          <p:cNvSpPr/>
          <p:nvPr/>
        </p:nvSpPr>
        <p:spPr>
          <a:xfrm>
            <a:off x="3476898" y="4699255"/>
            <a:ext cx="5716924" cy="394064"/>
          </a:xfrm>
          <a:prstGeom prst="borderCallout1">
            <a:avLst>
              <a:gd name="adj1" fmla="val 40849"/>
              <a:gd name="adj2" fmla="val 502"/>
              <a:gd name="adj3" fmla="val -196892"/>
              <a:gd name="adj4" fmla="val -2066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Contains the flask project</a:t>
            </a:r>
            <a:endParaRPr lang="en-US" dirty="0">
              <a:solidFill>
                <a:schemeClr val="tx1"/>
              </a:solidFill>
            </a:endParaRPr>
          </a:p>
        </p:txBody>
      </p:sp>
    </p:spTree>
    <p:extLst>
      <p:ext uri="{BB962C8B-B14F-4D97-AF65-F5344CB8AC3E}">
        <p14:creationId xmlns:p14="http://schemas.microsoft.com/office/powerpoint/2010/main" val="389738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424" y="0"/>
            <a:ext cx="9854764" cy="6690940"/>
          </a:xfrm>
          <a:prstGeom prst="rect">
            <a:avLst/>
          </a:prstGeom>
        </p:spPr>
      </p:pic>
      <p:pic>
        <p:nvPicPr>
          <p:cNvPr id="3" name="Picture 2"/>
          <p:cNvPicPr>
            <a:picLocks noChangeAspect="1"/>
          </p:cNvPicPr>
          <p:nvPr/>
        </p:nvPicPr>
        <p:blipFill>
          <a:blip r:embed="rId3"/>
          <a:stretch>
            <a:fillRect/>
          </a:stretch>
        </p:blipFill>
        <p:spPr>
          <a:xfrm>
            <a:off x="8334884" y="2849723"/>
            <a:ext cx="3543607" cy="3596952"/>
          </a:xfrm>
          <a:prstGeom prst="rect">
            <a:avLst/>
          </a:prstGeom>
        </p:spPr>
      </p:pic>
    </p:spTree>
    <p:extLst>
      <p:ext uri="{BB962C8B-B14F-4D97-AF65-F5344CB8AC3E}">
        <p14:creationId xmlns:p14="http://schemas.microsoft.com/office/powerpoint/2010/main" val="169070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76602" y="2187872"/>
            <a:ext cx="5608806" cy="3596952"/>
          </a:xfrm>
          <a:prstGeom prst="rect">
            <a:avLst/>
          </a:prstGeom>
        </p:spPr>
      </p:pic>
      <p:sp>
        <p:nvSpPr>
          <p:cNvPr id="3" name="Title 2"/>
          <p:cNvSpPr>
            <a:spLocks noGrp="1"/>
          </p:cNvSpPr>
          <p:nvPr>
            <p:ph type="title"/>
          </p:nvPr>
        </p:nvSpPr>
        <p:spPr/>
        <p:txBody>
          <a:bodyPr/>
          <a:lstStyle/>
          <a:p>
            <a:r>
              <a:rPr lang="en-US" dirty="0" err="1" smtClean="0"/>
              <a:t>Jinja</a:t>
            </a:r>
            <a:r>
              <a:rPr lang="en-US" dirty="0" smtClean="0"/>
              <a:t> stuff</a:t>
            </a:r>
            <a:endParaRPr lang="en-US" dirty="0"/>
          </a:p>
        </p:txBody>
      </p:sp>
    </p:spTree>
    <p:extLst>
      <p:ext uri="{BB962C8B-B14F-4D97-AF65-F5344CB8AC3E}">
        <p14:creationId xmlns:p14="http://schemas.microsoft.com/office/powerpoint/2010/main" val="188295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04415"/>
            <a:ext cx="6955607" cy="5355430"/>
          </a:xfrm>
          <a:prstGeom prst="rect">
            <a:avLst/>
          </a:prstGeom>
        </p:spPr>
      </p:pic>
      <p:sp>
        <p:nvSpPr>
          <p:cNvPr id="4" name="Line Callout 1 3"/>
          <p:cNvSpPr/>
          <p:nvPr/>
        </p:nvSpPr>
        <p:spPr>
          <a:xfrm>
            <a:off x="7183483" y="1184365"/>
            <a:ext cx="4580709" cy="1698171"/>
          </a:xfrm>
          <a:prstGeom prst="borderCallout1">
            <a:avLst>
              <a:gd name="adj1" fmla="val 18750"/>
              <a:gd name="adj2" fmla="val -8333"/>
              <a:gd name="adj3" fmla="val 174038"/>
              <a:gd name="adj4" fmla="val -629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url_for</a:t>
            </a:r>
            <a:r>
              <a:rPr lang="en-US" dirty="0" smtClean="0"/>
              <a:t> is a </a:t>
            </a:r>
            <a:r>
              <a:rPr lang="en-US" dirty="0" err="1" smtClean="0"/>
              <a:t>jinja</a:t>
            </a:r>
            <a:r>
              <a:rPr lang="en-US" dirty="0" smtClean="0"/>
              <a:t> function available in all flask templates and takes the view passed in as the argument and returns its </a:t>
            </a:r>
            <a:r>
              <a:rPr lang="en-US" dirty="0" err="1" smtClean="0"/>
              <a:t>url</a:t>
            </a:r>
            <a:endParaRPr lang="en-US" dirty="0"/>
          </a:p>
        </p:txBody>
      </p:sp>
      <p:sp>
        <p:nvSpPr>
          <p:cNvPr id="3" name="TextBox 2"/>
          <p:cNvSpPr txBox="1"/>
          <p:nvPr/>
        </p:nvSpPr>
        <p:spPr>
          <a:xfrm>
            <a:off x="7262949" y="3091543"/>
            <a:ext cx="4432662" cy="923330"/>
          </a:xfrm>
          <a:prstGeom prst="rect">
            <a:avLst/>
          </a:prstGeom>
          <a:noFill/>
        </p:spPr>
        <p:txBody>
          <a:bodyPr wrap="square" rtlCol="0">
            <a:spAutoFit/>
          </a:bodyPr>
          <a:lstStyle/>
          <a:p>
            <a:r>
              <a:rPr lang="en-US" dirty="0" smtClean="0"/>
              <a:t>{{ }} double curly braces are used when we want to output the value from a variable or function to the HTML page</a:t>
            </a:r>
            <a:endParaRPr lang="en-US" dirty="0"/>
          </a:p>
        </p:txBody>
      </p:sp>
    </p:spTree>
    <p:extLst>
      <p:ext uri="{BB962C8B-B14F-4D97-AF65-F5344CB8AC3E}">
        <p14:creationId xmlns:p14="http://schemas.microsoft.com/office/powerpoint/2010/main" val="770853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246</Words>
  <Application>Microsoft Office PowerPoint</Application>
  <PresentationFormat>Widescreen</PresentationFormat>
  <Paragraphs>22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Getting Started</vt:lpstr>
      <vt:lpstr>PowerPoint Presentation</vt:lpstr>
      <vt:lpstr>PowerPoint Presentation</vt:lpstr>
      <vt:lpstr>PowerPoint Presentation</vt:lpstr>
      <vt:lpstr>Basic Templates and Views</vt:lpstr>
      <vt:lpstr>PowerPoint Presentation</vt:lpstr>
      <vt:lpstr>PowerPoint Presentation</vt:lpstr>
      <vt:lpstr>Jinja stuff</vt:lpstr>
      <vt:lpstr>PowerPoint Presentation</vt:lpstr>
      <vt:lpstr>Template inheritance</vt:lpstr>
      <vt:lpstr>PowerPoint Presentation</vt:lpstr>
      <vt:lpstr>PowerPoint Presentation</vt:lpstr>
      <vt:lpstr>PowerPoint Presentation</vt:lpstr>
      <vt:lpstr>PowerPoint Presentation</vt:lpstr>
      <vt:lpstr>PowerPoint Presentation</vt:lpstr>
    </vt:vector>
  </TitlesOfParts>
  <Company>Ortec Finance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Bhatt</dc:creator>
  <cp:lastModifiedBy>Keshav Bhatt</cp:lastModifiedBy>
  <cp:revision>21</cp:revision>
  <dcterms:created xsi:type="dcterms:W3CDTF">2019-11-08T13:52:24Z</dcterms:created>
  <dcterms:modified xsi:type="dcterms:W3CDTF">2019-11-15T15:31:06Z</dcterms:modified>
</cp:coreProperties>
</file>