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58" r:id="rId6"/>
    <p:sldId id="265" r:id="rId7"/>
    <p:sldId id="261" r:id="rId8"/>
    <p:sldId id="262" r:id="rId9"/>
    <p:sldId id="264" r:id="rId10"/>
    <p:sldId id="266" r:id="rId11"/>
    <p:sldId id="263"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7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8AA2A-5F25-46AE-B3B7-155E1DC9D710}"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51345-83D1-473E-98D2-0F501057D30C}" type="slidenum">
              <a:rPr lang="en-US" smtClean="0"/>
              <a:t>‹#›</a:t>
            </a:fld>
            <a:endParaRPr lang="en-US"/>
          </a:p>
        </p:txBody>
      </p:sp>
    </p:spTree>
    <p:extLst>
      <p:ext uri="{BB962C8B-B14F-4D97-AF65-F5344CB8AC3E}">
        <p14:creationId xmlns:p14="http://schemas.microsoft.com/office/powerpoint/2010/main" val="113065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is assignment operator </a:t>
            </a:r>
            <a:br>
              <a:rPr lang="en-US" dirty="0" smtClean="0"/>
            </a:br>
            <a:r>
              <a:rPr lang="en-US" dirty="0" smtClean="0"/>
              <a:t>= is comparison operator</a:t>
            </a:r>
          </a:p>
          <a:p>
            <a:endParaRPr lang="en-US" dirty="0" smtClean="0"/>
          </a:p>
          <a:p>
            <a:r>
              <a:rPr lang="en-US" dirty="0" smtClean="0"/>
              <a:t>Case insensitive, can use a SQL formatter to prettify</a:t>
            </a:r>
          </a:p>
          <a:p>
            <a:endParaRPr lang="en-US" dirty="0"/>
          </a:p>
        </p:txBody>
      </p:sp>
      <p:sp>
        <p:nvSpPr>
          <p:cNvPr id="4" name="Slide Number Placeholder 3"/>
          <p:cNvSpPr>
            <a:spLocks noGrp="1"/>
          </p:cNvSpPr>
          <p:nvPr>
            <p:ph type="sldNum" sz="quarter" idx="10"/>
          </p:nvPr>
        </p:nvSpPr>
        <p:spPr/>
        <p:txBody>
          <a:bodyPr/>
          <a:lstStyle/>
          <a:p>
            <a:fld id="{EFA51345-83D1-473E-98D2-0F501057D30C}" type="slidenum">
              <a:rPr lang="en-US" smtClean="0"/>
              <a:t>5</a:t>
            </a:fld>
            <a:endParaRPr lang="en-US"/>
          </a:p>
        </p:txBody>
      </p:sp>
    </p:spTree>
    <p:extLst>
      <p:ext uri="{BB962C8B-B14F-4D97-AF65-F5344CB8AC3E}">
        <p14:creationId xmlns:p14="http://schemas.microsoft.com/office/powerpoint/2010/main" val="3154595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a:t>
            </a:r>
            <a:r>
              <a:rPr lang="en-US" baseline="0" dirty="0" smtClean="0"/>
              <a:t> strictness</a:t>
            </a:r>
            <a:endParaRPr lang="en-US" dirty="0"/>
          </a:p>
        </p:txBody>
      </p:sp>
      <p:sp>
        <p:nvSpPr>
          <p:cNvPr id="4" name="Slide Number Placeholder 3"/>
          <p:cNvSpPr>
            <a:spLocks noGrp="1"/>
          </p:cNvSpPr>
          <p:nvPr>
            <p:ph type="sldNum" sz="quarter" idx="10"/>
          </p:nvPr>
        </p:nvSpPr>
        <p:spPr/>
        <p:txBody>
          <a:bodyPr/>
          <a:lstStyle/>
          <a:p>
            <a:fld id="{EFA51345-83D1-473E-98D2-0F501057D30C}" type="slidenum">
              <a:rPr lang="en-US" smtClean="0"/>
              <a:t>9</a:t>
            </a:fld>
            <a:endParaRPr lang="en-US"/>
          </a:p>
        </p:txBody>
      </p:sp>
    </p:spTree>
    <p:extLst>
      <p:ext uri="{BB962C8B-B14F-4D97-AF65-F5344CB8AC3E}">
        <p14:creationId xmlns:p14="http://schemas.microsoft.com/office/powerpoint/2010/main" val="28995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data types are even more efficient since they are in base 2, but be careful as numeric calculations may not be very accurate (</a:t>
            </a:r>
            <a:r>
              <a:rPr lang="en-US" dirty="0" err="1" smtClean="0"/>
              <a:t>e.g</a:t>
            </a:r>
            <a:r>
              <a:rPr lang="en-US" dirty="0" smtClean="0"/>
              <a:t> we get 3.599 instead of 3.6. So for </a:t>
            </a:r>
            <a:r>
              <a:rPr lang="en-US" dirty="0" err="1" smtClean="0"/>
              <a:t>nrs</a:t>
            </a:r>
            <a:r>
              <a:rPr lang="en-US" dirty="0" smtClean="0"/>
              <a:t> with a small range or where precision is not important use binary. Also, take into account numeric precedence, if an operation involves number and binary double, the result will be converted to binary double</a:t>
            </a:r>
          </a:p>
          <a:p>
            <a:r>
              <a:rPr lang="en-US" dirty="0" smtClean="0"/>
              <a:t>Also this datatype does not result in numerical overflow/underflow errors, divby0 error</a:t>
            </a:r>
          </a:p>
          <a:p>
            <a:endParaRPr lang="en-US" dirty="0"/>
          </a:p>
        </p:txBody>
      </p:sp>
      <p:sp>
        <p:nvSpPr>
          <p:cNvPr id="4" name="Slide Number Placeholder 3"/>
          <p:cNvSpPr>
            <a:spLocks noGrp="1"/>
          </p:cNvSpPr>
          <p:nvPr>
            <p:ph type="sldNum" sz="quarter" idx="10"/>
          </p:nvPr>
        </p:nvSpPr>
        <p:spPr/>
        <p:txBody>
          <a:bodyPr/>
          <a:lstStyle/>
          <a:p>
            <a:fld id="{EFA51345-83D1-473E-98D2-0F501057D30C}" type="slidenum">
              <a:rPr lang="en-US" smtClean="0"/>
              <a:t>11</a:t>
            </a:fld>
            <a:endParaRPr lang="en-US"/>
          </a:p>
        </p:txBody>
      </p:sp>
    </p:spTree>
    <p:extLst>
      <p:ext uri="{BB962C8B-B14F-4D97-AF65-F5344CB8AC3E}">
        <p14:creationId xmlns:p14="http://schemas.microsoft.com/office/powerpoint/2010/main" val="416262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95839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26208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267184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29550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B7D8F0-E78D-45ED-BDDA-8534D0012EA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344014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7D8F0-E78D-45ED-BDDA-8534D0012EA8}"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52755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7D8F0-E78D-45ED-BDDA-8534D0012EA8}"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44608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7D8F0-E78D-45ED-BDDA-8534D0012EA8}"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91761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7D8F0-E78D-45ED-BDDA-8534D0012EA8}"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7022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7D8F0-E78D-45ED-BDDA-8534D0012EA8}"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426195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7D8F0-E78D-45ED-BDDA-8534D0012EA8}"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25345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7D8F0-E78D-45ED-BDDA-8534D0012EA8}" type="datetimeFigureOut">
              <a:rPr lang="en-US" smtClean="0"/>
              <a:t>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5B751-9B4A-4877-A6BB-1A62366A65D5}" type="slidenum">
              <a:rPr lang="en-US" smtClean="0"/>
              <a:t>‹#›</a:t>
            </a:fld>
            <a:endParaRPr lang="en-US"/>
          </a:p>
        </p:txBody>
      </p:sp>
    </p:spTree>
    <p:extLst>
      <p:ext uri="{BB962C8B-B14F-4D97-AF65-F5344CB8AC3E}">
        <p14:creationId xmlns:p14="http://schemas.microsoft.com/office/powerpoint/2010/main" val="81900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Du_VF9xaGk&amp;t=870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 SQL</a:t>
            </a:r>
            <a:endParaRPr lang="en-US" dirty="0"/>
          </a:p>
        </p:txBody>
      </p:sp>
      <p:sp>
        <p:nvSpPr>
          <p:cNvPr id="3" name="Subtitle 2"/>
          <p:cNvSpPr>
            <a:spLocks noGrp="1"/>
          </p:cNvSpPr>
          <p:nvPr>
            <p:ph type="subTitle" idx="1"/>
          </p:nvPr>
        </p:nvSpPr>
        <p:spPr/>
        <p:txBody>
          <a:bodyPr/>
          <a:lstStyle/>
          <a:p>
            <a:r>
              <a:rPr lang="en-US" dirty="0" smtClean="0"/>
              <a:t>Salient Features</a:t>
            </a:r>
            <a:endParaRPr lang="en-US" dirty="0"/>
          </a:p>
        </p:txBody>
      </p:sp>
    </p:spTree>
    <p:extLst>
      <p:ext uri="{BB962C8B-B14F-4D97-AF65-F5344CB8AC3E}">
        <p14:creationId xmlns:p14="http://schemas.microsoft.com/office/powerpoint/2010/main" val="392869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728" t="39256" b="3557"/>
          <a:stretch/>
        </p:blipFill>
        <p:spPr>
          <a:xfrm>
            <a:off x="5967663" y="3088775"/>
            <a:ext cx="5386137" cy="3481137"/>
          </a:xfrm>
          <a:prstGeom prst="rect">
            <a:avLst/>
          </a:prstGeom>
        </p:spPr>
      </p:pic>
      <p:sp>
        <p:nvSpPr>
          <p:cNvPr id="4" name="Title 3"/>
          <p:cNvSpPr>
            <a:spLocks noGrp="1"/>
          </p:cNvSpPr>
          <p:nvPr>
            <p:ph type="title"/>
          </p:nvPr>
        </p:nvSpPr>
        <p:spPr/>
        <p:txBody>
          <a:bodyPr/>
          <a:lstStyle/>
          <a:p>
            <a:r>
              <a:rPr lang="en-US" i="1" dirty="0" smtClean="0"/>
              <a:t>Type inheritance</a:t>
            </a:r>
            <a:endParaRPr lang="en-US" i="1" dirty="0"/>
          </a:p>
        </p:txBody>
      </p:sp>
      <p:sp>
        <p:nvSpPr>
          <p:cNvPr id="5" name="Content Placeholder 4"/>
          <p:cNvSpPr>
            <a:spLocks noGrp="1"/>
          </p:cNvSpPr>
          <p:nvPr>
            <p:ph idx="1"/>
          </p:nvPr>
        </p:nvSpPr>
        <p:spPr>
          <a:xfrm>
            <a:off x="597568" y="1690688"/>
            <a:ext cx="9605211" cy="4351338"/>
          </a:xfrm>
        </p:spPr>
        <p:txBody>
          <a:bodyPr/>
          <a:lstStyle/>
          <a:p>
            <a:r>
              <a:rPr lang="en-US" dirty="0"/>
              <a:t>Good when a variable is dependent on another column of another </a:t>
            </a:r>
            <a:r>
              <a:rPr lang="en-US" dirty="0" smtClean="0"/>
              <a:t>table </a:t>
            </a:r>
          </a:p>
          <a:p>
            <a:r>
              <a:rPr lang="en-US" dirty="0" smtClean="0"/>
              <a:t>NULL </a:t>
            </a:r>
            <a:r>
              <a:rPr lang="en-US" dirty="0"/>
              <a:t>constraints </a:t>
            </a:r>
            <a:r>
              <a:rPr lang="en-US" dirty="0" smtClean="0"/>
              <a:t>and </a:t>
            </a:r>
            <a:r>
              <a:rPr lang="en-US" dirty="0" smtClean="0"/>
              <a:t>data type</a:t>
            </a:r>
            <a:r>
              <a:rPr lang="en-US" dirty="0" smtClean="0"/>
              <a:t> </a:t>
            </a:r>
            <a:r>
              <a:rPr lang="en-US" dirty="0"/>
              <a:t>constrains are both </a:t>
            </a:r>
            <a:r>
              <a:rPr lang="en-US" dirty="0" smtClean="0"/>
              <a:t>inherited in </a:t>
            </a:r>
            <a:r>
              <a:rPr lang="en-US" dirty="0" smtClean="0"/>
              <a:t>the same block only</a:t>
            </a:r>
            <a:endParaRPr lang="en-US" dirty="0"/>
          </a:p>
          <a:p>
            <a:endParaRPr lang="en-US" dirty="0"/>
          </a:p>
        </p:txBody>
      </p:sp>
    </p:spTree>
    <p:extLst>
      <p:ext uri="{BB962C8B-B14F-4D97-AF65-F5344CB8AC3E}">
        <p14:creationId xmlns:p14="http://schemas.microsoft.com/office/powerpoint/2010/main" val="30737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Numeric types</a:t>
            </a:r>
            <a:endParaRPr lang="en-US" i="1" dirty="0"/>
          </a:p>
        </p:txBody>
      </p:sp>
      <p:pic>
        <p:nvPicPr>
          <p:cNvPr id="4" name="Content Placeholder 3"/>
          <p:cNvPicPr>
            <a:picLocks noGrp="1" noChangeAspect="1"/>
          </p:cNvPicPr>
          <p:nvPr>
            <p:ph idx="1"/>
          </p:nvPr>
        </p:nvPicPr>
        <p:blipFill>
          <a:blip r:embed="rId3"/>
          <a:stretch>
            <a:fillRect/>
          </a:stretch>
        </p:blipFill>
        <p:spPr>
          <a:xfrm>
            <a:off x="5549778" y="2083732"/>
            <a:ext cx="6433675" cy="4351338"/>
          </a:xfrm>
          <a:prstGeom prst="rect">
            <a:avLst/>
          </a:prstGeom>
        </p:spPr>
      </p:pic>
      <p:pic>
        <p:nvPicPr>
          <p:cNvPr id="5" name="Picture 4"/>
          <p:cNvPicPr>
            <a:picLocks noChangeAspect="1"/>
          </p:cNvPicPr>
          <p:nvPr/>
        </p:nvPicPr>
        <p:blipFill rotWithShape="1">
          <a:blip r:embed="rId4"/>
          <a:srcRect r="23083"/>
          <a:stretch/>
        </p:blipFill>
        <p:spPr>
          <a:xfrm>
            <a:off x="344302" y="1450380"/>
            <a:ext cx="4933550" cy="4679567"/>
          </a:xfrm>
          <a:prstGeom prst="rect">
            <a:avLst/>
          </a:prstGeom>
        </p:spPr>
      </p:pic>
    </p:spTree>
    <p:extLst>
      <p:ext uri="{BB962C8B-B14F-4D97-AF65-F5344CB8AC3E}">
        <p14:creationId xmlns:p14="http://schemas.microsoft.com/office/powerpoint/2010/main" val="286335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7612"/>
          <a:stretch/>
        </p:blipFill>
        <p:spPr>
          <a:xfrm>
            <a:off x="579522" y="1690688"/>
            <a:ext cx="6343151" cy="4073319"/>
          </a:xfrm>
          <a:prstGeom prst="rect">
            <a:avLst/>
          </a:prstGeom>
        </p:spPr>
      </p:pic>
      <p:pic>
        <p:nvPicPr>
          <p:cNvPr id="4" name="Picture 3"/>
          <p:cNvPicPr>
            <a:picLocks noChangeAspect="1"/>
          </p:cNvPicPr>
          <p:nvPr/>
        </p:nvPicPr>
        <p:blipFill>
          <a:blip r:embed="rId3"/>
          <a:stretch>
            <a:fillRect/>
          </a:stretch>
        </p:blipFill>
        <p:spPr>
          <a:xfrm>
            <a:off x="5676154" y="3071656"/>
            <a:ext cx="5877132" cy="3345631"/>
          </a:xfrm>
          <a:prstGeom prst="rect">
            <a:avLst/>
          </a:prstGeom>
        </p:spPr>
      </p:pic>
      <p:sp>
        <p:nvSpPr>
          <p:cNvPr id="8" name="Rectangle 3"/>
          <p:cNvSpPr>
            <a:spLocks noChangeArrowheads="1"/>
          </p:cNvSpPr>
          <p:nvPr/>
        </p:nvSpPr>
        <p:spPr bwMode="auto">
          <a:xfrm>
            <a:off x="7068552" y="1060929"/>
            <a:ext cx="4752473"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INTERVAL YEAR TO MONTH</a:t>
            </a:r>
            <a:r>
              <a:rPr kumimoji="0" lang="en-US" altLang="en-US" sz="2000" b="0" i="0" u="none" strike="noStrike" cap="none" normalizeH="0" baseline="0" dirty="0" smtClean="0">
                <a:ln>
                  <a:noFill/>
                </a:ln>
                <a:solidFill>
                  <a:srgbClr val="FF0000"/>
                </a:solidFill>
                <a:effectLst/>
                <a:latin typeface="Roboto"/>
              </a:rPr>
              <a:t> – which records a duration of years and months</a:t>
            </a:r>
            <a:endParaRPr kumimoji="0" lang="en-US" altLang="en-US" sz="20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INTERVAL DAY TO SECOND</a:t>
            </a:r>
            <a:r>
              <a:rPr kumimoji="0" lang="en-US" altLang="en-US" sz="2000" b="0" i="0" u="none" strike="noStrike" cap="none" normalizeH="0" baseline="0" dirty="0" smtClean="0">
                <a:ln>
                  <a:noFill/>
                </a:ln>
                <a:solidFill>
                  <a:srgbClr val="FF0000"/>
                </a:solidFill>
                <a:effectLst/>
                <a:latin typeface="Roboto"/>
              </a:rPr>
              <a:t> – which records a duration of days, hours, minutes and seconds.</a:t>
            </a:r>
            <a:endParaRPr kumimoji="0" lang="en-US" altLang="en-US" sz="2000" b="0" i="0" u="none" strike="noStrike" cap="none" normalizeH="0" baseline="0" dirty="0" smtClean="0">
              <a:ln>
                <a:noFill/>
              </a:ln>
              <a:solidFill>
                <a:srgbClr val="FF0000"/>
              </a:solidFill>
              <a:effectLst/>
            </a:endParaRPr>
          </a:p>
        </p:txBody>
      </p:sp>
      <p:sp>
        <p:nvSpPr>
          <p:cNvPr id="5" name="Title 4"/>
          <p:cNvSpPr>
            <a:spLocks noGrp="1"/>
          </p:cNvSpPr>
          <p:nvPr>
            <p:ph type="title"/>
          </p:nvPr>
        </p:nvSpPr>
        <p:spPr/>
        <p:txBody>
          <a:bodyPr/>
          <a:lstStyle/>
          <a:p>
            <a:r>
              <a:rPr lang="en-US" i="1" dirty="0" err="1" smtClean="0"/>
              <a:t>Datetime</a:t>
            </a:r>
            <a:endParaRPr lang="en-US" i="1" dirty="0"/>
          </a:p>
        </p:txBody>
      </p:sp>
    </p:spTree>
    <p:extLst>
      <p:ext uri="{BB962C8B-B14F-4D97-AF65-F5344CB8AC3E}">
        <p14:creationId xmlns:p14="http://schemas.microsoft.com/office/powerpoint/2010/main" val="375148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 loops</a:t>
            </a:r>
            <a:endParaRPr lang="en-US" b="1" dirty="0"/>
          </a:p>
        </p:txBody>
      </p:sp>
      <p:pic>
        <p:nvPicPr>
          <p:cNvPr id="3" name="Picture 2"/>
          <p:cNvPicPr>
            <a:picLocks noChangeAspect="1"/>
          </p:cNvPicPr>
          <p:nvPr/>
        </p:nvPicPr>
        <p:blipFill>
          <a:blip r:embed="rId2"/>
          <a:stretch>
            <a:fillRect/>
          </a:stretch>
        </p:blipFill>
        <p:spPr>
          <a:xfrm>
            <a:off x="1455536" y="2420036"/>
            <a:ext cx="4763113" cy="2572109"/>
          </a:xfrm>
          <a:prstGeom prst="rect">
            <a:avLst/>
          </a:prstGeom>
        </p:spPr>
      </p:pic>
      <p:pic>
        <p:nvPicPr>
          <p:cNvPr id="4" name="Picture 3"/>
          <p:cNvPicPr>
            <a:picLocks noChangeAspect="1"/>
          </p:cNvPicPr>
          <p:nvPr/>
        </p:nvPicPr>
        <p:blipFill>
          <a:blip r:embed="rId3"/>
          <a:stretch>
            <a:fillRect/>
          </a:stretch>
        </p:blipFill>
        <p:spPr>
          <a:xfrm>
            <a:off x="6489718" y="2037615"/>
            <a:ext cx="4401164" cy="4334480"/>
          </a:xfrm>
          <a:prstGeom prst="rect">
            <a:avLst/>
          </a:prstGeom>
        </p:spPr>
      </p:pic>
    </p:spTree>
    <p:extLst>
      <p:ext uri="{BB962C8B-B14F-4D97-AF65-F5344CB8AC3E}">
        <p14:creationId xmlns:p14="http://schemas.microsoft.com/office/powerpoint/2010/main" val="10207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1" dirty="0" smtClean="0"/>
              <a:t>Cursors</a:t>
            </a:r>
            <a:endParaRPr lang="en-US" b="1" dirty="0"/>
          </a:p>
        </p:txBody>
      </p:sp>
      <p:sp>
        <p:nvSpPr>
          <p:cNvPr id="11" name="Content Placeholder 10"/>
          <p:cNvSpPr>
            <a:spLocks noGrp="1"/>
          </p:cNvSpPr>
          <p:nvPr>
            <p:ph sz="half" idx="2"/>
          </p:nvPr>
        </p:nvSpPr>
        <p:spPr>
          <a:xfrm>
            <a:off x="6172200" y="2149642"/>
            <a:ext cx="5181600" cy="4351338"/>
          </a:xfrm>
        </p:spPr>
        <p:txBody>
          <a:bodyPr/>
          <a:lstStyle/>
          <a:p>
            <a:r>
              <a:rPr lang="en-US" dirty="0" smtClean="0"/>
              <a:t>Explicit</a:t>
            </a:r>
          </a:p>
          <a:p>
            <a:pPr lvl="1"/>
            <a:r>
              <a:rPr lang="en-US" dirty="0" smtClean="0"/>
              <a:t>Most common mode. Oracle executes your query but gives you control to open, fetch and execute cursor</a:t>
            </a:r>
          </a:p>
          <a:p>
            <a:pPr lvl="1"/>
            <a:r>
              <a:rPr lang="en-US" dirty="0" smtClean="0"/>
              <a:t>Must self-manage, but more control</a:t>
            </a:r>
          </a:p>
          <a:p>
            <a:endParaRPr lang="en-US" dirty="0" smtClean="0"/>
          </a:p>
          <a:p>
            <a:endParaRPr lang="en-US" dirty="0"/>
          </a:p>
        </p:txBody>
      </p:sp>
      <p:sp>
        <p:nvSpPr>
          <p:cNvPr id="12" name="Content Placeholder 11"/>
          <p:cNvSpPr>
            <a:spLocks noGrp="1"/>
          </p:cNvSpPr>
          <p:nvPr>
            <p:ph sz="half" idx="1"/>
          </p:nvPr>
        </p:nvSpPr>
        <p:spPr>
          <a:xfrm>
            <a:off x="838200" y="2149642"/>
            <a:ext cx="5181600" cy="4351338"/>
          </a:xfrm>
        </p:spPr>
        <p:txBody>
          <a:bodyPr/>
          <a:lstStyle/>
          <a:p>
            <a:r>
              <a:rPr lang="en-US" dirty="0" smtClean="0"/>
              <a:t>Implicit</a:t>
            </a:r>
          </a:p>
          <a:p>
            <a:pPr lvl="1"/>
            <a:r>
              <a:rPr lang="en-US" dirty="0" smtClean="0"/>
              <a:t>Area in memory to hold the results for a SELECT, INSERT, UPDATE statement</a:t>
            </a:r>
          </a:p>
          <a:p>
            <a:pPr lvl="1"/>
            <a:r>
              <a:rPr lang="en-US" dirty="0"/>
              <a:t>M</a:t>
            </a:r>
            <a:r>
              <a:rPr lang="en-US" dirty="0" smtClean="0"/>
              <a:t>anaged by Oracle</a:t>
            </a:r>
          </a:p>
          <a:p>
            <a:pPr lvl="1"/>
            <a:endParaRPr lang="en-US" dirty="0"/>
          </a:p>
        </p:txBody>
      </p:sp>
    </p:spTree>
    <p:extLst>
      <p:ext uri="{BB962C8B-B14F-4D97-AF65-F5344CB8AC3E}">
        <p14:creationId xmlns:p14="http://schemas.microsoft.com/office/powerpoint/2010/main" val="8232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3852" y="224279"/>
            <a:ext cx="7329096" cy="6204610"/>
          </a:xfrm>
          <a:prstGeom prst="rect">
            <a:avLst/>
          </a:prstGeom>
        </p:spPr>
      </p:pic>
    </p:spTree>
    <p:extLst>
      <p:ext uri="{BB962C8B-B14F-4D97-AF65-F5344CB8AC3E}">
        <p14:creationId xmlns:p14="http://schemas.microsoft.com/office/powerpoint/2010/main" val="35543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1" dirty="0" smtClean="0"/>
              <a:t>Pros</a:t>
            </a:r>
            <a:r>
              <a:rPr lang="en-US" dirty="0" smtClean="0"/>
              <a:t> 	 				</a:t>
            </a:r>
            <a:r>
              <a:rPr lang="en-US" b="1" dirty="0" smtClean="0"/>
              <a:t>Cons</a:t>
            </a:r>
            <a:endParaRPr lang="en-US" b="1" dirty="0"/>
          </a:p>
        </p:txBody>
      </p:sp>
      <p:sp>
        <p:nvSpPr>
          <p:cNvPr id="10" name="Content Placeholder 9"/>
          <p:cNvSpPr>
            <a:spLocks noGrp="1"/>
          </p:cNvSpPr>
          <p:nvPr>
            <p:ph sz="half" idx="1"/>
          </p:nvPr>
        </p:nvSpPr>
        <p:spPr/>
        <p:txBody>
          <a:bodyPr>
            <a:normAutofit fontScale="85000" lnSpcReduction="20000"/>
          </a:bodyPr>
          <a:lstStyle/>
          <a:p>
            <a:r>
              <a:rPr lang="en-US" dirty="0" smtClean="0"/>
              <a:t>Powerful</a:t>
            </a:r>
          </a:p>
          <a:p>
            <a:r>
              <a:rPr lang="en-US" dirty="0" smtClean="0"/>
              <a:t>Fast</a:t>
            </a:r>
          </a:p>
          <a:p>
            <a:r>
              <a:rPr lang="en-US" dirty="0" smtClean="0"/>
              <a:t>Executable on </a:t>
            </a:r>
            <a:r>
              <a:rPr lang="en-US" dirty="0" err="1" smtClean="0"/>
              <a:t>cmd</a:t>
            </a:r>
            <a:endParaRPr lang="en-US" dirty="0" smtClean="0"/>
          </a:p>
          <a:p>
            <a:r>
              <a:rPr lang="en-US" dirty="0" smtClean="0"/>
              <a:t>Makes you think</a:t>
            </a:r>
          </a:p>
          <a:p>
            <a:r>
              <a:rPr lang="en-US" dirty="0" smtClean="0"/>
              <a:t>Creates strict control over what goes in your </a:t>
            </a:r>
            <a:r>
              <a:rPr lang="en-US" dirty="0" err="1" smtClean="0"/>
              <a:t>db</a:t>
            </a:r>
            <a:endParaRPr lang="en-US" dirty="0" smtClean="0"/>
          </a:p>
          <a:p>
            <a:r>
              <a:rPr lang="en-US" dirty="0" smtClean="0"/>
              <a:t>Gets your concepts correct</a:t>
            </a:r>
          </a:p>
          <a:p>
            <a:r>
              <a:rPr lang="en-US" dirty="0" smtClean="0"/>
              <a:t>Much powerful than vanilla SQL, can do a lot</a:t>
            </a:r>
          </a:p>
          <a:p>
            <a:r>
              <a:rPr lang="en-US" dirty="0" smtClean="0"/>
              <a:t>Written by a committee not programmers</a:t>
            </a:r>
          </a:p>
          <a:p>
            <a:r>
              <a:rPr lang="en-US" dirty="0" smtClean="0"/>
              <a:t>Code similar to Java</a:t>
            </a:r>
            <a:endParaRPr lang="en-US" dirty="0"/>
          </a:p>
        </p:txBody>
      </p:sp>
      <p:sp>
        <p:nvSpPr>
          <p:cNvPr id="11" name="Content Placeholder 10"/>
          <p:cNvSpPr>
            <a:spLocks noGrp="1"/>
          </p:cNvSpPr>
          <p:nvPr>
            <p:ph sz="half" idx="2"/>
          </p:nvPr>
        </p:nvSpPr>
        <p:spPr/>
        <p:txBody>
          <a:bodyPr>
            <a:normAutofit fontScale="85000" lnSpcReduction="20000"/>
          </a:bodyPr>
          <a:lstStyle/>
          <a:p>
            <a:r>
              <a:rPr lang="en-US" dirty="0" smtClean="0"/>
              <a:t>Written by a committee not programmers</a:t>
            </a:r>
          </a:p>
          <a:p>
            <a:r>
              <a:rPr lang="en-US" dirty="0" smtClean="0"/>
              <a:t>Code similar to Java</a:t>
            </a:r>
          </a:p>
          <a:p>
            <a:r>
              <a:rPr lang="en-US" dirty="0" smtClean="0"/>
              <a:t>Specific for Oracle</a:t>
            </a:r>
          </a:p>
          <a:p>
            <a:r>
              <a:rPr lang="en-US" dirty="0" smtClean="0"/>
              <a:t>Not the best error messages</a:t>
            </a:r>
          </a:p>
          <a:p>
            <a:r>
              <a:rPr lang="en-US" dirty="0" smtClean="0"/>
              <a:t>Not elegant code</a:t>
            </a:r>
          </a:p>
          <a:p>
            <a:endParaRPr lang="en-US" dirty="0"/>
          </a:p>
        </p:txBody>
      </p:sp>
    </p:spTree>
    <p:extLst>
      <p:ext uri="{BB962C8B-B14F-4D97-AF65-F5344CB8AC3E}">
        <p14:creationId xmlns:p14="http://schemas.microsoft.com/office/powerpoint/2010/main" val="39207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a:xfrm>
            <a:off x="838200" y="1338346"/>
            <a:ext cx="10515600" cy="4351338"/>
          </a:xfrm>
        </p:spPr>
        <p:txBody>
          <a:bodyPr/>
          <a:lstStyle/>
          <a:p>
            <a:r>
              <a:rPr lang="en-US" dirty="0" smtClean="0"/>
              <a:t>Install oracle 19c by following instructions on </a:t>
            </a:r>
            <a:r>
              <a:rPr lang="en-US" dirty="0">
                <a:hlinkClick r:id="rId2"/>
              </a:rPr>
              <a:t>https://</a:t>
            </a:r>
            <a:r>
              <a:rPr lang="en-US" dirty="0" smtClean="0">
                <a:hlinkClick r:id="rId2"/>
              </a:rPr>
              <a:t>www.youtube.com/watch?v=KDu_VF9xaGk&amp;t=870s</a:t>
            </a:r>
            <a:r>
              <a:rPr lang="en-US" dirty="0" smtClean="0"/>
              <a:t> </a:t>
            </a:r>
          </a:p>
          <a:p>
            <a:pPr lvl="1"/>
            <a:r>
              <a:rPr lang="en-US" sz="1800" dirty="0" smtClean="0"/>
              <a:t>Stop at 14:30, the instructions are good till </a:t>
            </a:r>
          </a:p>
          <a:p>
            <a:pPr lvl="1"/>
            <a:r>
              <a:rPr lang="en-US" sz="1800" dirty="0" smtClean="0"/>
              <a:t>Go to </a:t>
            </a:r>
            <a:r>
              <a:rPr lang="en-US" sz="1800" dirty="0" err="1" smtClean="0"/>
              <a:t>cmd</a:t>
            </a:r>
            <a:r>
              <a:rPr lang="en-US" sz="1800" dirty="0"/>
              <a:t> and type </a:t>
            </a:r>
            <a:r>
              <a:rPr lang="en-US" sz="1800" i="1" dirty="0" err="1"/>
              <a:t>lsnrctl</a:t>
            </a:r>
            <a:r>
              <a:rPr lang="en-US" sz="1800" i="1" dirty="0"/>
              <a:t> </a:t>
            </a:r>
            <a:r>
              <a:rPr lang="en-US" sz="1800" i="1" dirty="0" smtClean="0"/>
              <a:t>status</a:t>
            </a:r>
          </a:p>
          <a:p>
            <a:pPr lvl="2"/>
            <a:r>
              <a:rPr lang="en-US" sz="1400" dirty="0" smtClean="0"/>
              <a:t>Host is different now for some reason, but</a:t>
            </a:r>
            <a:br>
              <a:rPr lang="en-US" sz="1400" dirty="0" smtClean="0"/>
            </a:br>
            <a:r>
              <a:rPr lang="en-US" sz="1400" dirty="0" smtClean="0"/>
              <a:t>earlier it was 127.0.0.1</a:t>
            </a:r>
          </a:p>
          <a:p>
            <a:pPr lvl="1"/>
            <a:endParaRPr lang="en-US" dirty="0"/>
          </a:p>
        </p:txBody>
      </p:sp>
      <p:pic>
        <p:nvPicPr>
          <p:cNvPr id="5" name="Picture 4"/>
          <p:cNvPicPr>
            <a:picLocks noChangeAspect="1"/>
          </p:cNvPicPr>
          <p:nvPr/>
        </p:nvPicPr>
        <p:blipFill>
          <a:blip r:embed="rId3"/>
          <a:stretch>
            <a:fillRect/>
          </a:stretch>
        </p:blipFill>
        <p:spPr>
          <a:xfrm>
            <a:off x="5638060" y="2194766"/>
            <a:ext cx="6553940" cy="3736001"/>
          </a:xfrm>
          <a:prstGeom prst="rect">
            <a:avLst/>
          </a:prstGeom>
        </p:spPr>
      </p:pic>
      <p:pic>
        <p:nvPicPr>
          <p:cNvPr id="7" name="Picture 6"/>
          <p:cNvPicPr>
            <a:picLocks noChangeAspect="1"/>
          </p:cNvPicPr>
          <p:nvPr/>
        </p:nvPicPr>
        <p:blipFill>
          <a:blip r:embed="rId4"/>
          <a:stretch>
            <a:fillRect/>
          </a:stretch>
        </p:blipFill>
        <p:spPr>
          <a:xfrm>
            <a:off x="255921" y="4669679"/>
            <a:ext cx="10296525" cy="1876425"/>
          </a:xfrm>
          <a:prstGeom prst="rect">
            <a:avLst/>
          </a:prstGeom>
        </p:spPr>
      </p:pic>
      <p:cxnSp>
        <p:nvCxnSpPr>
          <p:cNvPr id="9" name="Straight Arrow Connector 8"/>
          <p:cNvCxnSpPr/>
          <p:nvPr/>
        </p:nvCxnSpPr>
        <p:spPr>
          <a:xfrm flipH="1">
            <a:off x="3254542" y="2815389"/>
            <a:ext cx="535405" cy="19972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Elbow Connector 10"/>
          <p:cNvCxnSpPr/>
          <p:nvPr/>
        </p:nvCxnSpPr>
        <p:spPr>
          <a:xfrm>
            <a:off x="5125453" y="2436395"/>
            <a:ext cx="1913021" cy="116104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62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2933"/>
          <a:stretch/>
        </p:blipFill>
        <p:spPr>
          <a:xfrm>
            <a:off x="611089" y="1748589"/>
            <a:ext cx="7219502" cy="4893365"/>
          </a:xfrm>
          <a:prstGeom prst="rect">
            <a:avLst/>
          </a:prstGeom>
        </p:spPr>
      </p:pic>
      <p:sp>
        <p:nvSpPr>
          <p:cNvPr id="5" name="TextBox 4"/>
          <p:cNvSpPr txBox="1"/>
          <p:nvPr/>
        </p:nvSpPr>
        <p:spPr>
          <a:xfrm>
            <a:off x="8204662" y="906087"/>
            <a:ext cx="3425864" cy="3416320"/>
          </a:xfrm>
          <a:prstGeom prst="rect">
            <a:avLst/>
          </a:prstGeom>
          <a:noFill/>
        </p:spPr>
        <p:txBody>
          <a:bodyPr wrap="square" rtlCol="0">
            <a:spAutoFit/>
          </a:bodyPr>
          <a:lstStyle/>
          <a:p>
            <a:pPr marL="285750" indent="-285750">
              <a:buFontTx/>
              <a:buChar char="-"/>
            </a:pPr>
            <a:r>
              <a:rPr lang="en-US" sz="2400" dirty="0" smtClean="0"/>
              <a:t>Performs </a:t>
            </a:r>
            <a:r>
              <a:rPr lang="en-US" sz="2400" dirty="0" smtClean="0"/>
              <a:t>checks and calculations on the PL SQL </a:t>
            </a:r>
            <a:r>
              <a:rPr lang="en-US" sz="2400" dirty="0" smtClean="0"/>
              <a:t>engine not DB</a:t>
            </a:r>
          </a:p>
          <a:p>
            <a:pPr marL="285750" indent="-285750">
              <a:buFontTx/>
              <a:buChar char="-"/>
            </a:pPr>
            <a:r>
              <a:rPr lang="en-US" sz="2400" dirty="0" smtClean="0"/>
              <a:t>Clumps </a:t>
            </a:r>
            <a:r>
              <a:rPr lang="en-US" sz="2400" dirty="0" smtClean="0"/>
              <a:t>multiple statements and processes </a:t>
            </a:r>
            <a:r>
              <a:rPr lang="en-US" sz="2400" dirty="0" smtClean="0"/>
              <a:t>them</a:t>
            </a:r>
          </a:p>
          <a:p>
            <a:pPr marL="285750" indent="-285750">
              <a:buFontTx/>
              <a:buChar char="-"/>
            </a:pPr>
            <a:r>
              <a:rPr lang="en-US" sz="2400" dirty="0" smtClean="0"/>
              <a:t>Reduces </a:t>
            </a:r>
            <a:r>
              <a:rPr lang="en-US" sz="2400" dirty="0" err="1" smtClean="0"/>
              <a:t>nr</a:t>
            </a:r>
            <a:r>
              <a:rPr lang="en-US" sz="2400" dirty="0" smtClean="0"/>
              <a:t> of server calls to the </a:t>
            </a:r>
            <a:r>
              <a:rPr lang="en-US" sz="2400" dirty="0" err="1" smtClean="0"/>
              <a:t>db</a:t>
            </a:r>
            <a:r>
              <a:rPr lang="en-US" sz="2400" dirty="0" smtClean="0"/>
              <a:t> and latency</a:t>
            </a:r>
            <a:endParaRPr lang="en-US" sz="2400" dirty="0"/>
          </a:p>
        </p:txBody>
      </p:sp>
      <p:sp>
        <p:nvSpPr>
          <p:cNvPr id="3" name="Title 2"/>
          <p:cNvSpPr>
            <a:spLocks noGrp="1"/>
          </p:cNvSpPr>
          <p:nvPr>
            <p:ph type="title"/>
          </p:nvPr>
        </p:nvSpPr>
        <p:spPr/>
        <p:txBody>
          <a:bodyPr/>
          <a:lstStyle/>
          <a:p>
            <a:r>
              <a:rPr lang="en-US" b="1" dirty="0" smtClean="0"/>
              <a:t>Architecture</a:t>
            </a:r>
            <a:endParaRPr lang="en-US" b="1" dirty="0"/>
          </a:p>
        </p:txBody>
      </p:sp>
    </p:spTree>
    <p:extLst>
      <p:ext uri="{BB962C8B-B14F-4D97-AF65-F5344CB8AC3E}">
        <p14:creationId xmlns:p14="http://schemas.microsoft.com/office/powerpoint/2010/main" val="174905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Anonymous Block</a:t>
            </a:r>
            <a:endParaRPr lang="en-US" b="1" dirty="0"/>
          </a:p>
        </p:txBody>
      </p:sp>
      <p:sp>
        <p:nvSpPr>
          <p:cNvPr id="6" name="Content Placeholder 5"/>
          <p:cNvSpPr>
            <a:spLocks noGrp="1"/>
          </p:cNvSpPr>
          <p:nvPr>
            <p:ph idx="1"/>
          </p:nvPr>
        </p:nvSpPr>
        <p:spPr>
          <a:xfrm>
            <a:off x="838200" y="1825625"/>
            <a:ext cx="3338146" cy="4478922"/>
          </a:xfrm>
        </p:spPr>
        <p:txBody>
          <a:bodyPr/>
          <a:lstStyle/>
          <a:p>
            <a:r>
              <a:rPr lang="en-US" dirty="0" smtClean="0"/>
              <a:t>Basic unit</a:t>
            </a:r>
          </a:p>
          <a:p>
            <a:r>
              <a:rPr lang="en-US" dirty="0" smtClean="0"/>
              <a:t>Only known to me  (or to this is shared with) </a:t>
            </a:r>
          </a:p>
          <a:p>
            <a:r>
              <a:rPr lang="en-US" dirty="0" smtClean="0"/>
              <a:t>Used for one-off purposes like testing or fixing something</a:t>
            </a:r>
          </a:p>
          <a:p>
            <a:endParaRPr lang="en-US" dirty="0"/>
          </a:p>
        </p:txBody>
      </p:sp>
      <p:pic>
        <p:nvPicPr>
          <p:cNvPr id="7" name="Picture 6"/>
          <p:cNvPicPr>
            <a:picLocks noChangeAspect="1"/>
          </p:cNvPicPr>
          <p:nvPr/>
        </p:nvPicPr>
        <p:blipFill>
          <a:blip r:embed="rId3"/>
          <a:stretch>
            <a:fillRect/>
          </a:stretch>
        </p:blipFill>
        <p:spPr>
          <a:xfrm>
            <a:off x="3968152" y="2730777"/>
            <a:ext cx="5759197" cy="2668618"/>
          </a:xfrm>
          <a:prstGeom prst="rect">
            <a:avLst/>
          </a:prstGeom>
        </p:spPr>
      </p:pic>
      <p:pic>
        <p:nvPicPr>
          <p:cNvPr id="8" name="Picture 7"/>
          <p:cNvPicPr>
            <a:picLocks noChangeAspect="1"/>
          </p:cNvPicPr>
          <p:nvPr/>
        </p:nvPicPr>
        <p:blipFill>
          <a:blip r:embed="rId4"/>
          <a:stretch>
            <a:fillRect/>
          </a:stretch>
        </p:blipFill>
        <p:spPr>
          <a:xfrm>
            <a:off x="8706825" y="1227748"/>
            <a:ext cx="3256575" cy="4914023"/>
          </a:xfrm>
          <a:prstGeom prst="rect">
            <a:avLst/>
          </a:prstGeom>
        </p:spPr>
      </p:pic>
    </p:spTree>
    <p:extLst>
      <p:ext uri="{BB962C8B-B14F-4D97-AF65-F5344CB8AC3E}">
        <p14:creationId xmlns:p14="http://schemas.microsoft.com/office/powerpoint/2010/main" val="367754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Idiosyncrasies</a:t>
            </a:r>
            <a:endParaRPr lang="en-US" b="1" dirty="0"/>
          </a:p>
        </p:txBody>
      </p:sp>
      <p:sp>
        <p:nvSpPr>
          <p:cNvPr id="3" name="Content Placeholder 2"/>
          <p:cNvSpPr>
            <a:spLocks noGrp="1"/>
          </p:cNvSpPr>
          <p:nvPr>
            <p:ph idx="1"/>
          </p:nvPr>
        </p:nvSpPr>
        <p:spPr/>
        <p:txBody>
          <a:bodyPr/>
          <a:lstStyle/>
          <a:p>
            <a:r>
              <a:rPr lang="en-US" dirty="0" smtClean="0"/>
              <a:t>Char are defined by ‘ ’ and not “ ”</a:t>
            </a:r>
          </a:p>
          <a:p>
            <a:r>
              <a:rPr lang="en-US" dirty="0" smtClean="0"/>
              <a:t>:= is assignment operator </a:t>
            </a:r>
            <a:br>
              <a:rPr lang="en-US" dirty="0" smtClean="0"/>
            </a:br>
            <a:r>
              <a:rPr lang="en-US" dirty="0" smtClean="0"/>
              <a:t>= is comparison operator</a:t>
            </a:r>
          </a:p>
          <a:p>
            <a:r>
              <a:rPr lang="en-US" dirty="0" smtClean="0"/>
              <a:t>Case insensitive, can use a SQL formatter to prettify</a:t>
            </a:r>
          </a:p>
          <a:p>
            <a:r>
              <a:rPr lang="en-US" dirty="0" smtClean="0"/>
              <a:t>Instead of print(), DBMS.PUT_LINE(…)</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7758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Scoping</a:t>
            </a:r>
            <a:endParaRPr lang="en-US" i="1" dirty="0"/>
          </a:p>
        </p:txBody>
      </p:sp>
      <p:pic>
        <p:nvPicPr>
          <p:cNvPr id="4" name="Picture 3"/>
          <p:cNvPicPr>
            <a:picLocks noChangeAspect="1"/>
          </p:cNvPicPr>
          <p:nvPr/>
        </p:nvPicPr>
        <p:blipFill rotWithShape="1">
          <a:blip r:embed="rId2"/>
          <a:srcRect l="1949" t="17089" r="5389" b="3861"/>
          <a:stretch/>
        </p:blipFill>
        <p:spPr>
          <a:xfrm>
            <a:off x="3272590" y="1572127"/>
            <a:ext cx="6914148" cy="4926516"/>
          </a:xfrm>
          <a:prstGeom prst="rect">
            <a:avLst/>
          </a:prstGeom>
        </p:spPr>
      </p:pic>
    </p:spTree>
    <p:extLst>
      <p:ext uri="{BB962C8B-B14F-4D97-AF65-F5344CB8AC3E}">
        <p14:creationId xmlns:p14="http://schemas.microsoft.com/office/powerpoint/2010/main" val="242904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48926" y="1833292"/>
            <a:ext cx="5496585" cy="4066130"/>
          </a:xfrm>
          <a:prstGeom prst="rect">
            <a:avLst/>
          </a:prstGeom>
        </p:spPr>
        <p:style>
          <a:lnRef idx="2">
            <a:schemeClr val="dk1"/>
          </a:lnRef>
          <a:fillRef idx="1">
            <a:schemeClr val="lt1"/>
          </a:fillRef>
          <a:effectRef idx="0">
            <a:schemeClr val="dk1"/>
          </a:effectRef>
          <a:fontRef idx="minor">
            <a:schemeClr val="dk1"/>
          </a:fontRef>
        </p:style>
      </p:pic>
      <p:sp>
        <p:nvSpPr>
          <p:cNvPr id="5" name="Title 4"/>
          <p:cNvSpPr>
            <a:spLocks noGrp="1"/>
          </p:cNvSpPr>
          <p:nvPr>
            <p:ph type="title"/>
          </p:nvPr>
        </p:nvSpPr>
        <p:spPr/>
        <p:txBody>
          <a:bodyPr/>
          <a:lstStyle/>
          <a:p>
            <a:r>
              <a:rPr lang="en-US" b="1" dirty="0" smtClean="0"/>
              <a:t>Datatypes</a:t>
            </a:r>
            <a:endParaRPr lang="en-US" b="1" dirty="0"/>
          </a:p>
        </p:txBody>
      </p:sp>
      <p:sp>
        <p:nvSpPr>
          <p:cNvPr id="6" name="Content Placeholder 5"/>
          <p:cNvSpPr>
            <a:spLocks noGrp="1"/>
          </p:cNvSpPr>
          <p:nvPr>
            <p:ph idx="1"/>
          </p:nvPr>
        </p:nvSpPr>
        <p:spPr>
          <a:xfrm>
            <a:off x="838200" y="1690688"/>
            <a:ext cx="5915526" cy="4351338"/>
          </a:xfrm>
        </p:spPr>
        <p:txBody>
          <a:bodyPr/>
          <a:lstStyle/>
          <a:p>
            <a:r>
              <a:rPr lang="en-US" b="1" dirty="0"/>
              <a:t>Scalar</a:t>
            </a:r>
            <a:r>
              <a:rPr lang="en-US" dirty="0"/>
              <a:t>: Don’t have internal components</a:t>
            </a:r>
          </a:p>
          <a:p>
            <a:r>
              <a:rPr lang="en-US" b="1" dirty="0"/>
              <a:t>Composite</a:t>
            </a:r>
            <a:r>
              <a:rPr lang="en-US" dirty="0"/>
              <a:t>: have internal components e.g. record/collections. Can be accessed by . </a:t>
            </a:r>
            <a:r>
              <a:rPr lang="en-US" dirty="0" smtClean="0"/>
              <a:t>notation</a:t>
            </a:r>
            <a:endParaRPr lang="en-US" dirty="0"/>
          </a:p>
          <a:p>
            <a:r>
              <a:rPr lang="en-US" b="1" dirty="0"/>
              <a:t>Reference</a:t>
            </a:r>
            <a:r>
              <a:rPr lang="en-US" dirty="0"/>
              <a:t>: Cursors</a:t>
            </a:r>
          </a:p>
          <a:p>
            <a:r>
              <a:rPr lang="en-US" b="1" dirty="0"/>
              <a:t>Other</a:t>
            </a:r>
            <a:r>
              <a:rPr lang="en-US" dirty="0"/>
              <a:t>: </a:t>
            </a:r>
            <a:endParaRPr lang="en-US" dirty="0" smtClean="0"/>
          </a:p>
          <a:p>
            <a:pPr lvl="1"/>
            <a:r>
              <a:rPr lang="en-US" dirty="0" smtClean="0"/>
              <a:t>For </a:t>
            </a:r>
            <a:r>
              <a:rPr lang="en-US" dirty="0"/>
              <a:t>images </a:t>
            </a:r>
            <a:r>
              <a:rPr lang="en-US" dirty="0" smtClean="0"/>
              <a:t>etc. </a:t>
            </a:r>
            <a:r>
              <a:rPr lang="en-US" dirty="0"/>
              <a:t>(BLOB = Binary</a:t>
            </a:r>
          </a:p>
          <a:p>
            <a:pPr lvl="1"/>
            <a:r>
              <a:rPr lang="en-US" dirty="0"/>
              <a:t>BFILE = Stores files outside </a:t>
            </a:r>
            <a:r>
              <a:rPr lang="en-US" dirty="0" err="1"/>
              <a:t>db</a:t>
            </a:r>
            <a:r>
              <a:rPr lang="en-US" dirty="0"/>
              <a:t> as link</a:t>
            </a:r>
          </a:p>
          <a:p>
            <a:endParaRPr lang="en-US" dirty="0"/>
          </a:p>
        </p:txBody>
      </p:sp>
      <p:sp>
        <p:nvSpPr>
          <p:cNvPr id="11" name="TextBox 10"/>
          <p:cNvSpPr txBox="1"/>
          <p:nvPr/>
        </p:nvSpPr>
        <p:spPr>
          <a:xfrm>
            <a:off x="8775454" y="1300325"/>
            <a:ext cx="1148328" cy="461665"/>
          </a:xfrm>
          <a:prstGeom prst="rect">
            <a:avLst/>
          </a:prstGeom>
          <a:noFill/>
        </p:spPr>
        <p:txBody>
          <a:bodyPr wrap="none" rtlCol="0">
            <a:spAutoFit/>
          </a:bodyPr>
          <a:lstStyle/>
          <a:p>
            <a:r>
              <a:rPr lang="en-US" sz="2400" i="1" dirty="0" smtClean="0"/>
              <a:t>Popular</a:t>
            </a:r>
            <a:endParaRPr lang="en-US" sz="2400" i="1" dirty="0"/>
          </a:p>
        </p:txBody>
      </p:sp>
    </p:spTree>
    <p:extLst>
      <p:ext uri="{BB962C8B-B14F-4D97-AF65-F5344CB8AC3E}">
        <p14:creationId xmlns:p14="http://schemas.microsoft.com/office/powerpoint/2010/main" val="404057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06910" y="310453"/>
            <a:ext cx="5918828" cy="5512484"/>
          </a:xfrm>
          <a:prstGeom prst="rect">
            <a:avLst/>
          </a:prstGeom>
        </p:spPr>
      </p:pic>
      <p:sp>
        <p:nvSpPr>
          <p:cNvPr id="3" name="TextBox 2"/>
          <p:cNvSpPr txBox="1"/>
          <p:nvPr/>
        </p:nvSpPr>
        <p:spPr>
          <a:xfrm>
            <a:off x="711354" y="5171268"/>
            <a:ext cx="3056313" cy="1200329"/>
          </a:xfrm>
          <a:prstGeom prst="rect">
            <a:avLst/>
          </a:prstGeom>
          <a:noFill/>
        </p:spPr>
        <p:txBody>
          <a:bodyPr wrap="square" rtlCol="0">
            <a:spAutoFit/>
          </a:bodyPr>
          <a:lstStyle/>
          <a:p>
            <a:r>
              <a:rPr lang="en-US" dirty="0" smtClean="0"/>
              <a:t>Need a precision of 5 with scale 2 to round the numbers after the decimal point</a:t>
            </a:r>
          </a:p>
          <a:p>
            <a:r>
              <a:rPr lang="en-US" dirty="0" smtClean="0"/>
              <a:t>Precision = significant digits</a:t>
            </a:r>
            <a:endParaRPr lang="en-US" dirty="0"/>
          </a:p>
        </p:txBody>
      </p:sp>
      <p:pic>
        <p:nvPicPr>
          <p:cNvPr id="4" name="Picture 3"/>
          <p:cNvPicPr>
            <a:picLocks noChangeAspect="1"/>
          </p:cNvPicPr>
          <p:nvPr/>
        </p:nvPicPr>
        <p:blipFill>
          <a:blip r:embed="rId4"/>
          <a:stretch>
            <a:fillRect/>
          </a:stretch>
        </p:blipFill>
        <p:spPr>
          <a:xfrm>
            <a:off x="6020487" y="508001"/>
            <a:ext cx="5315692" cy="4940730"/>
          </a:xfrm>
          <a:prstGeom prst="rect">
            <a:avLst/>
          </a:prstGeom>
        </p:spPr>
      </p:pic>
    </p:spTree>
    <p:extLst>
      <p:ext uri="{BB962C8B-B14F-4D97-AF65-F5344CB8AC3E}">
        <p14:creationId xmlns:p14="http://schemas.microsoft.com/office/powerpoint/2010/main" val="240077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417</Words>
  <Application>Microsoft Office PowerPoint</Application>
  <PresentationFormat>Widescreen</PresentationFormat>
  <Paragraphs>71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Roboto</vt:lpstr>
      <vt:lpstr>Office Theme</vt:lpstr>
      <vt:lpstr>PL SQL</vt:lpstr>
      <vt:lpstr>Pros       Cons</vt:lpstr>
      <vt:lpstr>Installing</vt:lpstr>
      <vt:lpstr>Architecture</vt:lpstr>
      <vt:lpstr>Anonymous Block</vt:lpstr>
      <vt:lpstr>Idiosyncrasies</vt:lpstr>
      <vt:lpstr>Scoping</vt:lpstr>
      <vt:lpstr>Datatypes</vt:lpstr>
      <vt:lpstr>PowerPoint Presentation</vt:lpstr>
      <vt:lpstr>Type inheritance</vt:lpstr>
      <vt:lpstr>Numeric types</vt:lpstr>
      <vt:lpstr>Datetime</vt:lpstr>
      <vt:lpstr>FOR loops</vt:lpstr>
      <vt:lpstr>Cursors</vt:lpstr>
      <vt:lpstr>PowerPoint Presentation</vt:lpstr>
    </vt:vector>
  </TitlesOfParts>
  <Company>Ortec Finance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 SQL</dc:title>
  <dc:creator>Keshav Bhatt</dc:creator>
  <cp:lastModifiedBy>Keshav Bhatt</cp:lastModifiedBy>
  <cp:revision>15</cp:revision>
  <dcterms:created xsi:type="dcterms:W3CDTF">2020-01-16T19:36:03Z</dcterms:created>
  <dcterms:modified xsi:type="dcterms:W3CDTF">2020-01-16T21:20:51Z</dcterms:modified>
</cp:coreProperties>
</file>