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2381"/>
            <a:ext cx="9144000" cy="3902869"/>
          </a:xfrm>
          <a:custGeom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07501" y="1086860"/>
            <a:ext cx="7929000" cy="2228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100"/>
              <a:buFont typeface="Century Gothic"/>
              <a:buNone/>
              <a:defRPr b="1" i="0" sz="41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07501" y="3960635"/>
            <a:ext cx="7929000" cy="32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07500" y="3600450"/>
            <a:ext cx="7921200" cy="425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0" y="0"/>
            <a:ext cx="9144000" cy="36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07500" y="4025503"/>
            <a:ext cx="7921200" cy="370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73773" y="811092"/>
            <a:ext cx="4749309" cy="2429389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Shape 84"/>
          <p:cNvSpPr txBox="1"/>
          <p:nvPr>
            <p:ph type="title"/>
          </p:nvPr>
        </p:nvSpPr>
        <p:spPr>
          <a:xfrm>
            <a:off x="638239" y="928876"/>
            <a:ext cx="4420500" cy="1984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39893" y="3332760"/>
            <a:ext cx="4418700" cy="534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5680982" y="811092"/>
            <a:ext cx="2857500" cy="3056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855663" y="1714939"/>
            <a:ext cx="3671335" cy="1877979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Shape 92"/>
          <p:cNvSpPr txBox="1"/>
          <p:nvPr>
            <p:ph type="title"/>
          </p:nvPr>
        </p:nvSpPr>
        <p:spPr>
          <a:xfrm>
            <a:off x="1017817" y="1826968"/>
            <a:ext cx="3286800" cy="1505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1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617000" y="1714500"/>
            <a:ext cx="3660300" cy="1721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9144000" cy="1639491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Shape 99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3190864" y="-944999"/>
            <a:ext cx="2755800" cy="7922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752238" y="334567"/>
            <a:ext cx="3391764" cy="4061221"/>
          </a:xfrm>
          <a:custGeom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Shape 106"/>
          <p:cNvSpPr txBox="1"/>
          <p:nvPr>
            <p:ph type="title"/>
          </p:nvPr>
        </p:nvSpPr>
        <p:spPr>
          <a:xfrm rot="5400000">
            <a:off x="5147648" y="1429628"/>
            <a:ext cx="3851100" cy="1871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 rot="5400000">
            <a:off x="1056255" y="-114233"/>
            <a:ext cx="4061100" cy="4958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13" name="Shape 1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Shape 1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68575" lIns="68575" spcFirstLastPara="1" rIns="68575" wrap="square" tIns="6857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68575" lIns="68575" spcFirstLastPara="1" rIns="68575" wrap="square" tIns="68575"/>
          <a:lstStyle>
            <a:lvl1pPr indent="-317500" lvl="0" marL="457200" rtl="0"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298450" lvl="2" marL="1371600" rtl="0">
              <a:spcBef>
                <a:spcPts val="500"/>
              </a:spcBef>
              <a:spcAft>
                <a:spcPts val="0"/>
              </a:spcAft>
              <a:buSzPts val="1100"/>
              <a:buChar char="○"/>
              <a:defRPr/>
            </a:lvl3pPr>
            <a:lvl4pPr indent="-285750" lvl="3" marL="1828800" rtl="0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4pPr>
            <a:lvl5pPr indent="-285750" lvl="4" marL="2286000" rtl="0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6pPr>
            <a:lvl7pPr indent="-285750" lvl="6" marL="3200400" rtl="0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7pPr>
            <a:lvl8pPr indent="-285750" lvl="7" marL="3657600" rtl="0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>
              <a:spcBef>
                <a:spcPts val="500"/>
              </a:spcBef>
              <a:spcAft>
                <a:spcPts val="500"/>
              </a:spcAft>
              <a:buSzPts val="900"/>
              <a:buChar char="○"/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8100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639491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614034" y="1666715"/>
            <a:ext cx="7915800" cy="272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1"/>
            <a:ext cx="9144000" cy="3902869"/>
          </a:xfrm>
          <a:custGeom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Shape 27"/>
          <p:cNvSpPr txBox="1"/>
          <p:nvPr>
            <p:ph type="title"/>
          </p:nvPr>
        </p:nvSpPr>
        <p:spPr>
          <a:xfrm>
            <a:off x="607500" y="2213547"/>
            <a:ext cx="7921200" cy="110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1" i="0" sz="3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07500" y="3960901"/>
            <a:ext cx="7921200" cy="325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r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639491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14034" y="1666715"/>
            <a:ext cx="3889500" cy="2729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0561" y="1666715"/>
            <a:ext cx="3895800" cy="2729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1639491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Shape 42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11046" y="1631156"/>
            <a:ext cx="3892500" cy="432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611047" y="2063354"/>
            <a:ext cx="3892500" cy="2332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0561" y="1631156"/>
            <a:ext cx="3895800" cy="432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0561" y="2063354"/>
            <a:ext cx="3895800" cy="2332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1639491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804863" y="334565"/>
            <a:ext cx="2660653" cy="1360987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Shape 62"/>
          <p:cNvSpPr txBox="1"/>
          <p:nvPr>
            <p:ph type="title"/>
          </p:nvPr>
        </p:nvSpPr>
        <p:spPr>
          <a:xfrm>
            <a:off x="804863" y="334566"/>
            <a:ext cx="2660700" cy="1213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  <a:defRPr b="1" i="0" sz="15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641725" y="334566"/>
            <a:ext cx="4689600" cy="4061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804863" y="1695554"/>
            <a:ext cx="2660700" cy="270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11046" y="545642"/>
            <a:ext cx="3639600" cy="1212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4573588" y="0"/>
            <a:ext cx="4570500" cy="5143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11046" y="1758513"/>
            <a:ext cx="3639600" cy="263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2914358" y="4531022"/>
            <a:ext cx="73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42797" y="4531022"/>
            <a:ext cx="24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3647017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7500" y="1638301"/>
            <a:ext cx="7922400" cy="2755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518701" y="335485"/>
            <a:ext cx="7929000" cy="22284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Comparative Sentiment Analysis</a:t>
            </a:r>
            <a:endParaRPr sz="6000"/>
          </a:p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1031000" y="3974282"/>
            <a:ext cx="7929000" cy="89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-317500" lvl="0" marL="457200"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Krit Gupta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Piyush Bhatt</a:t>
            </a:r>
            <a:endParaRPr/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923851" y="2685410"/>
            <a:ext cx="7929000" cy="32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300"/>
              </a:spcBef>
              <a:spcAft>
                <a:spcPts val="500"/>
              </a:spcAft>
              <a:buNone/>
            </a:pPr>
            <a:r>
              <a:rPr lang="en" sz="2400"/>
              <a:t>NEWS COVERAGE VS PUBLIC OPINION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304325" y="530400"/>
            <a:ext cx="7038900" cy="914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and Motivation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591225" y="842950"/>
            <a:ext cx="7038900" cy="2911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17500" lvl="0" marL="457200" rtl="0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wish to compare the similarities and differences between the news covered by </a:t>
            </a:r>
            <a:r>
              <a:rPr lang="en"/>
              <a:t>mainstream</a:t>
            </a:r>
            <a:r>
              <a:rPr lang="en"/>
              <a:t> media and its relation to the general concerns of the public.</a:t>
            </a:r>
            <a:endParaRPr/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analysis can be used by </a:t>
            </a:r>
            <a:r>
              <a:rPr lang="en"/>
              <a:t>concerned</a:t>
            </a:r>
            <a:r>
              <a:rPr lang="en"/>
              <a:t> government bodies to take up real issues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525" y="2923525"/>
            <a:ext cx="4235026" cy="21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 b="8750" l="0" r="0" t="0"/>
          <a:stretch/>
        </p:blipFill>
        <p:spPr>
          <a:xfrm>
            <a:off x="1625700" y="3229675"/>
            <a:ext cx="2434400" cy="16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311150" y="489375"/>
            <a:ext cx="7038900" cy="914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584400" y="1659825"/>
            <a:ext cx="7038900" cy="2504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17500" lvl="0" marL="457200" rtl="0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Topic Modelling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What are the “topics” people talking about?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What are the “topics” news houses taking up?</a:t>
            </a:r>
            <a:endParaRPr/>
          </a:p>
          <a:p>
            <a:pPr indent="0" lvl="0" marL="45720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Opinion Mining/Sentiment Analysis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What are their (People or Media) sentiments/opinions about the topics they are taking? </a:t>
            </a:r>
            <a:endParaRPr/>
          </a:p>
          <a:p>
            <a:pPr indent="0" lvl="0" marL="45720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will the data come from?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Scraping Facebook pages of news houses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Using Twitter API to get public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297500" y="783125"/>
            <a:ext cx="7038900" cy="914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do we want!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591225" y="1273800"/>
            <a:ext cx="7038900" cy="2911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17500" lvl="0" marL="457200" rtl="0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Concerns during given time frame</a:t>
            </a:r>
            <a:endParaRPr/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Sentiment about a particular topic over a given time frame</a:t>
            </a:r>
            <a:endParaRPr/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in the sentiment about a topic over time period</a:t>
            </a:r>
            <a:endParaRPr/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Influence of news on public or vice versa (We are not biased!)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Visualization: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3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863" y="1567538"/>
            <a:ext cx="416242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BYE BYE!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563875" y="180950"/>
            <a:ext cx="7038900" cy="2911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algn="ctr">
              <a:spcBef>
                <a:spcPts val="300"/>
              </a:spcBef>
              <a:spcAft>
                <a:spcPts val="50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