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4"/>
  </p:notesMasterIdLst>
  <p:handoutMasterIdLst>
    <p:handoutMasterId r:id="rId15"/>
  </p:handoutMasterIdLst>
  <p:sldIdLst>
    <p:sldId id="300" r:id="rId4"/>
    <p:sldId id="265" r:id="rId5"/>
    <p:sldId id="264" r:id="rId6"/>
    <p:sldId id="266" r:id="rId7"/>
    <p:sldId id="295" r:id="rId8"/>
    <p:sldId id="296" r:id="rId9"/>
    <p:sldId id="297" r:id="rId10"/>
    <p:sldId id="298" r:id="rId11"/>
    <p:sldId id="289"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5759" autoAdjust="0"/>
  </p:normalViewPr>
  <p:slideViewPr>
    <p:cSldViewPr>
      <p:cViewPr varScale="1">
        <p:scale>
          <a:sx n="86" d="100"/>
          <a:sy n="86" d="100"/>
        </p:scale>
        <p:origin x="806"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14/07/2021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14/07/2021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p>
        </p:txBody>
      </p:sp>
      <p:sp>
        <p:nvSpPr>
          <p:cNvPr id="62" name="Rectangle 61">
            <a:extLst>
              <a:ext uri="{FF2B5EF4-FFF2-40B4-BE49-F238E27FC236}">
                <a16:creationId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70" name="Rectangle 69">
            <a:hlinkClick r:id="rId14"/>
            <a:extLst>
              <a:ext uri="{FF2B5EF4-FFF2-40B4-BE49-F238E27FC236}">
                <a16:creationId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tags" Target="../tags/tag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5815E5-981E-438E-AF13-838629EE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Tree>
    <p:extLst>
      <p:ext uri="{BB962C8B-B14F-4D97-AF65-F5344CB8AC3E}">
        <p14:creationId xmlns:p14="http://schemas.microsoft.com/office/powerpoint/2010/main" val="417296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Synopsis</a:t>
            </a:r>
            <a:endParaRPr lang="en-GB" dirty="0"/>
          </a:p>
        </p:txBody>
      </p:sp>
      <p:sp>
        <p:nvSpPr>
          <p:cNvPr id="5" name="Text Placeholder 4"/>
          <p:cNvSpPr>
            <a:spLocks noGrp="1"/>
          </p:cNvSpPr>
          <p:nvPr>
            <p:ph type="body" sz="quarter" idx="10"/>
          </p:nvPr>
        </p:nvSpPr>
        <p:spPr>
          <a:xfrm>
            <a:off x="457200" y="1447800"/>
            <a:ext cx="11012948" cy="4528953"/>
          </a:xfrm>
        </p:spPr>
        <p:txBody>
          <a:bodyPr>
            <a:normAutofit/>
          </a:bodyPr>
          <a:lstStyle/>
          <a:p>
            <a:pPr>
              <a:lnSpc>
                <a:spcPct val="120000"/>
              </a:lnSpc>
              <a:spcBef>
                <a:spcPts val="0"/>
              </a:spcBef>
            </a:pPr>
            <a:r>
              <a:rPr lang="en-GB" sz="1800" dirty="0">
                <a:solidFill>
                  <a:schemeClr val="accent1"/>
                </a:solidFill>
                <a:ea typeface="+mj-ea"/>
                <a:cs typeface="+mj-cs"/>
              </a:rPr>
              <a:t>In creating the recommendation system, I had multiple challenges/issues:</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Finding the market bias between two categorical variables.</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Processing on large datasets was resulting in crashing the session of the runtime so I had to optimize the data by removing records which were not valuable.</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I decomposed dataset using SVD for dimensionality reduction.</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Then, I used user based collaborative filter technique which recommends products based on users ratings.</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Used correlation technique to find the similar items based on ratings. </a:t>
            </a:r>
          </a:p>
          <a:p>
            <a:pPr marL="285750" indent="-285750">
              <a:lnSpc>
                <a:spcPct val="120000"/>
              </a:lnSpc>
              <a:spcBef>
                <a:spcPts val="0"/>
              </a:spcBef>
              <a:buFont typeface="Arial" panose="020B0604020202020204" pitchFamily="34" charset="0"/>
              <a:buChar char="•"/>
            </a:pPr>
            <a:r>
              <a:rPr lang="en-GB" sz="1800" dirty="0">
                <a:solidFill>
                  <a:schemeClr val="accent1"/>
                </a:solidFill>
                <a:ea typeface="+mj-ea"/>
                <a:cs typeface="+mj-cs"/>
              </a:rPr>
              <a:t>After that, I created a GUI using Tkinter package to take the user input as item id(The item user purchased) and recommend other items to that user which others purchased.</a:t>
            </a:r>
            <a:endParaRPr lang="en-GB" sz="1400" dirty="0"/>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Being Solved</a:t>
            </a:r>
          </a:p>
        </p:txBody>
      </p:sp>
      <p:sp>
        <p:nvSpPr>
          <p:cNvPr id="6" name="Text Placeholder 5"/>
          <p:cNvSpPr txBox="1">
            <a:spLocks/>
          </p:cNvSpPr>
          <p:nvPr/>
        </p:nvSpPr>
        <p:spPr>
          <a:xfrm>
            <a:off x="227349" y="1371600"/>
            <a:ext cx="9602452" cy="2667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Bef>
                <a:spcPts val="0"/>
              </a:spcBef>
              <a:buFont typeface="Arial" panose="020B0604020202020204" pitchFamily="34" charset="0"/>
              <a:buChar char="•"/>
            </a:pPr>
            <a:r>
              <a:rPr lang="en-US" sz="1800" dirty="0">
                <a:solidFill>
                  <a:schemeClr val="accent1"/>
                </a:solidFill>
                <a:ea typeface="+mj-ea"/>
                <a:cs typeface="+mj-cs"/>
              </a:rPr>
              <a:t>The problem was of recommending related items based on the user's purchase.</a:t>
            </a:r>
          </a:p>
          <a:p>
            <a:pPr marL="285750" indent="-285750">
              <a:lnSpc>
                <a:spcPct val="120000"/>
              </a:lnSpc>
              <a:spcBef>
                <a:spcPts val="0"/>
              </a:spcBef>
              <a:buFont typeface="Arial" panose="020B0604020202020204" pitchFamily="34" charset="0"/>
              <a:buChar char="•"/>
            </a:pPr>
            <a:r>
              <a:rPr lang="en-US" sz="1800" dirty="0">
                <a:solidFill>
                  <a:schemeClr val="accent1"/>
                </a:solidFill>
                <a:ea typeface="+mj-ea"/>
                <a:cs typeface="+mj-cs"/>
              </a:rPr>
              <a:t>The datasets contained data about clothing and electronics items.</a:t>
            </a:r>
          </a:p>
          <a:p>
            <a:pPr marL="285750" indent="-285750">
              <a:lnSpc>
                <a:spcPct val="120000"/>
              </a:lnSpc>
              <a:spcBef>
                <a:spcPts val="0"/>
              </a:spcBef>
              <a:buFont typeface="Arial" panose="020B0604020202020204" pitchFamily="34" charset="0"/>
              <a:buChar char="•"/>
            </a:pPr>
            <a:r>
              <a:rPr lang="en-US" sz="1800" dirty="0">
                <a:solidFill>
                  <a:schemeClr val="accent1"/>
                </a:solidFill>
                <a:ea typeface="+mj-ea"/>
                <a:cs typeface="+mj-cs"/>
              </a:rPr>
              <a:t>Also, another problem to solve was detecting if there is market bias in the datasets.</a:t>
            </a:r>
          </a:p>
          <a:p>
            <a:pPr marL="285750" indent="-285750">
              <a:lnSpc>
                <a:spcPct val="120000"/>
              </a:lnSpc>
              <a:spcBef>
                <a:spcPts val="0"/>
              </a:spcBef>
              <a:buFont typeface="Arial" panose="020B0604020202020204" pitchFamily="34" charset="0"/>
              <a:buChar char="•"/>
            </a:pPr>
            <a:r>
              <a:rPr lang="en-US" sz="1800" dirty="0">
                <a:solidFill>
                  <a:schemeClr val="accent1"/>
                </a:solidFill>
                <a:ea typeface="+mj-ea"/>
                <a:cs typeface="+mj-cs"/>
              </a:rPr>
              <a:t>In </a:t>
            </a:r>
            <a:r>
              <a:rPr lang="en-US" sz="1800" dirty="0" err="1">
                <a:solidFill>
                  <a:schemeClr val="accent1"/>
                </a:solidFill>
                <a:ea typeface="+mj-ea"/>
                <a:cs typeface="+mj-cs"/>
              </a:rPr>
              <a:t>modcloth</a:t>
            </a:r>
            <a:r>
              <a:rPr lang="en-US" sz="1800" dirty="0">
                <a:solidFill>
                  <a:schemeClr val="accent1"/>
                </a:solidFill>
                <a:ea typeface="+mj-ea"/>
                <a:cs typeface="+mj-cs"/>
              </a:rPr>
              <a:t> dataset, the market bias was to detect on basis of size attribute and in Electronics dataset, the market bias was to detect on basis of gender attribute.</a:t>
            </a:r>
            <a:endParaRPr lang="en-US" sz="1800" dirty="0">
              <a:solidFill>
                <a:srgbClr val="12ABD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Technology/Tool/Stack</a:t>
            </a:r>
          </a:p>
        </p:txBody>
      </p:sp>
      <p:sp>
        <p:nvSpPr>
          <p:cNvPr id="5" name="Text Placeholder 5">
            <a:extLst>
              <a:ext uri="{FF2B5EF4-FFF2-40B4-BE49-F238E27FC236}">
                <a16:creationId xmlns:a16="http://schemas.microsoft.com/office/drawing/2014/main" id="{81C6E799-45DE-4C45-8E30-416586E96A7E}"/>
              </a:ext>
            </a:extLst>
          </p:cNvPr>
          <p:cNvSpPr txBox="1">
            <a:spLocks/>
          </p:cNvSpPr>
          <p:nvPr/>
        </p:nvSpPr>
        <p:spPr>
          <a:xfrm>
            <a:off x="234747" y="1219200"/>
            <a:ext cx="9602452" cy="2133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Bef>
                <a:spcPts val="0"/>
              </a:spcBef>
              <a:buFont typeface="Arial" panose="020B0604020202020204" pitchFamily="34" charset="0"/>
              <a:buChar char="•"/>
            </a:pPr>
            <a:r>
              <a:rPr lang="en-US" sz="1800" dirty="0">
                <a:solidFill>
                  <a:schemeClr val="accent1"/>
                </a:solidFill>
                <a:ea typeface="+mj-ea"/>
                <a:cs typeface="+mj-cs"/>
              </a:rPr>
              <a:t>Technologies:</a:t>
            </a:r>
          </a:p>
          <a:p>
            <a:pPr marL="342900" indent="-342900">
              <a:lnSpc>
                <a:spcPct val="120000"/>
              </a:lnSpc>
              <a:spcBef>
                <a:spcPts val="0"/>
              </a:spcBef>
              <a:buFont typeface="+mj-lt"/>
              <a:buAutoNum type="arabicPeriod"/>
            </a:pPr>
            <a:r>
              <a:rPr lang="en-US" sz="1800" dirty="0">
                <a:solidFill>
                  <a:schemeClr val="accent1"/>
                </a:solidFill>
                <a:ea typeface="+mj-ea"/>
                <a:cs typeface="+mj-cs"/>
              </a:rPr>
              <a:t>Language – Python.</a:t>
            </a:r>
          </a:p>
          <a:p>
            <a:pPr marL="342900" indent="-342900">
              <a:lnSpc>
                <a:spcPct val="120000"/>
              </a:lnSpc>
              <a:spcBef>
                <a:spcPts val="0"/>
              </a:spcBef>
              <a:buFont typeface="+mj-lt"/>
              <a:buAutoNum type="arabicPeriod"/>
            </a:pPr>
            <a:r>
              <a:rPr lang="en-US" sz="1800" dirty="0">
                <a:solidFill>
                  <a:schemeClr val="accent1"/>
                </a:solidFill>
                <a:ea typeface="+mj-ea"/>
                <a:cs typeface="+mj-cs"/>
              </a:rPr>
              <a:t>Tool – jupyter notebook.</a:t>
            </a:r>
          </a:p>
          <a:p>
            <a:pPr marL="342900" indent="-342900">
              <a:lnSpc>
                <a:spcPct val="120000"/>
              </a:lnSpc>
              <a:spcBef>
                <a:spcPts val="0"/>
              </a:spcBef>
              <a:buFont typeface="+mj-lt"/>
              <a:buAutoNum type="arabicPeriod"/>
            </a:pPr>
            <a:r>
              <a:rPr lang="en-US" sz="1800" dirty="0">
                <a:solidFill>
                  <a:schemeClr val="accent1"/>
                </a:solidFill>
                <a:ea typeface="+mj-ea"/>
                <a:cs typeface="+mj-cs"/>
              </a:rPr>
              <a:t>Libraries – Pandas, </a:t>
            </a:r>
            <a:r>
              <a:rPr lang="en-US" sz="1800" dirty="0" err="1">
                <a:solidFill>
                  <a:schemeClr val="accent1"/>
                </a:solidFill>
                <a:ea typeface="+mj-ea"/>
                <a:cs typeface="+mj-cs"/>
              </a:rPr>
              <a:t>Numpy</a:t>
            </a:r>
            <a:r>
              <a:rPr lang="en-US" sz="1800" dirty="0">
                <a:solidFill>
                  <a:schemeClr val="accent1"/>
                </a:solidFill>
                <a:ea typeface="+mj-ea"/>
                <a:cs typeface="+mj-cs"/>
              </a:rPr>
              <a:t>, </a:t>
            </a:r>
            <a:r>
              <a:rPr lang="en-US" sz="1800" dirty="0" err="1">
                <a:solidFill>
                  <a:schemeClr val="accent1"/>
                </a:solidFill>
                <a:ea typeface="+mj-ea"/>
                <a:cs typeface="+mj-cs"/>
              </a:rPr>
              <a:t>scipy.stats</a:t>
            </a:r>
            <a:r>
              <a:rPr lang="en-US" sz="1800" dirty="0">
                <a:solidFill>
                  <a:schemeClr val="accent1"/>
                </a:solidFill>
                <a:ea typeface="+mj-ea"/>
                <a:cs typeface="+mj-cs"/>
              </a:rPr>
              <a:t>, </a:t>
            </a:r>
            <a:r>
              <a:rPr lang="en-US" sz="1800" dirty="0" err="1">
                <a:solidFill>
                  <a:schemeClr val="accent1"/>
                </a:solidFill>
                <a:ea typeface="+mj-ea"/>
                <a:cs typeface="+mj-cs"/>
              </a:rPr>
              <a:t>sklearn.decomposition</a:t>
            </a:r>
            <a:r>
              <a:rPr lang="en-US" sz="1800" dirty="0">
                <a:solidFill>
                  <a:schemeClr val="accent1"/>
                </a:solidFill>
                <a:ea typeface="+mj-ea"/>
                <a:cs typeface="+mj-cs"/>
              </a:rPr>
              <a:t>, </a:t>
            </a:r>
            <a:r>
              <a:rPr lang="en-US" sz="1800" dirty="0" err="1">
                <a:solidFill>
                  <a:schemeClr val="accent1"/>
                </a:solidFill>
                <a:ea typeface="+mj-ea"/>
                <a:cs typeface="+mj-cs"/>
              </a:rPr>
              <a:t>tkinter</a:t>
            </a:r>
            <a:r>
              <a:rPr lang="en-US" sz="1800" dirty="0">
                <a:solidFill>
                  <a:schemeClr val="accent1"/>
                </a:solidFill>
                <a:ea typeface="+mj-ea"/>
                <a:cs typeface="+mj-cs"/>
              </a:rPr>
              <a:t>.</a:t>
            </a:r>
          </a:p>
          <a:p>
            <a:pPr marL="342900" indent="-342900">
              <a:lnSpc>
                <a:spcPct val="120000"/>
              </a:lnSpc>
              <a:spcBef>
                <a:spcPts val="0"/>
              </a:spcBef>
              <a:buFont typeface="+mj-lt"/>
              <a:buAutoNum type="arabicPeriod"/>
            </a:pPr>
            <a:r>
              <a:rPr lang="en-US" sz="1800" dirty="0">
                <a:solidFill>
                  <a:schemeClr val="accent1"/>
                </a:solidFill>
                <a:ea typeface="+mj-ea"/>
                <a:cs typeface="+mj-cs"/>
              </a:rPr>
              <a:t>Algorithms/techniques – correlation coefficient, collaborative filtering, Singular Value Decomposition.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57200" y="1087144"/>
            <a:ext cx="9602452" cy="2722856"/>
          </a:xfrm>
        </p:spPr>
        <p:txBody>
          <a:bodyPr/>
          <a:lstStyle/>
          <a:p>
            <a:endParaRPr lang="en-US" b="0" dirty="0"/>
          </a:p>
          <a:p>
            <a:pPr marL="285750" indent="-285750">
              <a:buFont typeface="Arial" panose="020B0604020202020204" pitchFamily="34" charset="0"/>
              <a:buChar char="•"/>
            </a:pPr>
            <a:r>
              <a:rPr lang="en-US" b="0" dirty="0"/>
              <a:t>Detecting market bias using chi2, I found that there is market bias in both of attributes gender and size.</a:t>
            </a:r>
          </a:p>
          <a:p>
            <a:pPr marL="285750" indent="-285750">
              <a:buFont typeface="Arial" panose="020B0604020202020204" pitchFamily="34" charset="0"/>
              <a:buChar char="•"/>
            </a:pPr>
            <a:r>
              <a:rPr lang="en-US" b="0" dirty="0"/>
              <a:t>The solution of this project is the GUI window which asks for input as item Id of purchased product and recommends similar product ids which were purchased by similar users.</a:t>
            </a:r>
          </a:p>
          <a:p>
            <a:pPr marL="285750" indent="-285750">
              <a:buFont typeface="Arial" panose="020B0604020202020204" pitchFamily="34" charset="0"/>
              <a:buChar char="•"/>
            </a:pPr>
            <a:r>
              <a:rPr lang="en-US" b="0" dirty="0"/>
              <a:t>If there is above 65% correlation between users then the items are recommended to each other.</a:t>
            </a:r>
          </a:p>
        </p:txBody>
      </p:sp>
      <p:sp>
        <p:nvSpPr>
          <p:cNvPr id="4" name="Title 3"/>
          <p:cNvSpPr>
            <a:spLocks noGrp="1"/>
          </p:cNvSpPr>
          <p:nvPr>
            <p:ph type="title"/>
          </p:nvPr>
        </p:nvSpPr>
        <p:spPr/>
        <p:txBody>
          <a:bodyPr/>
          <a:lstStyle/>
          <a:p>
            <a:r>
              <a:rPr lang="en-US" dirty="0"/>
              <a:t>Solution Architecture</a:t>
            </a:r>
          </a:p>
        </p:txBody>
      </p:sp>
    </p:spTree>
    <p:extLst>
      <p:ext uri="{BB962C8B-B14F-4D97-AF65-F5344CB8AC3E}">
        <p14:creationId xmlns:p14="http://schemas.microsoft.com/office/powerpoint/2010/main" val="3748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Prototype/ MVP Demo Video/Screenshots</a:t>
            </a:r>
          </a:p>
        </p:txBody>
      </p:sp>
      <p:pic>
        <p:nvPicPr>
          <p:cNvPr id="9" name="Picture 8">
            <a:extLst>
              <a:ext uri="{FF2B5EF4-FFF2-40B4-BE49-F238E27FC236}">
                <a16:creationId xmlns:a16="http://schemas.microsoft.com/office/drawing/2014/main" id="{CA12D943-E3B1-4DCE-975D-879596C94D3C}"/>
              </a:ext>
            </a:extLst>
          </p:cNvPr>
          <p:cNvPicPr>
            <a:picLocks noChangeAspect="1"/>
          </p:cNvPicPr>
          <p:nvPr/>
        </p:nvPicPr>
        <p:blipFill>
          <a:blip r:embed="rId2"/>
          <a:stretch>
            <a:fillRect/>
          </a:stretch>
        </p:blipFill>
        <p:spPr>
          <a:xfrm>
            <a:off x="533400" y="838200"/>
            <a:ext cx="2514600" cy="5752578"/>
          </a:xfrm>
          <a:prstGeom prst="rect">
            <a:avLst/>
          </a:prstGeom>
        </p:spPr>
      </p:pic>
      <p:pic>
        <p:nvPicPr>
          <p:cNvPr id="11" name="Picture 10">
            <a:extLst>
              <a:ext uri="{FF2B5EF4-FFF2-40B4-BE49-F238E27FC236}">
                <a16:creationId xmlns:a16="http://schemas.microsoft.com/office/drawing/2014/main" id="{629F0D2A-6938-4DD9-9B69-716D30B611A1}"/>
              </a:ext>
            </a:extLst>
          </p:cNvPr>
          <p:cNvPicPr>
            <a:picLocks noChangeAspect="1"/>
          </p:cNvPicPr>
          <p:nvPr/>
        </p:nvPicPr>
        <p:blipFill>
          <a:blip r:embed="rId3"/>
          <a:stretch>
            <a:fillRect/>
          </a:stretch>
        </p:blipFill>
        <p:spPr>
          <a:xfrm>
            <a:off x="4572000" y="838200"/>
            <a:ext cx="2133600" cy="5415516"/>
          </a:xfrm>
          <a:prstGeom prst="rect">
            <a:avLst/>
          </a:prstGeom>
        </p:spPr>
      </p:pic>
    </p:spTree>
    <p:extLst>
      <p:ext uri="{BB962C8B-B14F-4D97-AF65-F5344CB8AC3E}">
        <p14:creationId xmlns:p14="http://schemas.microsoft.com/office/powerpoint/2010/main" val="65431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1371600"/>
          </a:xfrm>
        </p:spPr>
        <p:txBody>
          <a:bodyPr/>
          <a:lstStyle/>
          <a:p>
            <a:endParaRPr lang="en-US" b="0" dirty="0"/>
          </a:p>
          <a:p>
            <a:pPr marL="285750" indent="-285750">
              <a:buFont typeface="Arial" panose="020B0604020202020204" pitchFamily="34" charset="0"/>
              <a:buChar char="•"/>
            </a:pPr>
            <a:r>
              <a:rPr lang="en-US" b="0" dirty="0"/>
              <a:t>Optimizing large dataset was a challenge as the runtime was keep crashing the executing the code.</a:t>
            </a:r>
          </a:p>
          <a:p>
            <a:pPr marL="285750" indent="-285750">
              <a:buFont typeface="Arial" panose="020B0604020202020204" pitchFamily="34" charset="0"/>
              <a:buChar char="•"/>
            </a:pPr>
            <a:r>
              <a:rPr lang="en-US" b="0" dirty="0"/>
              <a:t>Figuring out what recommendation technique to use was a challenge.</a:t>
            </a:r>
          </a:p>
        </p:txBody>
      </p:sp>
      <p:sp>
        <p:nvSpPr>
          <p:cNvPr id="4" name="Title 3"/>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49208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461804"/>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Processing Larger Datasets</a:t>
            </a:r>
          </a:p>
        </p:txBody>
      </p:sp>
      <p:sp>
        <p:nvSpPr>
          <p:cNvPr id="9" name="CustomShape 13"/>
          <p:cNvSpPr/>
          <p:nvPr/>
        </p:nvSpPr>
        <p:spPr>
          <a:xfrm>
            <a:off x="2941787" y="3909536"/>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Removing Market bias</a:t>
            </a:r>
          </a:p>
        </p:txBody>
      </p:sp>
      <p:sp>
        <p:nvSpPr>
          <p:cNvPr id="3" name="Rectangle 2"/>
          <p:cNvSpPr/>
          <p:nvPr/>
        </p:nvSpPr>
        <p:spPr>
          <a:xfrm>
            <a:off x="2937238" y="1905000"/>
            <a:ext cx="6096000" cy="830997"/>
          </a:xfrm>
          <a:prstGeom prst="rect">
            <a:avLst/>
          </a:prstGeom>
        </p:spPr>
        <p:txBody>
          <a:bodyPr>
            <a:spAutoFit/>
          </a:bodyPr>
          <a:lstStyle/>
          <a:p>
            <a:r>
              <a:rPr lang="en-US" sz="1600" dirty="0"/>
              <a:t>Building Recommendation system using all the data is again a challenge and that would increase the efficiency of the system.</a:t>
            </a:r>
          </a:p>
        </p:txBody>
      </p:sp>
      <p:sp>
        <p:nvSpPr>
          <p:cNvPr id="10" name="Rectangle 9"/>
          <p:cNvSpPr/>
          <p:nvPr/>
        </p:nvSpPr>
        <p:spPr>
          <a:xfrm>
            <a:off x="2954297" y="4290653"/>
            <a:ext cx="6096000" cy="830997"/>
          </a:xfrm>
          <a:prstGeom prst="rect">
            <a:avLst/>
          </a:prstGeom>
        </p:spPr>
        <p:txBody>
          <a:bodyPr>
            <a:spAutoFit/>
          </a:bodyPr>
          <a:lstStyle/>
          <a:p>
            <a:r>
              <a:rPr lang="en-US" sz="1600" dirty="0"/>
              <a:t>Removing market bias from the datasets to avoid underrepresentation would increase correctness in the recommendation.</a:t>
            </a:r>
          </a:p>
        </p:txBody>
      </p:sp>
    </p:spTree>
    <p:extLst>
      <p:ext uri="{BB962C8B-B14F-4D97-AF65-F5344CB8AC3E}">
        <p14:creationId xmlns:p14="http://schemas.microsoft.com/office/powerpoint/2010/main" val="49208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373</TotalTime>
  <Words>404</Words>
  <Application>Microsoft Office PowerPoint</Application>
  <PresentationFormat>Widescreen</PresentationFormat>
  <Paragraphs>38</Paragraphs>
  <Slides>10</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CG New Template (June)</vt:lpstr>
      <vt:lpstr>Cover options</vt:lpstr>
      <vt:lpstr>Final slides</vt:lpstr>
      <vt:lpstr>think-cell Slide</vt:lpstr>
      <vt:lpstr>PowerPoint Presentation</vt:lpstr>
      <vt:lpstr>Brief Synopsis</vt:lpstr>
      <vt:lpstr>Problem Being Solved</vt:lpstr>
      <vt:lpstr>Technology/Tool/Stack</vt:lpstr>
      <vt:lpstr>Solution Architecture</vt:lpstr>
      <vt:lpstr>Prototype/ MVP Demo Video/Screenshots</vt:lpstr>
      <vt:lpstr>Challenges Faced</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190113116001</cp:lastModifiedBy>
  <cp:revision>29</cp:revision>
  <dcterms:created xsi:type="dcterms:W3CDTF">2018-09-18T10:37:00Z</dcterms:created>
  <dcterms:modified xsi:type="dcterms:W3CDTF">2021-07-14T13:14:07Z</dcterms:modified>
</cp:coreProperties>
</file>