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0299363" cy="16459200"/>
  <p:notesSz cx="6858000" cy="9144000"/>
  <p:defaultTextStyle>
    <a:defPPr>
      <a:defRPr lang="en-US"/>
    </a:defPPr>
    <a:lvl1pPr marL="0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1pPr>
    <a:lvl2pPr marL="882123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2pPr>
    <a:lvl3pPr marL="1764246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3pPr>
    <a:lvl4pPr marL="2646369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4pPr>
    <a:lvl5pPr marL="3528492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5pPr>
    <a:lvl6pPr marL="4410615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6pPr>
    <a:lvl7pPr marL="5292738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7pPr>
    <a:lvl8pPr marL="6174861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8pPr>
    <a:lvl9pPr marL="7056984" algn="l" defTabSz="1764246" rtl="0" eaLnBrk="1" latinLnBrk="0" hangingPunct="1">
      <a:defRPr sz="347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0" d="100"/>
          <a:sy n="60" d="100"/>
        </p:scale>
        <p:origin x="172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52" y="2693671"/>
            <a:ext cx="17254459" cy="5730240"/>
          </a:xfrm>
        </p:spPr>
        <p:txBody>
          <a:bodyPr anchor="b"/>
          <a:lstStyle>
            <a:lvl1pPr algn="ctr">
              <a:defRPr sz="13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7421" y="8644891"/>
            <a:ext cx="15224522" cy="3973829"/>
          </a:xfrm>
        </p:spPr>
        <p:txBody>
          <a:bodyPr/>
          <a:lstStyle>
            <a:lvl1pPr marL="0" indent="0" algn="ctr">
              <a:buNone/>
              <a:defRPr sz="5328"/>
            </a:lvl1pPr>
            <a:lvl2pPr marL="1014984" indent="0" algn="ctr">
              <a:buNone/>
              <a:defRPr sz="4440"/>
            </a:lvl2pPr>
            <a:lvl3pPr marL="2029968" indent="0" algn="ctr">
              <a:buNone/>
              <a:defRPr sz="3996"/>
            </a:lvl3pPr>
            <a:lvl4pPr marL="3044952" indent="0" algn="ctr">
              <a:buNone/>
              <a:defRPr sz="3552"/>
            </a:lvl4pPr>
            <a:lvl5pPr marL="4059936" indent="0" algn="ctr">
              <a:buNone/>
              <a:defRPr sz="3552"/>
            </a:lvl5pPr>
            <a:lvl6pPr marL="5074920" indent="0" algn="ctr">
              <a:buNone/>
              <a:defRPr sz="3552"/>
            </a:lvl6pPr>
            <a:lvl7pPr marL="6089904" indent="0" algn="ctr">
              <a:buNone/>
              <a:defRPr sz="3552"/>
            </a:lvl7pPr>
            <a:lvl8pPr marL="7104888" indent="0" algn="ctr">
              <a:buNone/>
              <a:defRPr sz="3552"/>
            </a:lvl8pPr>
            <a:lvl9pPr marL="8119872" indent="0" algn="ctr">
              <a:buNone/>
              <a:defRPr sz="35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6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9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26733" y="876300"/>
            <a:ext cx="4377050" cy="13948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5583" y="876300"/>
            <a:ext cx="12877408" cy="13948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010" y="4103375"/>
            <a:ext cx="17508201" cy="6846569"/>
          </a:xfrm>
        </p:spPr>
        <p:txBody>
          <a:bodyPr anchor="b"/>
          <a:lstStyle>
            <a:lvl1pPr>
              <a:defRPr sz="13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010" y="11014715"/>
            <a:ext cx="17508201" cy="3600449"/>
          </a:xfrm>
        </p:spPr>
        <p:txBody>
          <a:bodyPr/>
          <a:lstStyle>
            <a:lvl1pPr marL="0" indent="0">
              <a:buNone/>
              <a:defRPr sz="5328">
                <a:solidFill>
                  <a:schemeClr val="tx1"/>
                </a:solidFill>
              </a:defRPr>
            </a:lvl1pPr>
            <a:lvl2pPr marL="1014984" indent="0">
              <a:buNone/>
              <a:defRPr sz="4440">
                <a:solidFill>
                  <a:schemeClr val="tx1">
                    <a:tint val="75000"/>
                  </a:schemeClr>
                </a:solidFill>
              </a:defRPr>
            </a:lvl2pPr>
            <a:lvl3pPr marL="2029968" indent="0">
              <a:buNone/>
              <a:defRPr sz="3996">
                <a:solidFill>
                  <a:schemeClr val="tx1">
                    <a:tint val="75000"/>
                  </a:schemeClr>
                </a:solidFill>
              </a:defRPr>
            </a:lvl3pPr>
            <a:lvl4pPr marL="3044952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4pPr>
            <a:lvl5pPr marL="4059936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5pPr>
            <a:lvl6pPr marL="5074920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6pPr>
            <a:lvl7pPr marL="6089904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7pPr>
            <a:lvl8pPr marL="7104888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8pPr>
            <a:lvl9pPr marL="8119872" indent="0">
              <a:buNone/>
              <a:defRPr sz="35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5581" y="4381500"/>
            <a:ext cx="8627229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76553" y="4381500"/>
            <a:ext cx="8627229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225" y="876304"/>
            <a:ext cx="17508201" cy="3181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8227" y="4034791"/>
            <a:ext cx="8587581" cy="1977389"/>
          </a:xfrm>
        </p:spPr>
        <p:txBody>
          <a:bodyPr anchor="b"/>
          <a:lstStyle>
            <a:lvl1pPr marL="0" indent="0">
              <a:buNone/>
              <a:defRPr sz="5328" b="1"/>
            </a:lvl1pPr>
            <a:lvl2pPr marL="1014984" indent="0">
              <a:buNone/>
              <a:defRPr sz="4440" b="1"/>
            </a:lvl2pPr>
            <a:lvl3pPr marL="2029968" indent="0">
              <a:buNone/>
              <a:defRPr sz="3996" b="1"/>
            </a:lvl3pPr>
            <a:lvl4pPr marL="3044952" indent="0">
              <a:buNone/>
              <a:defRPr sz="3552" b="1"/>
            </a:lvl4pPr>
            <a:lvl5pPr marL="4059936" indent="0">
              <a:buNone/>
              <a:defRPr sz="3552" b="1"/>
            </a:lvl5pPr>
            <a:lvl6pPr marL="5074920" indent="0">
              <a:buNone/>
              <a:defRPr sz="3552" b="1"/>
            </a:lvl6pPr>
            <a:lvl7pPr marL="6089904" indent="0">
              <a:buNone/>
              <a:defRPr sz="3552" b="1"/>
            </a:lvl7pPr>
            <a:lvl8pPr marL="7104888" indent="0">
              <a:buNone/>
              <a:defRPr sz="3552" b="1"/>
            </a:lvl8pPr>
            <a:lvl9pPr marL="8119872" indent="0">
              <a:buNone/>
              <a:defRPr sz="35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8227" y="6012180"/>
            <a:ext cx="8587581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76554" y="4034791"/>
            <a:ext cx="8629873" cy="1977389"/>
          </a:xfrm>
        </p:spPr>
        <p:txBody>
          <a:bodyPr anchor="b"/>
          <a:lstStyle>
            <a:lvl1pPr marL="0" indent="0">
              <a:buNone/>
              <a:defRPr sz="5328" b="1"/>
            </a:lvl1pPr>
            <a:lvl2pPr marL="1014984" indent="0">
              <a:buNone/>
              <a:defRPr sz="4440" b="1"/>
            </a:lvl2pPr>
            <a:lvl3pPr marL="2029968" indent="0">
              <a:buNone/>
              <a:defRPr sz="3996" b="1"/>
            </a:lvl3pPr>
            <a:lvl4pPr marL="3044952" indent="0">
              <a:buNone/>
              <a:defRPr sz="3552" b="1"/>
            </a:lvl4pPr>
            <a:lvl5pPr marL="4059936" indent="0">
              <a:buNone/>
              <a:defRPr sz="3552" b="1"/>
            </a:lvl5pPr>
            <a:lvl6pPr marL="5074920" indent="0">
              <a:buNone/>
              <a:defRPr sz="3552" b="1"/>
            </a:lvl6pPr>
            <a:lvl7pPr marL="6089904" indent="0">
              <a:buNone/>
              <a:defRPr sz="3552" b="1"/>
            </a:lvl7pPr>
            <a:lvl8pPr marL="7104888" indent="0">
              <a:buNone/>
              <a:defRPr sz="3552" b="1"/>
            </a:lvl8pPr>
            <a:lvl9pPr marL="8119872" indent="0">
              <a:buNone/>
              <a:defRPr sz="35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76554" y="6012180"/>
            <a:ext cx="8629873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6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225" y="1097280"/>
            <a:ext cx="6547073" cy="384048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9873" y="2369824"/>
            <a:ext cx="10276553" cy="11696700"/>
          </a:xfrm>
        </p:spPr>
        <p:txBody>
          <a:bodyPr/>
          <a:lstStyle>
            <a:lvl1pPr>
              <a:defRPr sz="7104"/>
            </a:lvl1pPr>
            <a:lvl2pPr>
              <a:defRPr sz="6216"/>
            </a:lvl2pPr>
            <a:lvl3pPr>
              <a:defRPr sz="5328"/>
            </a:lvl3pPr>
            <a:lvl4pPr>
              <a:defRPr sz="4440"/>
            </a:lvl4pPr>
            <a:lvl5pPr>
              <a:defRPr sz="4440"/>
            </a:lvl5pPr>
            <a:lvl6pPr>
              <a:defRPr sz="4440"/>
            </a:lvl6pPr>
            <a:lvl7pPr>
              <a:defRPr sz="4440"/>
            </a:lvl7pPr>
            <a:lvl8pPr>
              <a:defRPr sz="4440"/>
            </a:lvl8pPr>
            <a:lvl9pPr>
              <a:defRPr sz="4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225" y="4937760"/>
            <a:ext cx="6547073" cy="9147811"/>
          </a:xfrm>
        </p:spPr>
        <p:txBody>
          <a:bodyPr/>
          <a:lstStyle>
            <a:lvl1pPr marL="0" indent="0">
              <a:buNone/>
              <a:defRPr sz="3552"/>
            </a:lvl1pPr>
            <a:lvl2pPr marL="1014984" indent="0">
              <a:buNone/>
              <a:defRPr sz="3108"/>
            </a:lvl2pPr>
            <a:lvl3pPr marL="2029968" indent="0">
              <a:buNone/>
              <a:defRPr sz="2664"/>
            </a:lvl3pPr>
            <a:lvl4pPr marL="3044952" indent="0">
              <a:buNone/>
              <a:defRPr sz="2220"/>
            </a:lvl4pPr>
            <a:lvl5pPr marL="4059936" indent="0">
              <a:buNone/>
              <a:defRPr sz="2220"/>
            </a:lvl5pPr>
            <a:lvl6pPr marL="5074920" indent="0">
              <a:buNone/>
              <a:defRPr sz="2220"/>
            </a:lvl6pPr>
            <a:lvl7pPr marL="6089904" indent="0">
              <a:buNone/>
              <a:defRPr sz="2220"/>
            </a:lvl7pPr>
            <a:lvl8pPr marL="7104888" indent="0">
              <a:buNone/>
              <a:defRPr sz="2220"/>
            </a:lvl8pPr>
            <a:lvl9pPr marL="8119872" indent="0">
              <a:buNone/>
              <a:defRPr sz="22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225" y="1097280"/>
            <a:ext cx="6547073" cy="384048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29873" y="2369824"/>
            <a:ext cx="10276553" cy="11696700"/>
          </a:xfrm>
        </p:spPr>
        <p:txBody>
          <a:bodyPr anchor="t"/>
          <a:lstStyle>
            <a:lvl1pPr marL="0" indent="0">
              <a:buNone/>
              <a:defRPr sz="7104"/>
            </a:lvl1pPr>
            <a:lvl2pPr marL="1014984" indent="0">
              <a:buNone/>
              <a:defRPr sz="6216"/>
            </a:lvl2pPr>
            <a:lvl3pPr marL="2029968" indent="0">
              <a:buNone/>
              <a:defRPr sz="5328"/>
            </a:lvl3pPr>
            <a:lvl4pPr marL="3044952" indent="0">
              <a:buNone/>
              <a:defRPr sz="4440"/>
            </a:lvl4pPr>
            <a:lvl5pPr marL="4059936" indent="0">
              <a:buNone/>
              <a:defRPr sz="4440"/>
            </a:lvl5pPr>
            <a:lvl6pPr marL="5074920" indent="0">
              <a:buNone/>
              <a:defRPr sz="4440"/>
            </a:lvl6pPr>
            <a:lvl7pPr marL="6089904" indent="0">
              <a:buNone/>
              <a:defRPr sz="4440"/>
            </a:lvl7pPr>
            <a:lvl8pPr marL="7104888" indent="0">
              <a:buNone/>
              <a:defRPr sz="4440"/>
            </a:lvl8pPr>
            <a:lvl9pPr marL="8119872" indent="0">
              <a:buNone/>
              <a:defRPr sz="44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8225" y="4937760"/>
            <a:ext cx="6547073" cy="9147811"/>
          </a:xfrm>
        </p:spPr>
        <p:txBody>
          <a:bodyPr/>
          <a:lstStyle>
            <a:lvl1pPr marL="0" indent="0">
              <a:buNone/>
              <a:defRPr sz="3552"/>
            </a:lvl1pPr>
            <a:lvl2pPr marL="1014984" indent="0">
              <a:buNone/>
              <a:defRPr sz="3108"/>
            </a:lvl2pPr>
            <a:lvl3pPr marL="2029968" indent="0">
              <a:buNone/>
              <a:defRPr sz="2664"/>
            </a:lvl3pPr>
            <a:lvl4pPr marL="3044952" indent="0">
              <a:buNone/>
              <a:defRPr sz="2220"/>
            </a:lvl4pPr>
            <a:lvl5pPr marL="4059936" indent="0">
              <a:buNone/>
              <a:defRPr sz="2220"/>
            </a:lvl5pPr>
            <a:lvl6pPr marL="5074920" indent="0">
              <a:buNone/>
              <a:defRPr sz="2220"/>
            </a:lvl6pPr>
            <a:lvl7pPr marL="6089904" indent="0">
              <a:buNone/>
              <a:defRPr sz="2220"/>
            </a:lvl7pPr>
            <a:lvl8pPr marL="7104888" indent="0">
              <a:buNone/>
              <a:defRPr sz="2220"/>
            </a:lvl8pPr>
            <a:lvl9pPr marL="8119872" indent="0">
              <a:buNone/>
              <a:defRPr sz="22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5581" y="876304"/>
            <a:ext cx="17508201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5581" y="4381500"/>
            <a:ext cx="17508201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5581" y="15255244"/>
            <a:ext cx="4567357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6D6FA-F3FB-4B58-B2FA-77DC1AFF5528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4164" y="15255244"/>
            <a:ext cx="6851035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336425" y="15255244"/>
            <a:ext cx="4567357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EEF4-BCE3-455C-BF54-28F9F10CF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29968" rtl="0" eaLnBrk="1" latinLnBrk="0" hangingPunct="1">
        <a:lnSpc>
          <a:spcPct val="90000"/>
        </a:lnSpc>
        <a:spcBef>
          <a:spcPct val="0"/>
        </a:spcBef>
        <a:buNone/>
        <a:defRPr sz="97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7492" indent="-507492" algn="l" defTabSz="2029968" rtl="0" eaLnBrk="1" latinLnBrk="0" hangingPunct="1">
        <a:lnSpc>
          <a:spcPct val="90000"/>
        </a:lnSpc>
        <a:spcBef>
          <a:spcPts val="2220"/>
        </a:spcBef>
        <a:buFont typeface="Arial" panose="020B0604020202020204" pitchFamily="34" charset="0"/>
        <a:buChar char="•"/>
        <a:defRPr sz="6216" kern="1200">
          <a:solidFill>
            <a:schemeClr val="tx1"/>
          </a:solidFill>
          <a:latin typeface="+mn-lt"/>
          <a:ea typeface="+mn-ea"/>
          <a:cs typeface="+mn-cs"/>
        </a:defRPr>
      </a:lvl1pPr>
      <a:lvl2pPr marL="1522476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5328" kern="1200">
          <a:solidFill>
            <a:schemeClr val="tx1"/>
          </a:solidFill>
          <a:latin typeface="+mn-lt"/>
          <a:ea typeface="+mn-ea"/>
          <a:cs typeface="+mn-cs"/>
        </a:defRPr>
      </a:lvl2pPr>
      <a:lvl3pPr marL="2537460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4440" kern="1200">
          <a:solidFill>
            <a:schemeClr val="tx1"/>
          </a:solidFill>
          <a:latin typeface="+mn-lt"/>
          <a:ea typeface="+mn-ea"/>
          <a:cs typeface="+mn-cs"/>
        </a:defRPr>
      </a:lvl3pPr>
      <a:lvl4pPr marL="3552444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4pPr>
      <a:lvl5pPr marL="4567428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5pPr>
      <a:lvl6pPr marL="5582412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6pPr>
      <a:lvl7pPr marL="6597396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7pPr>
      <a:lvl8pPr marL="7612380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8pPr>
      <a:lvl9pPr marL="8627364" indent="-507492" algn="l" defTabSz="2029968" rtl="0" eaLnBrk="1" latinLnBrk="0" hangingPunct="1">
        <a:lnSpc>
          <a:spcPct val="90000"/>
        </a:lnSpc>
        <a:spcBef>
          <a:spcPts val="1110"/>
        </a:spcBef>
        <a:buFont typeface="Arial" panose="020B0604020202020204" pitchFamily="34" charset="0"/>
        <a:buChar char="•"/>
        <a:defRPr sz="39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1pPr>
      <a:lvl2pPr marL="1014984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2pPr>
      <a:lvl3pPr marL="2029968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3pPr>
      <a:lvl4pPr marL="3044952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4pPr>
      <a:lvl5pPr marL="4059936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5pPr>
      <a:lvl6pPr marL="5074920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6pPr>
      <a:lvl7pPr marL="6089904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7pPr>
      <a:lvl8pPr marL="7104888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8pPr>
      <a:lvl9pPr marL="8119872" algn="l" defTabSz="2029968" rtl="0" eaLnBrk="1" latinLnBrk="0" hangingPunct="1">
        <a:defRPr sz="39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-55699" y="856207"/>
            <a:ext cx="18289946" cy="14809342"/>
            <a:chOff x="-92211" y="1526766"/>
            <a:chExt cx="18289946" cy="14809342"/>
          </a:xfrm>
        </p:grpSpPr>
        <p:sp>
          <p:nvSpPr>
            <p:cNvPr id="76" name="Rounded Rectangle 75"/>
            <p:cNvSpPr/>
            <p:nvPr/>
          </p:nvSpPr>
          <p:spPr>
            <a:xfrm>
              <a:off x="-92211" y="5115023"/>
              <a:ext cx="13789152" cy="466344"/>
            </a:xfrm>
            <a:prstGeom prst="roundRect">
              <a:avLst/>
            </a:prstGeom>
            <a:noFill/>
            <a:ln w="635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Hessian based visualizations perform better than  DV rendering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-92211" y="15102201"/>
              <a:ext cx="13880369" cy="1042416"/>
            </a:xfrm>
            <a:prstGeom prst="roundRect">
              <a:avLst/>
            </a:prstGeom>
            <a:noFill/>
            <a:ln w="635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Meshes generated from MetaTracts provide better spatial context than volume rendering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-86679" y="7040736"/>
              <a:ext cx="13830004" cy="469324"/>
            </a:xfrm>
            <a:prstGeom prst="roundRect">
              <a:avLst/>
            </a:prstGeom>
            <a:noFill/>
            <a:ln w="635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MetaTracts visualizations perform better than DV rendering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-92211" y="8035347"/>
              <a:ext cx="13789118" cy="1040469"/>
            </a:xfrm>
            <a:prstGeom prst="roundRect">
              <a:avLst/>
            </a:prstGeom>
            <a:noFill/>
            <a:ln w="635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MetaTracts 2D slices visualizations perform better than 2D slices of original data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-92211" y="13571602"/>
              <a:ext cx="13938293" cy="1042416"/>
            </a:xfrm>
            <a:prstGeom prst="roundRect">
              <a:avLst/>
            </a:prstGeom>
            <a:noFill/>
            <a:ln w="635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MetaTracts visualizations perform better in finding largest, smallest and similar looking bundles than DV rendering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5" t="-80" b="-80"/>
            <a:stretch/>
          </p:blipFill>
          <p:spPr>
            <a:xfrm>
              <a:off x="16995032" y="12069505"/>
              <a:ext cx="1202703" cy="109728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9" r="2811"/>
            <a:stretch/>
          </p:blipFill>
          <p:spPr>
            <a:xfrm>
              <a:off x="17034151" y="9577375"/>
              <a:ext cx="1124465" cy="109728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8" r="-1175"/>
            <a:stretch/>
          </p:blipFill>
          <p:spPr>
            <a:xfrm>
              <a:off x="17002897" y="10791436"/>
              <a:ext cx="1186972" cy="1097280"/>
            </a:xfrm>
            <a:prstGeom prst="rect">
              <a:avLst/>
            </a:prstGeom>
          </p:spPr>
        </p:pic>
        <p:cxnSp>
          <p:nvCxnSpPr>
            <p:cNvPr id="84" name="Straight Connector 83"/>
            <p:cNvCxnSpPr/>
            <p:nvPr/>
          </p:nvCxnSpPr>
          <p:spPr>
            <a:xfrm>
              <a:off x="13794834" y="1526766"/>
              <a:ext cx="71586" cy="14809342"/>
            </a:xfrm>
            <a:prstGeom prst="line">
              <a:avLst/>
            </a:prstGeom>
            <a:ln w="47625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ounded Rectangle 84"/>
            <p:cNvSpPr/>
            <p:nvPr/>
          </p:nvSpPr>
          <p:spPr>
            <a:xfrm>
              <a:off x="-92211" y="2544418"/>
              <a:ext cx="13789118" cy="466344"/>
            </a:xfrm>
            <a:prstGeom prst="roundRect">
              <a:avLst/>
            </a:prstGeom>
            <a:noFill/>
            <a:ln w="635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Find number of fiber bundles from volume rendering of data set1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70" t="2947" r="11464"/>
            <a:stretch/>
          </p:blipFill>
          <p:spPr>
            <a:xfrm>
              <a:off x="17038119" y="2494156"/>
              <a:ext cx="1116528" cy="1097280"/>
            </a:xfrm>
            <a:prstGeom prst="rect">
              <a:avLst/>
            </a:prstGeom>
          </p:spPr>
        </p:pic>
        <p:sp>
          <p:nvSpPr>
            <p:cNvPr id="87" name="Rounded Rectangle 86"/>
            <p:cNvSpPr/>
            <p:nvPr/>
          </p:nvSpPr>
          <p:spPr>
            <a:xfrm>
              <a:off x="-92211" y="3534451"/>
              <a:ext cx="13789152" cy="1042416"/>
            </a:xfrm>
            <a:prstGeom prst="roundRect">
              <a:avLst/>
            </a:prstGeom>
            <a:noFill/>
            <a:ln w="635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Find number of fiber bundles from the  color-mapped eigenvector of hessian matrix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3" r="11267"/>
            <a:stretch/>
          </p:blipFill>
          <p:spPr>
            <a:xfrm>
              <a:off x="17032078" y="3746364"/>
              <a:ext cx="1128611" cy="1097280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-92211" y="6052301"/>
              <a:ext cx="13757512" cy="466344"/>
            </a:xfrm>
            <a:prstGeom prst="roundRect">
              <a:avLst/>
            </a:prstGeom>
            <a:noFill/>
            <a:ln w="635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Find number of fiber bundles from MetaTracts fiber bundles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875" b="-2875"/>
            <a:stretch/>
          </p:blipFill>
          <p:spPr>
            <a:xfrm>
              <a:off x="16995032" y="5828273"/>
              <a:ext cx="1202703" cy="1097280"/>
            </a:xfrm>
            <a:prstGeom prst="rect">
              <a:avLst/>
            </a:prstGeom>
          </p:spPr>
        </p:pic>
        <p:sp>
          <p:nvSpPr>
            <p:cNvPr id="91" name="Rounded Rectangle 90"/>
            <p:cNvSpPr/>
            <p:nvPr/>
          </p:nvSpPr>
          <p:spPr>
            <a:xfrm>
              <a:off x="-92211" y="11015464"/>
              <a:ext cx="13789118" cy="466344"/>
            </a:xfrm>
            <a:prstGeom prst="roundRect">
              <a:avLst/>
            </a:prstGeom>
            <a:noFill/>
            <a:ln w="635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Find smallest fiber bundle from set of MetaTracts fiber bundles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-92211" y="9679880"/>
              <a:ext cx="13789118" cy="892270"/>
            </a:xfrm>
            <a:prstGeom prst="roundRect">
              <a:avLst/>
            </a:prstGeom>
            <a:noFill/>
            <a:ln w="635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dirty="0">
                  <a:solidFill>
                    <a:schemeClr val="tx1"/>
                  </a:solidFill>
                </a:rPr>
                <a:t>Find  largest fiber bundle from set of MetaTracts fiber bundles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-92211" y="12005497"/>
              <a:ext cx="13789118" cy="1042416"/>
            </a:xfrm>
            <a:prstGeom prst="roundRect">
              <a:avLst/>
            </a:prstGeom>
            <a:noFill/>
            <a:ln w="635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Find most similar fiber bundle to given fiber bundle, from MetaTracts extracted bundles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96351" y="2429683"/>
              <a:ext cx="1792117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13921166" y="1823042"/>
              <a:ext cx="3032589" cy="14513066"/>
              <a:chOff x="14218561" y="858768"/>
              <a:chExt cx="3032589" cy="1736004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14218561" y="858768"/>
                <a:ext cx="3032589" cy="749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 Light" panose="020F0302020204030204" pitchFamily="34" charset="0"/>
                  </a:rPr>
                  <a:t>1   2   3   4   5</a:t>
                </a: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14400499" y="1497732"/>
                <a:ext cx="2101493" cy="16721078"/>
                <a:chOff x="6652944" y="249158"/>
                <a:chExt cx="2101493" cy="10048125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6652944" y="249158"/>
                  <a:ext cx="30822" cy="100481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H="1">
                  <a:off x="6911778" y="249158"/>
                  <a:ext cx="30822" cy="1004812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170612" y="249158"/>
                  <a:ext cx="30822" cy="100481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429446" y="249158"/>
                  <a:ext cx="30822" cy="1004812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688280" y="249158"/>
                  <a:ext cx="30822" cy="100481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947114" y="249158"/>
                  <a:ext cx="30822" cy="1004812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8205948" y="249158"/>
                  <a:ext cx="30822" cy="100481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H="1">
                  <a:off x="8464782" y="249158"/>
                  <a:ext cx="30822" cy="10048125"/>
                </a:xfrm>
                <a:prstGeom prst="line">
                  <a:avLst/>
                </a:prstGeom>
                <a:ln w="254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8723615" y="249158"/>
                  <a:ext cx="30822" cy="1004812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6" name="Group 95"/>
            <p:cNvGrpSpPr/>
            <p:nvPr/>
          </p:nvGrpSpPr>
          <p:grpSpPr>
            <a:xfrm>
              <a:off x="14616741" y="5038705"/>
              <a:ext cx="1583454" cy="548640"/>
              <a:chOff x="14933710" y="4713257"/>
              <a:chExt cx="1583454" cy="548640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flipV="1">
                <a:off x="14933710" y="4986179"/>
                <a:ext cx="1583454" cy="2796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5520000" flipV="1">
                <a:off x="14757723" y="4987297"/>
                <a:ext cx="365760" cy="561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5520000" flipV="1">
                <a:off x="16326452" y="4987297"/>
                <a:ext cx="365760" cy="561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5930917" y="4713257"/>
                <a:ext cx="0" cy="548640"/>
              </a:xfrm>
              <a:prstGeom prst="line">
                <a:avLst/>
              </a:prstGeom>
              <a:ln w="1270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14595735" y="13783320"/>
              <a:ext cx="1604460" cy="548640"/>
              <a:chOff x="14892957" y="15140081"/>
              <a:chExt cx="1604460" cy="54864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 flipV="1">
                <a:off x="14928769" y="15413003"/>
                <a:ext cx="1554480" cy="2796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5520000" flipV="1">
                <a:off x="14710358" y="15414121"/>
                <a:ext cx="365760" cy="561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5520000" flipV="1">
                <a:off x="16314257" y="15414121"/>
                <a:ext cx="365760" cy="561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16076987" y="15140081"/>
                <a:ext cx="0" cy="548640"/>
              </a:xfrm>
              <a:prstGeom prst="line">
                <a:avLst/>
              </a:prstGeom>
              <a:ln w="1270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15140868" y="15313919"/>
              <a:ext cx="1059327" cy="548640"/>
              <a:chOff x="15419193" y="16877912"/>
              <a:chExt cx="1059327" cy="54864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flipV="1">
                <a:off x="15447752" y="17150834"/>
                <a:ext cx="1005840" cy="2796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5520000" flipV="1">
                <a:off x="15236594" y="17151952"/>
                <a:ext cx="365760" cy="561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5520000" flipV="1">
                <a:off x="16295360" y="17151952"/>
                <a:ext cx="365760" cy="561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16005335" y="16877912"/>
                <a:ext cx="0" cy="548640"/>
              </a:xfrm>
              <a:prstGeom prst="line">
                <a:avLst/>
              </a:prstGeom>
              <a:ln w="1270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15633238" y="6965908"/>
              <a:ext cx="584542" cy="548640"/>
              <a:chOff x="15934489" y="7053835"/>
              <a:chExt cx="584542" cy="548640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rot="5520000" flipV="1">
                <a:off x="15751890" y="7327875"/>
                <a:ext cx="365760" cy="561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5520000" flipV="1">
                <a:off x="16335871" y="7327875"/>
                <a:ext cx="365760" cy="561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15967753" y="7326284"/>
                <a:ext cx="548640" cy="2796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6103335" y="7053835"/>
                <a:ext cx="0" cy="548640"/>
              </a:xfrm>
              <a:prstGeom prst="line">
                <a:avLst/>
              </a:prstGeom>
              <a:ln w="1270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15678998" y="8246091"/>
              <a:ext cx="548640" cy="548640"/>
              <a:chOff x="15731753" y="8246091"/>
              <a:chExt cx="548640" cy="54864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V="1">
                <a:off x="15731753" y="8554183"/>
                <a:ext cx="548640" cy="2796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rot="5520000" flipV="1">
                <a:off x="15573340" y="8555301"/>
                <a:ext cx="365760" cy="561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rot="5520000" flipV="1">
                <a:off x="16087000" y="8555301"/>
                <a:ext cx="365760" cy="561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16025576" y="8246091"/>
                <a:ext cx="0" cy="548640"/>
              </a:xfrm>
              <a:prstGeom prst="line">
                <a:avLst/>
              </a:prstGeom>
              <a:ln w="1270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Connector 100"/>
            <p:cNvCxnSpPr/>
            <p:nvPr/>
          </p:nvCxnSpPr>
          <p:spPr>
            <a:xfrm>
              <a:off x="16479401" y="1526766"/>
              <a:ext cx="69947" cy="14809342"/>
            </a:xfrm>
            <a:prstGeom prst="line">
              <a:avLst/>
            </a:prstGeom>
            <a:ln w="47625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ounded Rectangle 74"/>
          <p:cNvSpPr/>
          <p:nvPr/>
        </p:nvSpPr>
        <p:spPr>
          <a:xfrm>
            <a:off x="13500419" y="200115"/>
            <a:ext cx="3186601" cy="6266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Likert Scale</a:t>
            </a:r>
            <a:endParaRPr lang="en-US" sz="4400" dirty="0">
              <a:solidFill>
                <a:srgbClr val="238B45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7002027" y="305284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7002027" y="785470"/>
            <a:ext cx="27432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7002027" y="1420332"/>
            <a:ext cx="274320" cy="27432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17336692" y="170067"/>
            <a:ext cx="199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38B45"/>
                </a:solidFill>
              </a:rPr>
              <a:t>Correct</a:t>
            </a:r>
            <a:endParaRPr lang="en-US" sz="4400" dirty="0">
              <a:solidFill>
                <a:srgbClr val="238B45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6990267" y="305284"/>
            <a:ext cx="274320" cy="27432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7336692" y="692778"/>
            <a:ext cx="2800733" cy="459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238B45"/>
                </a:solidFill>
              </a:rPr>
              <a:t>Minor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rgbClr val="238B45"/>
                </a:solidFill>
              </a:rPr>
              <a:t>Mistake</a:t>
            </a:r>
            <a:endParaRPr lang="en-US" sz="3200" dirty="0">
              <a:solidFill>
                <a:srgbClr val="238B45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7336692" y="1321573"/>
            <a:ext cx="2800733" cy="373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238B45"/>
                </a:solidFill>
              </a:rPr>
              <a:t>Wrong</a:t>
            </a:r>
            <a:endParaRPr lang="en-US" sz="3200" dirty="0">
              <a:solidFill>
                <a:srgbClr val="238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09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131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</dc:creator>
  <cp:lastModifiedBy>arindam</cp:lastModifiedBy>
  <cp:revision>4</cp:revision>
  <dcterms:created xsi:type="dcterms:W3CDTF">2014-09-25T19:56:02Z</dcterms:created>
  <dcterms:modified xsi:type="dcterms:W3CDTF">2014-09-25T21:25:14Z</dcterms:modified>
</cp:coreProperties>
</file>