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0574000" cy="11522075"/>
  <p:notesSz cx="6858000" cy="9144000"/>
  <p:defaultTextStyle>
    <a:defPPr>
      <a:defRPr lang="en-US"/>
    </a:defPPr>
    <a:lvl1pPr marL="0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1pPr>
    <a:lvl2pPr marL="882123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2pPr>
    <a:lvl3pPr marL="1764246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3pPr>
    <a:lvl4pPr marL="2646369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4pPr>
    <a:lvl5pPr marL="3528492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5pPr>
    <a:lvl6pPr marL="4410615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6pPr>
    <a:lvl7pPr marL="5292738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7pPr>
    <a:lvl8pPr marL="6174861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8pPr>
    <a:lvl9pPr marL="7056984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238B45"/>
    <a:srgbClr val="ED7D31"/>
    <a:srgbClr val="FF0000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-1368" y="-1290"/>
      </p:cViewPr>
      <p:guideLst>
        <p:guide orient="horz" pos="7257"/>
        <p:guide pos="64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1" y="1885674"/>
            <a:ext cx="17487900" cy="4011389"/>
          </a:xfrm>
        </p:spPr>
        <p:txBody>
          <a:bodyPr anchor="b"/>
          <a:lstStyle>
            <a:lvl1pPr algn="ctr">
              <a:defRPr sz="13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51" y="6051759"/>
            <a:ext cx="15430500" cy="2781833"/>
          </a:xfrm>
        </p:spPr>
        <p:txBody>
          <a:bodyPr/>
          <a:lstStyle>
            <a:lvl1pPr marL="0" indent="0" algn="ctr">
              <a:buNone/>
              <a:defRPr sz="5328"/>
            </a:lvl1pPr>
            <a:lvl2pPr marL="1014984" indent="0" algn="ctr">
              <a:buNone/>
              <a:defRPr sz="4440"/>
            </a:lvl2pPr>
            <a:lvl3pPr marL="2029968" indent="0" algn="ctr">
              <a:buNone/>
              <a:defRPr sz="3996"/>
            </a:lvl3pPr>
            <a:lvl4pPr marL="3044952" indent="0" algn="ctr">
              <a:buNone/>
              <a:defRPr sz="3552"/>
            </a:lvl4pPr>
            <a:lvl5pPr marL="4059936" indent="0" algn="ctr">
              <a:buNone/>
              <a:defRPr sz="3552"/>
            </a:lvl5pPr>
            <a:lvl6pPr marL="5074920" indent="0" algn="ctr">
              <a:buNone/>
              <a:defRPr sz="3552"/>
            </a:lvl6pPr>
            <a:lvl7pPr marL="6089904" indent="0" algn="ctr">
              <a:buNone/>
              <a:defRPr sz="3552"/>
            </a:lvl7pPr>
            <a:lvl8pPr marL="7104888" indent="0" algn="ctr">
              <a:buNone/>
              <a:defRPr sz="3552"/>
            </a:lvl8pPr>
            <a:lvl9pPr marL="8119872" indent="0" algn="ctr">
              <a:buNone/>
              <a:defRPr sz="355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6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9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723275" y="613446"/>
            <a:ext cx="4436269" cy="97644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4469" y="613446"/>
            <a:ext cx="13051631" cy="97644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0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3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754" y="2872523"/>
            <a:ext cx="17745075" cy="4792862"/>
          </a:xfrm>
        </p:spPr>
        <p:txBody>
          <a:bodyPr anchor="b"/>
          <a:lstStyle>
            <a:lvl1pPr>
              <a:defRPr sz="13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754" y="7710729"/>
            <a:ext cx="17745075" cy="2520452"/>
          </a:xfrm>
        </p:spPr>
        <p:txBody>
          <a:bodyPr/>
          <a:lstStyle>
            <a:lvl1pPr marL="0" indent="0">
              <a:buNone/>
              <a:defRPr sz="5328">
                <a:solidFill>
                  <a:schemeClr val="tx1"/>
                </a:solidFill>
              </a:defRPr>
            </a:lvl1pPr>
            <a:lvl2pPr marL="1014984" indent="0">
              <a:buNone/>
              <a:defRPr sz="4440">
                <a:solidFill>
                  <a:schemeClr val="tx1">
                    <a:tint val="75000"/>
                  </a:schemeClr>
                </a:solidFill>
              </a:defRPr>
            </a:lvl2pPr>
            <a:lvl3pPr marL="2029968" indent="0">
              <a:buNone/>
              <a:defRPr sz="3996">
                <a:solidFill>
                  <a:schemeClr val="tx1">
                    <a:tint val="75000"/>
                  </a:schemeClr>
                </a:solidFill>
              </a:defRPr>
            </a:lvl3pPr>
            <a:lvl4pPr marL="3044952" indent="0">
              <a:buNone/>
              <a:defRPr sz="3552">
                <a:solidFill>
                  <a:schemeClr val="tx1">
                    <a:tint val="75000"/>
                  </a:schemeClr>
                </a:solidFill>
              </a:defRPr>
            </a:lvl4pPr>
            <a:lvl5pPr marL="4059936" indent="0">
              <a:buNone/>
              <a:defRPr sz="3552">
                <a:solidFill>
                  <a:schemeClr val="tx1">
                    <a:tint val="75000"/>
                  </a:schemeClr>
                </a:solidFill>
              </a:defRPr>
            </a:lvl5pPr>
            <a:lvl6pPr marL="5074920" indent="0">
              <a:buNone/>
              <a:defRPr sz="3552">
                <a:solidFill>
                  <a:schemeClr val="tx1">
                    <a:tint val="75000"/>
                  </a:schemeClr>
                </a:solidFill>
              </a:defRPr>
            </a:lvl6pPr>
            <a:lvl7pPr marL="6089904" indent="0">
              <a:buNone/>
              <a:defRPr sz="3552">
                <a:solidFill>
                  <a:schemeClr val="tx1">
                    <a:tint val="75000"/>
                  </a:schemeClr>
                </a:solidFill>
              </a:defRPr>
            </a:lvl7pPr>
            <a:lvl8pPr marL="7104888" indent="0">
              <a:buNone/>
              <a:defRPr sz="3552">
                <a:solidFill>
                  <a:schemeClr val="tx1">
                    <a:tint val="75000"/>
                  </a:schemeClr>
                </a:solidFill>
              </a:defRPr>
            </a:lvl8pPr>
            <a:lvl9pPr marL="8119872" indent="0">
              <a:buNone/>
              <a:defRPr sz="35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8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4463" y="3067221"/>
            <a:ext cx="8743950" cy="7310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5588" y="3067221"/>
            <a:ext cx="8743950" cy="7310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9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143" y="613448"/>
            <a:ext cx="17745075" cy="2227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150" y="2824511"/>
            <a:ext cx="8703765" cy="1384248"/>
          </a:xfrm>
        </p:spPr>
        <p:txBody>
          <a:bodyPr anchor="b"/>
          <a:lstStyle>
            <a:lvl1pPr marL="0" indent="0">
              <a:buNone/>
              <a:defRPr sz="5328" b="1"/>
            </a:lvl1pPr>
            <a:lvl2pPr marL="1014984" indent="0">
              <a:buNone/>
              <a:defRPr sz="4440" b="1"/>
            </a:lvl2pPr>
            <a:lvl3pPr marL="2029968" indent="0">
              <a:buNone/>
              <a:defRPr sz="3996" b="1"/>
            </a:lvl3pPr>
            <a:lvl4pPr marL="3044952" indent="0">
              <a:buNone/>
              <a:defRPr sz="3552" b="1"/>
            </a:lvl4pPr>
            <a:lvl5pPr marL="4059936" indent="0">
              <a:buNone/>
              <a:defRPr sz="3552" b="1"/>
            </a:lvl5pPr>
            <a:lvl6pPr marL="5074920" indent="0">
              <a:buNone/>
              <a:defRPr sz="3552" b="1"/>
            </a:lvl6pPr>
            <a:lvl7pPr marL="6089904" indent="0">
              <a:buNone/>
              <a:defRPr sz="3552" b="1"/>
            </a:lvl7pPr>
            <a:lvl8pPr marL="7104888" indent="0">
              <a:buNone/>
              <a:defRPr sz="3552" b="1"/>
            </a:lvl8pPr>
            <a:lvl9pPr marL="8119872" indent="0">
              <a:buNone/>
              <a:defRPr sz="35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150" y="4208760"/>
            <a:ext cx="8703765" cy="61904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15590" y="2824511"/>
            <a:ext cx="8746629" cy="1384248"/>
          </a:xfrm>
        </p:spPr>
        <p:txBody>
          <a:bodyPr anchor="b"/>
          <a:lstStyle>
            <a:lvl1pPr marL="0" indent="0">
              <a:buNone/>
              <a:defRPr sz="5328" b="1"/>
            </a:lvl1pPr>
            <a:lvl2pPr marL="1014984" indent="0">
              <a:buNone/>
              <a:defRPr sz="4440" b="1"/>
            </a:lvl2pPr>
            <a:lvl3pPr marL="2029968" indent="0">
              <a:buNone/>
              <a:defRPr sz="3996" b="1"/>
            </a:lvl3pPr>
            <a:lvl4pPr marL="3044952" indent="0">
              <a:buNone/>
              <a:defRPr sz="3552" b="1"/>
            </a:lvl4pPr>
            <a:lvl5pPr marL="4059936" indent="0">
              <a:buNone/>
              <a:defRPr sz="3552" b="1"/>
            </a:lvl5pPr>
            <a:lvl6pPr marL="5074920" indent="0">
              <a:buNone/>
              <a:defRPr sz="3552" b="1"/>
            </a:lvl6pPr>
            <a:lvl7pPr marL="6089904" indent="0">
              <a:buNone/>
              <a:defRPr sz="3552" b="1"/>
            </a:lvl7pPr>
            <a:lvl8pPr marL="7104888" indent="0">
              <a:buNone/>
              <a:defRPr sz="3552" b="1"/>
            </a:lvl8pPr>
            <a:lvl9pPr marL="8119872" indent="0">
              <a:buNone/>
              <a:defRPr sz="35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415590" y="4208760"/>
            <a:ext cx="8746629" cy="61904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6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147" y="768138"/>
            <a:ext cx="6635651" cy="2688484"/>
          </a:xfrm>
        </p:spPr>
        <p:txBody>
          <a:bodyPr anchor="b"/>
          <a:lstStyle>
            <a:lvl1pPr>
              <a:defRPr sz="71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6630" y="1658969"/>
            <a:ext cx="10415588" cy="8188141"/>
          </a:xfrm>
        </p:spPr>
        <p:txBody>
          <a:bodyPr/>
          <a:lstStyle>
            <a:lvl1pPr>
              <a:defRPr sz="7104"/>
            </a:lvl1pPr>
            <a:lvl2pPr>
              <a:defRPr sz="6216"/>
            </a:lvl2pPr>
            <a:lvl3pPr>
              <a:defRPr sz="5328"/>
            </a:lvl3pPr>
            <a:lvl4pPr>
              <a:defRPr sz="4440"/>
            </a:lvl4pPr>
            <a:lvl5pPr>
              <a:defRPr sz="4440"/>
            </a:lvl5pPr>
            <a:lvl6pPr>
              <a:defRPr sz="4440"/>
            </a:lvl6pPr>
            <a:lvl7pPr>
              <a:defRPr sz="4440"/>
            </a:lvl7pPr>
            <a:lvl8pPr>
              <a:defRPr sz="4440"/>
            </a:lvl8pPr>
            <a:lvl9pPr>
              <a:defRPr sz="4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147" y="3456626"/>
            <a:ext cx="6635651" cy="6403821"/>
          </a:xfrm>
        </p:spPr>
        <p:txBody>
          <a:bodyPr/>
          <a:lstStyle>
            <a:lvl1pPr marL="0" indent="0">
              <a:buNone/>
              <a:defRPr sz="3552"/>
            </a:lvl1pPr>
            <a:lvl2pPr marL="1014984" indent="0">
              <a:buNone/>
              <a:defRPr sz="3108"/>
            </a:lvl2pPr>
            <a:lvl3pPr marL="2029968" indent="0">
              <a:buNone/>
              <a:defRPr sz="2664"/>
            </a:lvl3pPr>
            <a:lvl4pPr marL="3044952" indent="0">
              <a:buNone/>
              <a:defRPr sz="2220"/>
            </a:lvl4pPr>
            <a:lvl5pPr marL="4059936" indent="0">
              <a:buNone/>
              <a:defRPr sz="2220"/>
            </a:lvl5pPr>
            <a:lvl6pPr marL="5074920" indent="0">
              <a:buNone/>
              <a:defRPr sz="2220"/>
            </a:lvl6pPr>
            <a:lvl7pPr marL="6089904" indent="0">
              <a:buNone/>
              <a:defRPr sz="2220"/>
            </a:lvl7pPr>
            <a:lvl8pPr marL="7104888" indent="0">
              <a:buNone/>
              <a:defRPr sz="2220"/>
            </a:lvl8pPr>
            <a:lvl9pPr marL="8119872" indent="0">
              <a:buNone/>
              <a:defRPr sz="22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9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147" y="768138"/>
            <a:ext cx="6635651" cy="2688484"/>
          </a:xfrm>
        </p:spPr>
        <p:txBody>
          <a:bodyPr anchor="b"/>
          <a:lstStyle>
            <a:lvl1pPr>
              <a:defRPr sz="71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46630" y="1658969"/>
            <a:ext cx="10415588" cy="8188141"/>
          </a:xfrm>
        </p:spPr>
        <p:txBody>
          <a:bodyPr anchor="t"/>
          <a:lstStyle>
            <a:lvl1pPr marL="0" indent="0">
              <a:buNone/>
              <a:defRPr sz="7104"/>
            </a:lvl1pPr>
            <a:lvl2pPr marL="1014984" indent="0">
              <a:buNone/>
              <a:defRPr sz="6216"/>
            </a:lvl2pPr>
            <a:lvl3pPr marL="2029968" indent="0">
              <a:buNone/>
              <a:defRPr sz="5328"/>
            </a:lvl3pPr>
            <a:lvl4pPr marL="3044952" indent="0">
              <a:buNone/>
              <a:defRPr sz="4440"/>
            </a:lvl4pPr>
            <a:lvl5pPr marL="4059936" indent="0">
              <a:buNone/>
              <a:defRPr sz="4440"/>
            </a:lvl5pPr>
            <a:lvl6pPr marL="5074920" indent="0">
              <a:buNone/>
              <a:defRPr sz="4440"/>
            </a:lvl6pPr>
            <a:lvl7pPr marL="6089904" indent="0">
              <a:buNone/>
              <a:defRPr sz="4440"/>
            </a:lvl7pPr>
            <a:lvl8pPr marL="7104888" indent="0">
              <a:buNone/>
              <a:defRPr sz="4440"/>
            </a:lvl8pPr>
            <a:lvl9pPr marL="8119872" indent="0">
              <a:buNone/>
              <a:defRPr sz="44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147" y="3456626"/>
            <a:ext cx="6635651" cy="6403821"/>
          </a:xfrm>
        </p:spPr>
        <p:txBody>
          <a:bodyPr/>
          <a:lstStyle>
            <a:lvl1pPr marL="0" indent="0">
              <a:buNone/>
              <a:defRPr sz="3552"/>
            </a:lvl1pPr>
            <a:lvl2pPr marL="1014984" indent="0">
              <a:buNone/>
              <a:defRPr sz="3108"/>
            </a:lvl2pPr>
            <a:lvl3pPr marL="2029968" indent="0">
              <a:buNone/>
              <a:defRPr sz="2664"/>
            </a:lvl3pPr>
            <a:lvl4pPr marL="3044952" indent="0">
              <a:buNone/>
              <a:defRPr sz="2220"/>
            </a:lvl4pPr>
            <a:lvl5pPr marL="4059936" indent="0">
              <a:buNone/>
              <a:defRPr sz="2220"/>
            </a:lvl5pPr>
            <a:lvl6pPr marL="5074920" indent="0">
              <a:buNone/>
              <a:defRPr sz="2220"/>
            </a:lvl6pPr>
            <a:lvl7pPr marL="6089904" indent="0">
              <a:buNone/>
              <a:defRPr sz="2220"/>
            </a:lvl7pPr>
            <a:lvl8pPr marL="7104888" indent="0">
              <a:buNone/>
              <a:defRPr sz="2220"/>
            </a:lvl8pPr>
            <a:lvl9pPr marL="8119872" indent="0">
              <a:buNone/>
              <a:defRPr sz="22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4466" y="613448"/>
            <a:ext cx="17745075" cy="2227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4466" y="3067221"/>
            <a:ext cx="17745075" cy="7310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4463" y="10679260"/>
            <a:ext cx="4629150" cy="613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6D6FA-F3FB-4B58-B2FA-77DC1AFF5528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5141" y="10679260"/>
            <a:ext cx="6943725" cy="613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530388" y="10679260"/>
            <a:ext cx="4629150" cy="613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29968" rtl="0" eaLnBrk="1" latinLnBrk="0" hangingPunct="1">
        <a:lnSpc>
          <a:spcPct val="90000"/>
        </a:lnSpc>
        <a:spcBef>
          <a:spcPct val="0"/>
        </a:spcBef>
        <a:buNone/>
        <a:defRPr sz="97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7492" indent="-507492" algn="l" defTabSz="2029968" rtl="0" eaLnBrk="1" latinLnBrk="0" hangingPunct="1">
        <a:lnSpc>
          <a:spcPct val="90000"/>
        </a:lnSpc>
        <a:spcBef>
          <a:spcPts val="2220"/>
        </a:spcBef>
        <a:buFont typeface="Arial" panose="020B0604020202020204" pitchFamily="34" charset="0"/>
        <a:buChar char="•"/>
        <a:defRPr sz="6216" kern="1200">
          <a:solidFill>
            <a:schemeClr val="tx1"/>
          </a:solidFill>
          <a:latin typeface="+mn-lt"/>
          <a:ea typeface="+mn-ea"/>
          <a:cs typeface="+mn-cs"/>
        </a:defRPr>
      </a:lvl1pPr>
      <a:lvl2pPr marL="1522476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5328" kern="1200">
          <a:solidFill>
            <a:schemeClr val="tx1"/>
          </a:solidFill>
          <a:latin typeface="+mn-lt"/>
          <a:ea typeface="+mn-ea"/>
          <a:cs typeface="+mn-cs"/>
        </a:defRPr>
      </a:lvl2pPr>
      <a:lvl3pPr marL="2537460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4440" kern="1200">
          <a:solidFill>
            <a:schemeClr val="tx1"/>
          </a:solidFill>
          <a:latin typeface="+mn-lt"/>
          <a:ea typeface="+mn-ea"/>
          <a:cs typeface="+mn-cs"/>
        </a:defRPr>
      </a:lvl3pPr>
      <a:lvl4pPr marL="3552444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3996" kern="1200">
          <a:solidFill>
            <a:schemeClr val="tx1"/>
          </a:solidFill>
          <a:latin typeface="+mn-lt"/>
          <a:ea typeface="+mn-ea"/>
          <a:cs typeface="+mn-cs"/>
        </a:defRPr>
      </a:lvl4pPr>
      <a:lvl5pPr marL="4567428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3996" kern="1200">
          <a:solidFill>
            <a:schemeClr val="tx1"/>
          </a:solidFill>
          <a:latin typeface="+mn-lt"/>
          <a:ea typeface="+mn-ea"/>
          <a:cs typeface="+mn-cs"/>
        </a:defRPr>
      </a:lvl5pPr>
      <a:lvl6pPr marL="5582412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3996" kern="1200">
          <a:solidFill>
            <a:schemeClr val="tx1"/>
          </a:solidFill>
          <a:latin typeface="+mn-lt"/>
          <a:ea typeface="+mn-ea"/>
          <a:cs typeface="+mn-cs"/>
        </a:defRPr>
      </a:lvl6pPr>
      <a:lvl7pPr marL="6597396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3996" kern="1200">
          <a:solidFill>
            <a:schemeClr val="tx1"/>
          </a:solidFill>
          <a:latin typeface="+mn-lt"/>
          <a:ea typeface="+mn-ea"/>
          <a:cs typeface="+mn-cs"/>
        </a:defRPr>
      </a:lvl7pPr>
      <a:lvl8pPr marL="7612380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3996" kern="1200">
          <a:solidFill>
            <a:schemeClr val="tx1"/>
          </a:solidFill>
          <a:latin typeface="+mn-lt"/>
          <a:ea typeface="+mn-ea"/>
          <a:cs typeface="+mn-cs"/>
        </a:defRPr>
      </a:lvl8pPr>
      <a:lvl9pPr marL="8627364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39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1pPr>
      <a:lvl2pPr marL="1014984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2pPr>
      <a:lvl3pPr marL="2029968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3pPr>
      <a:lvl4pPr marL="3044952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4pPr>
      <a:lvl5pPr marL="4059936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5pPr>
      <a:lvl6pPr marL="5074920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6pPr>
      <a:lvl7pPr marL="6089904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7pPr>
      <a:lvl8pPr marL="7104888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8pPr>
      <a:lvl9pPr marL="8119872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6" name="Straight Connector 625"/>
          <p:cNvCxnSpPr/>
          <p:nvPr/>
        </p:nvCxnSpPr>
        <p:spPr>
          <a:xfrm flipH="1">
            <a:off x="14944773" y="1352278"/>
            <a:ext cx="22331" cy="1012771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>
            <a:off x="0" y="2358108"/>
            <a:ext cx="20574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>
            <a:off x="0" y="3528100"/>
            <a:ext cx="20574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>
            <a:off x="0" y="4204316"/>
            <a:ext cx="20574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>
            <a:off x="0" y="5299207"/>
            <a:ext cx="20574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/>
          <p:nvPr/>
        </p:nvCxnSpPr>
        <p:spPr>
          <a:xfrm>
            <a:off x="0" y="5975423"/>
            <a:ext cx="20574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>
            <a:off x="0" y="6711241"/>
            <a:ext cx="20574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>
            <a:off x="0" y="7806132"/>
            <a:ext cx="20574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/>
          <p:nvPr/>
        </p:nvCxnSpPr>
        <p:spPr>
          <a:xfrm>
            <a:off x="0" y="8901023"/>
            <a:ext cx="20574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/>
          <p:cNvCxnSpPr/>
          <p:nvPr/>
        </p:nvCxnSpPr>
        <p:spPr>
          <a:xfrm>
            <a:off x="0" y="10071015"/>
            <a:ext cx="17293041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>
            <a:off x="0" y="10779133"/>
            <a:ext cx="17293041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>
            <a:off x="14200690" y="55421"/>
            <a:ext cx="0" cy="11431825"/>
          </a:xfrm>
          <a:prstGeom prst="line">
            <a:avLst/>
          </a:prstGeom>
          <a:ln w="476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ounded Rectangle 638"/>
          <p:cNvSpPr/>
          <p:nvPr/>
        </p:nvSpPr>
        <p:spPr>
          <a:xfrm>
            <a:off x="61327" y="1577490"/>
            <a:ext cx="14256389" cy="466344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tx1"/>
                </a:solidFill>
              </a:rPr>
              <a:t>Find </a:t>
            </a:r>
            <a:r>
              <a:rPr lang="en-US" sz="4000" dirty="0">
                <a:solidFill>
                  <a:schemeClr val="tx1"/>
                </a:solidFill>
              </a:rPr>
              <a:t>number of fiber bundles from volume rendering of </a:t>
            </a:r>
            <a:r>
              <a:rPr lang="en-US" sz="4000" dirty="0" smtClean="0">
                <a:solidFill>
                  <a:schemeClr val="tx1"/>
                </a:solidFill>
              </a:rPr>
              <a:t>dataset 1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40" name="Picture 6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0" t="2947" r="11464"/>
          <a:stretch/>
        </p:blipFill>
        <p:spPr>
          <a:xfrm>
            <a:off x="17478286" y="1327005"/>
            <a:ext cx="984283" cy="967315"/>
          </a:xfrm>
          <a:prstGeom prst="rect">
            <a:avLst/>
          </a:prstGeom>
        </p:spPr>
      </p:pic>
      <p:sp>
        <p:nvSpPr>
          <p:cNvPr id="641" name="Rounded Rectangle 640"/>
          <p:cNvSpPr/>
          <p:nvPr/>
        </p:nvSpPr>
        <p:spPr>
          <a:xfrm>
            <a:off x="61328" y="2421896"/>
            <a:ext cx="14256424" cy="1042416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Find number of fiber bundles from the </a:t>
            </a:r>
            <a:r>
              <a:rPr lang="en-US" sz="4000" dirty="0" smtClean="0">
                <a:solidFill>
                  <a:schemeClr val="tx1"/>
                </a:solidFill>
              </a:rPr>
              <a:t>color-mapped </a:t>
            </a:r>
            <a:r>
              <a:rPr lang="en-US" sz="4000" dirty="0">
                <a:solidFill>
                  <a:schemeClr val="tx1"/>
                </a:solidFill>
              </a:rPr>
              <a:t>eigenvector of hessian matrix</a:t>
            </a:r>
          </a:p>
        </p:txBody>
      </p:sp>
      <p:pic>
        <p:nvPicPr>
          <p:cNvPr id="642" name="Picture 6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3" r="11267"/>
          <a:stretch/>
        </p:blipFill>
        <p:spPr>
          <a:xfrm>
            <a:off x="17478286" y="2459447"/>
            <a:ext cx="994935" cy="967315"/>
          </a:xfrm>
          <a:prstGeom prst="rect">
            <a:avLst/>
          </a:prstGeom>
        </p:spPr>
      </p:pic>
      <p:sp>
        <p:nvSpPr>
          <p:cNvPr id="643" name="Rounded Rectangle 642"/>
          <p:cNvSpPr/>
          <p:nvPr/>
        </p:nvSpPr>
        <p:spPr>
          <a:xfrm>
            <a:off x="61328" y="4518589"/>
            <a:ext cx="14223712" cy="466344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Find number of fiber bundles from </a:t>
            </a:r>
            <a:r>
              <a:rPr lang="en-US" sz="4000" dirty="0" smtClean="0">
                <a:solidFill>
                  <a:schemeClr val="tx1"/>
                </a:solidFill>
              </a:rPr>
              <a:t>MTs </a:t>
            </a:r>
            <a:r>
              <a:rPr lang="en-US" sz="4000" dirty="0">
                <a:solidFill>
                  <a:schemeClr val="tx1"/>
                </a:solidFill>
              </a:rPr>
              <a:t>fiber bundles</a:t>
            </a:r>
          </a:p>
        </p:txBody>
      </p:sp>
      <p:pic>
        <p:nvPicPr>
          <p:cNvPr id="644" name="Picture 64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5" b="-2875"/>
          <a:stretch/>
        </p:blipFill>
        <p:spPr>
          <a:xfrm>
            <a:off x="17478286" y="4268104"/>
            <a:ext cx="1060251" cy="967315"/>
          </a:xfrm>
          <a:prstGeom prst="rect">
            <a:avLst/>
          </a:prstGeom>
        </p:spPr>
      </p:pic>
      <p:pic>
        <p:nvPicPr>
          <p:cNvPr id="645" name="Picture 64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8" r="-1175"/>
          <a:stretch/>
        </p:blipFill>
        <p:spPr>
          <a:xfrm>
            <a:off x="17478286" y="7869920"/>
            <a:ext cx="1046384" cy="967315"/>
          </a:xfrm>
          <a:prstGeom prst="rect">
            <a:avLst/>
          </a:prstGeom>
        </p:spPr>
      </p:pic>
      <p:sp>
        <p:nvSpPr>
          <p:cNvPr id="646" name="Rounded Rectangle 645"/>
          <p:cNvSpPr/>
          <p:nvPr/>
        </p:nvSpPr>
        <p:spPr>
          <a:xfrm>
            <a:off x="61327" y="8120405"/>
            <a:ext cx="14256389" cy="466344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Find smallest fiber bundle from set of </a:t>
            </a:r>
            <a:r>
              <a:rPr lang="en-US" sz="4000" dirty="0" smtClean="0">
                <a:solidFill>
                  <a:schemeClr val="tx1"/>
                </a:solidFill>
              </a:rPr>
              <a:t>MTs fiber </a:t>
            </a:r>
            <a:r>
              <a:rPr lang="en-US" sz="4000" dirty="0">
                <a:solidFill>
                  <a:schemeClr val="tx1"/>
                </a:solidFill>
              </a:rPr>
              <a:t>bundles</a:t>
            </a:r>
          </a:p>
        </p:txBody>
      </p:sp>
      <p:pic>
        <p:nvPicPr>
          <p:cNvPr id="647" name="Picture 6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9" r="2811"/>
          <a:stretch/>
        </p:blipFill>
        <p:spPr>
          <a:xfrm>
            <a:off x="17478286" y="6775029"/>
            <a:ext cx="991280" cy="967315"/>
          </a:xfrm>
          <a:prstGeom prst="rect">
            <a:avLst/>
          </a:prstGeom>
        </p:spPr>
      </p:pic>
      <p:sp>
        <p:nvSpPr>
          <p:cNvPr id="648" name="Rounded Rectangle 647"/>
          <p:cNvSpPr/>
          <p:nvPr/>
        </p:nvSpPr>
        <p:spPr>
          <a:xfrm>
            <a:off x="61327" y="6812551"/>
            <a:ext cx="14256389" cy="892270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Find  largest fiber bundle from set of </a:t>
            </a:r>
            <a:r>
              <a:rPr lang="en-US" sz="4000" dirty="0" smtClean="0">
                <a:solidFill>
                  <a:schemeClr val="tx1"/>
                </a:solidFill>
              </a:rPr>
              <a:t>MTs fiber </a:t>
            </a:r>
            <a:r>
              <a:rPr lang="en-US" sz="4000" dirty="0">
                <a:solidFill>
                  <a:schemeClr val="tx1"/>
                </a:solidFill>
              </a:rPr>
              <a:t>bundles</a:t>
            </a:r>
          </a:p>
        </p:txBody>
      </p:sp>
      <p:pic>
        <p:nvPicPr>
          <p:cNvPr id="649" name="Picture 6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" t="-80" b="-80"/>
          <a:stretch/>
        </p:blipFill>
        <p:spPr>
          <a:xfrm>
            <a:off x="17478286" y="9002362"/>
            <a:ext cx="1060251" cy="967315"/>
          </a:xfrm>
          <a:prstGeom prst="rect">
            <a:avLst/>
          </a:prstGeom>
        </p:spPr>
      </p:pic>
      <p:sp>
        <p:nvSpPr>
          <p:cNvPr id="650" name="Rounded Rectangle 649"/>
          <p:cNvSpPr/>
          <p:nvPr/>
        </p:nvSpPr>
        <p:spPr>
          <a:xfrm>
            <a:off x="61327" y="8964811"/>
            <a:ext cx="14256389" cy="1042416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Find most similar fiber bundle to given fiber </a:t>
            </a:r>
            <a:r>
              <a:rPr lang="en-US" sz="4000" dirty="0" smtClean="0">
                <a:solidFill>
                  <a:schemeClr val="tx1"/>
                </a:solidFill>
              </a:rPr>
              <a:t>bundle using MTs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51" name="TextBox 650"/>
          <p:cNvSpPr txBox="1"/>
          <p:nvPr/>
        </p:nvSpPr>
        <p:spPr>
          <a:xfrm>
            <a:off x="14496535" y="703904"/>
            <a:ext cx="3032589" cy="62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1   2   3   4   5</a:t>
            </a:r>
          </a:p>
        </p:txBody>
      </p:sp>
      <p:cxnSp>
        <p:nvCxnSpPr>
          <p:cNvPr id="652" name="Straight Connector 651"/>
          <p:cNvCxnSpPr/>
          <p:nvPr/>
        </p:nvCxnSpPr>
        <p:spPr>
          <a:xfrm>
            <a:off x="17239047" y="55421"/>
            <a:ext cx="0" cy="11431825"/>
          </a:xfrm>
          <a:prstGeom prst="line">
            <a:avLst/>
          </a:prstGeom>
          <a:ln w="476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ounded Rectangle 652"/>
          <p:cNvSpPr/>
          <p:nvPr/>
        </p:nvSpPr>
        <p:spPr>
          <a:xfrm>
            <a:off x="14039276" y="277360"/>
            <a:ext cx="3186601" cy="6266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38B45"/>
                </a:solidFill>
              </a:rPr>
              <a:t>Likert Scale</a:t>
            </a:r>
          </a:p>
        </p:txBody>
      </p:sp>
      <p:cxnSp>
        <p:nvCxnSpPr>
          <p:cNvPr id="654" name="Straight Connector 653"/>
          <p:cNvCxnSpPr/>
          <p:nvPr/>
        </p:nvCxnSpPr>
        <p:spPr>
          <a:xfrm flipH="1">
            <a:off x="14686805" y="1359532"/>
            <a:ext cx="22330" cy="10127714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/>
          <p:cNvCxnSpPr/>
          <p:nvPr/>
        </p:nvCxnSpPr>
        <p:spPr>
          <a:xfrm flipH="1">
            <a:off x="15202742" y="1359532"/>
            <a:ext cx="22330" cy="10127714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/>
          <p:nvPr/>
        </p:nvCxnSpPr>
        <p:spPr>
          <a:xfrm flipH="1">
            <a:off x="15718679" y="1359532"/>
            <a:ext cx="22330" cy="10127714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/>
          <p:cNvCxnSpPr/>
          <p:nvPr/>
        </p:nvCxnSpPr>
        <p:spPr>
          <a:xfrm flipH="1">
            <a:off x="15460710" y="1352278"/>
            <a:ext cx="22331" cy="1012771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 flipH="1">
            <a:off x="15976647" y="1379666"/>
            <a:ext cx="29251" cy="1010758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 flipH="1">
            <a:off x="16241537" y="1359532"/>
            <a:ext cx="22330" cy="10127714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 flipH="1">
            <a:off x="16499506" y="1359532"/>
            <a:ext cx="22330" cy="1012771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 flipH="1">
            <a:off x="16757476" y="1359532"/>
            <a:ext cx="22331" cy="10127714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66859" y="5402653"/>
            <a:ext cx="14298661" cy="469324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tx1"/>
                </a:solidFill>
              </a:rPr>
              <a:t>MTs </a:t>
            </a:r>
            <a:r>
              <a:rPr lang="en-US" sz="4000" dirty="0">
                <a:solidFill>
                  <a:schemeClr val="tx1"/>
                </a:solidFill>
              </a:rPr>
              <a:t>visualizations perform better than </a:t>
            </a:r>
            <a:r>
              <a:rPr lang="en-US" sz="4000" dirty="0" smtClean="0">
                <a:solidFill>
                  <a:schemeClr val="tx1"/>
                </a:solidFill>
              </a:rPr>
              <a:t>DVR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663" name="Group 662"/>
          <p:cNvGrpSpPr/>
          <p:nvPr/>
        </p:nvGrpSpPr>
        <p:grpSpPr>
          <a:xfrm>
            <a:off x="15992737" y="5362995"/>
            <a:ext cx="528236" cy="548640"/>
            <a:chOff x="15992737" y="5762587"/>
            <a:chExt cx="528236" cy="548640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15992737" y="6036907"/>
              <a:ext cx="528236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16119595" y="5762587"/>
              <a:ext cx="0" cy="548640"/>
            </a:xfrm>
            <a:prstGeom prst="line">
              <a:avLst/>
            </a:prstGeom>
            <a:ln w="1270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>
              <a:off x="16505642" y="5854129"/>
              <a:ext cx="0" cy="36555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/>
            <p:cNvCxnSpPr/>
            <p:nvPr/>
          </p:nvCxnSpPr>
          <p:spPr>
            <a:xfrm>
              <a:off x="15992737" y="5854129"/>
              <a:ext cx="0" cy="36555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8" name="Rounded Rectangle 667"/>
          <p:cNvSpPr/>
          <p:nvPr/>
        </p:nvSpPr>
        <p:spPr>
          <a:xfrm>
            <a:off x="61328" y="3633036"/>
            <a:ext cx="14256424" cy="466344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Hessian based visualizations perform better than  </a:t>
            </a:r>
            <a:r>
              <a:rPr lang="en-US" sz="4000" dirty="0" smtClean="0">
                <a:solidFill>
                  <a:schemeClr val="tx1"/>
                </a:solidFill>
              </a:rPr>
              <a:t>DVR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669" name="Group 668"/>
          <p:cNvGrpSpPr/>
          <p:nvPr/>
        </p:nvGrpSpPr>
        <p:grpSpPr>
          <a:xfrm>
            <a:off x="14952638" y="3591888"/>
            <a:ext cx="1553004" cy="548640"/>
            <a:chOff x="14952638" y="3991480"/>
            <a:chExt cx="1553004" cy="548640"/>
          </a:xfrm>
        </p:grpSpPr>
        <p:cxnSp>
          <p:nvCxnSpPr>
            <p:cNvPr id="670" name="Straight Connector 669"/>
            <p:cNvCxnSpPr/>
            <p:nvPr/>
          </p:nvCxnSpPr>
          <p:spPr>
            <a:xfrm>
              <a:off x="14967969" y="4264402"/>
              <a:ext cx="1524787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/>
            <p:cNvCxnSpPr/>
            <p:nvPr/>
          </p:nvCxnSpPr>
          <p:spPr>
            <a:xfrm>
              <a:off x="15879066" y="3991480"/>
              <a:ext cx="0" cy="548640"/>
            </a:xfrm>
            <a:prstGeom prst="line">
              <a:avLst/>
            </a:prstGeom>
            <a:ln w="127000">
              <a:solidFill>
                <a:srgbClr val="70AD4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>
              <a:off x="16505642" y="4083022"/>
              <a:ext cx="0" cy="365557"/>
            </a:xfrm>
            <a:prstGeom prst="line">
              <a:avLst/>
            </a:prstGeom>
            <a:ln w="6350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/>
            <p:nvPr/>
          </p:nvCxnSpPr>
          <p:spPr>
            <a:xfrm>
              <a:off x="14952638" y="4083022"/>
              <a:ext cx="0" cy="365557"/>
            </a:xfrm>
            <a:prstGeom prst="line">
              <a:avLst/>
            </a:prstGeom>
            <a:ln w="6350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4" name="Rounded Rectangle 673"/>
          <p:cNvSpPr/>
          <p:nvPr/>
        </p:nvSpPr>
        <p:spPr>
          <a:xfrm>
            <a:off x="61328" y="10134803"/>
            <a:ext cx="14975657" cy="580542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tx1"/>
                </a:solidFill>
              </a:rPr>
              <a:t>MTs </a:t>
            </a:r>
            <a:r>
              <a:rPr lang="en-US" sz="4000" dirty="0" smtClean="0">
                <a:solidFill>
                  <a:schemeClr val="tx1"/>
                </a:solidFill>
              </a:rPr>
              <a:t>better than DVR </a:t>
            </a:r>
            <a:r>
              <a:rPr lang="en-US" sz="4000" dirty="0">
                <a:solidFill>
                  <a:schemeClr val="tx1"/>
                </a:solidFill>
              </a:rPr>
              <a:t>in finding largest, smallest and similar </a:t>
            </a:r>
            <a:r>
              <a:rPr lang="en-US" sz="4000" dirty="0" smtClean="0">
                <a:solidFill>
                  <a:schemeClr val="tx1"/>
                </a:solidFill>
              </a:rPr>
              <a:t>bundles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675" name="Group 674"/>
          <p:cNvGrpSpPr/>
          <p:nvPr/>
        </p:nvGrpSpPr>
        <p:grpSpPr>
          <a:xfrm>
            <a:off x="14952638" y="10150754"/>
            <a:ext cx="1553004" cy="548640"/>
            <a:chOff x="14952638" y="10550346"/>
            <a:chExt cx="1553004" cy="548640"/>
          </a:xfrm>
        </p:grpSpPr>
        <p:cxnSp>
          <p:nvCxnSpPr>
            <p:cNvPr id="676" name="Straight Connector 675"/>
            <p:cNvCxnSpPr/>
            <p:nvPr/>
          </p:nvCxnSpPr>
          <p:spPr>
            <a:xfrm>
              <a:off x="16505642" y="10641888"/>
              <a:ext cx="0" cy="365557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/>
            <p:cNvCxnSpPr/>
            <p:nvPr/>
          </p:nvCxnSpPr>
          <p:spPr>
            <a:xfrm>
              <a:off x="14967969" y="10824666"/>
              <a:ext cx="153767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/>
            <p:cNvCxnSpPr/>
            <p:nvPr/>
          </p:nvCxnSpPr>
          <p:spPr>
            <a:xfrm>
              <a:off x="15991543" y="10550346"/>
              <a:ext cx="0" cy="548640"/>
            </a:xfrm>
            <a:prstGeom prst="line">
              <a:avLst/>
            </a:prstGeom>
            <a:ln w="127000">
              <a:solidFill>
                <a:srgbClr val="70AD4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/>
            <p:nvPr/>
          </p:nvCxnSpPr>
          <p:spPr>
            <a:xfrm>
              <a:off x="14952638" y="10641888"/>
              <a:ext cx="0" cy="365557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0" name="Rounded Rectangle 679"/>
          <p:cNvSpPr/>
          <p:nvPr/>
        </p:nvSpPr>
        <p:spPr>
          <a:xfrm>
            <a:off x="61328" y="10842921"/>
            <a:ext cx="14492742" cy="580542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Meshes generated from </a:t>
            </a:r>
            <a:r>
              <a:rPr lang="en-US" sz="4000" dirty="0" smtClean="0">
                <a:solidFill>
                  <a:schemeClr val="tx1"/>
                </a:solidFill>
              </a:rPr>
              <a:t>MTs give better </a:t>
            </a:r>
            <a:r>
              <a:rPr lang="en-US" sz="4000" dirty="0">
                <a:solidFill>
                  <a:schemeClr val="tx1"/>
                </a:solidFill>
              </a:rPr>
              <a:t>spatial context than </a:t>
            </a:r>
            <a:r>
              <a:rPr lang="en-US" sz="4000" dirty="0" smtClean="0">
                <a:solidFill>
                  <a:schemeClr val="tx1"/>
                </a:solidFill>
              </a:rPr>
              <a:t>DVR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681" name="Group 680"/>
          <p:cNvGrpSpPr/>
          <p:nvPr/>
        </p:nvGrpSpPr>
        <p:grpSpPr>
          <a:xfrm>
            <a:off x="15470306" y="10858872"/>
            <a:ext cx="1035336" cy="548640"/>
            <a:chOff x="15470306" y="11258464"/>
            <a:chExt cx="1035336" cy="548640"/>
          </a:xfrm>
        </p:grpSpPr>
        <p:cxnSp>
          <p:nvCxnSpPr>
            <p:cNvPr id="682" name="Straight Connector 681"/>
            <p:cNvCxnSpPr/>
            <p:nvPr/>
          </p:nvCxnSpPr>
          <p:spPr>
            <a:xfrm>
              <a:off x="15485637" y="11534182"/>
              <a:ext cx="1007119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/>
          </p:nvCxnSpPr>
          <p:spPr>
            <a:xfrm>
              <a:off x="15992128" y="11258464"/>
              <a:ext cx="0" cy="548640"/>
            </a:xfrm>
            <a:prstGeom prst="line">
              <a:avLst/>
            </a:prstGeom>
            <a:ln w="127000">
              <a:solidFill>
                <a:srgbClr val="70AD4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>
              <a:off x="16505642" y="11350006"/>
              <a:ext cx="0" cy="365557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/>
            <p:cNvCxnSpPr/>
            <p:nvPr/>
          </p:nvCxnSpPr>
          <p:spPr>
            <a:xfrm>
              <a:off x="15470306" y="11350006"/>
              <a:ext cx="0" cy="365557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6" name="Group 685"/>
          <p:cNvGrpSpPr/>
          <p:nvPr/>
        </p:nvGrpSpPr>
        <p:grpSpPr>
          <a:xfrm>
            <a:off x="17478286" y="10203924"/>
            <a:ext cx="3206592" cy="1119897"/>
            <a:chOff x="17478286" y="1"/>
            <a:chExt cx="3206592" cy="1119897"/>
          </a:xfrm>
        </p:grpSpPr>
        <p:grpSp>
          <p:nvGrpSpPr>
            <p:cNvPr id="687" name="Group 686"/>
            <p:cNvGrpSpPr/>
            <p:nvPr/>
          </p:nvGrpSpPr>
          <p:grpSpPr>
            <a:xfrm>
              <a:off x="17478286" y="373410"/>
              <a:ext cx="3206592" cy="360290"/>
              <a:chOff x="17478286" y="790322"/>
              <a:chExt cx="3206592" cy="360290"/>
            </a:xfrm>
          </p:grpSpPr>
          <p:sp>
            <p:nvSpPr>
              <p:cNvPr id="694" name="Rectangle 693"/>
              <p:cNvSpPr/>
              <p:nvPr/>
            </p:nvSpPr>
            <p:spPr>
              <a:xfrm>
                <a:off x="17478286" y="833307"/>
                <a:ext cx="274320" cy="2743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17722207" y="790322"/>
                <a:ext cx="2962671" cy="3602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rgbClr val="238B45"/>
                    </a:solidFill>
                  </a:rPr>
                  <a:t>Minor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238B45"/>
                    </a:solidFill>
                  </a:rPr>
                  <a:t>mistake</a:t>
                </a:r>
                <a:endParaRPr lang="en-US" sz="3200" dirty="0">
                  <a:solidFill>
                    <a:srgbClr val="238B45"/>
                  </a:solidFill>
                </a:endParaRPr>
              </a:p>
            </p:txBody>
          </p:sp>
        </p:grpSp>
        <p:grpSp>
          <p:nvGrpSpPr>
            <p:cNvPr id="688" name="Group 687"/>
            <p:cNvGrpSpPr/>
            <p:nvPr/>
          </p:nvGrpSpPr>
          <p:grpSpPr>
            <a:xfrm>
              <a:off x="17478286" y="746819"/>
              <a:ext cx="3044654" cy="373079"/>
              <a:chOff x="17478286" y="1201831"/>
              <a:chExt cx="3044654" cy="373079"/>
            </a:xfrm>
          </p:grpSpPr>
          <p:sp>
            <p:nvSpPr>
              <p:cNvPr id="692" name="Rectangle 691"/>
              <p:cNvSpPr/>
              <p:nvPr/>
            </p:nvSpPr>
            <p:spPr>
              <a:xfrm>
                <a:off x="17478286" y="1251210"/>
                <a:ext cx="274320" cy="274320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17722207" y="1201831"/>
                <a:ext cx="2800733" cy="3730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rgbClr val="238B45"/>
                    </a:solidFill>
                  </a:rPr>
                  <a:t>Wrong</a:t>
                </a:r>
              </a:p>
            </p:txBody>
          </p:sp>
        </p:grpSp>
        <p:grpSp>
          <p:nvGrpSpPr>
            <p:cNvPr id="689" name="Group 688"/>
            <p:cNvGrpSpPr/>
            <p:nvPr/>
          </p:nvGrpSpPr>
          <p:grpSpPr>
            <a:xfrm>
              <a:off x="17478286" y="1"/>
              <a:ext cx="3206592" cy="360290"/>
              <a:chOff x="17478286" y="378813"/>
              <a:chExt cx="3206592" cy="360290"/>
            </a:xfrm>
          </p:grpSpPr>
          <p:sp>
            <p:nvSpPr>
              <p:cNvPr id="690" name="Rectangle 689"/>
              <p:cNvSpPr/>
              <p:nvPr/>
            </p:nvSpPr>
            <p:spPr>
              <a:xfrm>
                <a:off x="17478286" y="421798"/>
                <a:ext cx="274320" cy="274320"/>
              </a:xfrm>
              <a:prstGeom prst="rect">
                <a:avLst/>
              </a:pr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17722207" y="378813"/>
                <a:ext cx="2962671" cy="3602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 smtClean="0">
                    <a:solidFill>
                      <a:srgbClr val="238B45"/>
                    </a:solidFill>
                  </a:rPr>
                  <a:t>Correct</a:t>
                </a:r>
                <a:endParaRPr lang="en-US" sz="3200" dirty="0">
                  <a:solidFill>
                    <a:srgbClr val="238B45"/>
                  </a:solidFill>
                </a:endParaRPr>
              </a:p>
            </p:txBody>
          </p:sp>
        </p:grpSp>
      </p:grpSp>
      <p:cxnSp>
        <p:nvCxnSpPr>
          <p:cNvPr id="696" name="Straight Connector 695"/>
          <p:cNvCxnSpPr/>
          <p:nvPr/>
        </p:nvCxnSpPr>
        <p:spPr>
          <a:xfrm>
            <a:off x="0" y="1263217"/>
            <a:ext cx="20684878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ounded Rectangle 696"/>
          <p:cNvSpPr/>
          <p:nvPr/>
        </p:nvSpPr>
        <p:spPr>
          <a:xfrm>
            <a:off x="61327" y="6039211"/>
            <a:ext cx="14256389" cy="608242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tx1"/>
                </a:solidFill>
              </a:rPr>
              <a:t>MTs 2D </a:t>
            </a:r>
            <a:r>
              <a:rPr lang="en-US" sz="4000" dirty="0">
                <a:solidFill>
                  <a:schemeClr val="tx1"/>
                </a:solidFill>
              </a:rPr>
              <a:t>slices </a:t>
            </a:r>
            <a:r>
              <a:rPr lang="en-US" sz="4000" dirty="0" smtClean="0">
                <a:solidFill>
                  <a:schemeClr val="tx1"/>
                </a:solidFill>
              </a:rPr>
              <a:t>perform </a:t>
            </a:r>
            <a:r>
              <a:rPr lang="en-US" sz="4000" dirty="0">
                <a:solidFill>
                  <a:schemeClr val="tx1"/>
                </a:solidFill>
              </a:rPr>
              <a:t>better than 2D slices of original data</a:t>
            </a:r>
          </a:p>
        </p:txBody>
      </p:sp>
      <p:grpSp>
        <p:nvGrpSpPr>
          <p:cNvPr id="698" name="Group 697"/>
          <p:cNvGrpSpPr/>
          <p:nvPr/>
        </p:nvGrpSpPr>
        <p:grpSpPr>
          <a:xfrm>
            <a:off x="15992737" y="6069012"/>
            <a:ext cx="512905" cy="548640"/>
            <a:chOff x="15992737" y="6468604"/>
            <a:chExt cx="512905" cy="548640"/>
          </a:xfrm>
        </p:grpSpPr>
        <p:cxnSp>
          <p:nvCxnSpPr>
            <p:cNvPr id="699" name="Straight Connector 698"/>
            <p:cNvCxnSpPr/>
            <p:nvPr/>
          </p:nvCxnSpPr>
          <p:spPr>
            <a:xfrm>
              <a:off x="15992737" y="6742924"/>
              <a:ext cx="500019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/>
            <p:nvPr/>
          </p:nvCxnSpPr>
          <p:spPr>
            <a:xfrm>
              <a:off x="16237939" y="6468604"/>
              <a:ext cx="0" cy="548640"/>
            </a:xfrm>
            <a:prstGeom prst="line">
              <a:avLst/>
            </a:prstGeom>
            <a:ln w="127000">
              <a:solidFill>
                <a:srgbClr val="70AD4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/>
            <p:cNvCxnSpPr/>
            <p:nvPr/>
          </p:nvCxnSpPr>
          <p:spPr>
            <a:xfrm>
              <a:off x="15992737" y="6560146"/>
              <a:ext cx="0" cy="36555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>
              <a:off x="16505642" y="6560146"/>
              <a:ext cx="0" cy="36555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3" name="Rounded Rectangle 702"/>
          <p:cNvSpPr/>
          <p:nvPr/>
        </p:nvSpPr>
        <p:spPr>
          <a:xfrm>
            <a:off x="5799025" y="55420"/>
            <a:ext cx="8417809" cy="1070517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Where: 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MTs -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MetaTracts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              DVR -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Direct volume rendering 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4" name="Rounded Rectangle 703"/>
          <p:cNvSpPr/>
          <p:nvPr/>
        </p:nvSpPr>
        <p:spPr>
          <a:xfrm>
            <a:off x="1469611" y="357506"/>
            <a:ext cx="3706586" cy="466344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238B45"/>
                </a:solidFill>
              </a:rPr>
              <a:t>Question/Task</a:t>
            </a:r>
            <a:endParaRPr lang="en-US" sz="4400" dirty="0">
              <a:solidFill>
                <a:srgbClr val="238B45"/>
              </a:solidFill>
            </a:endParaRPr>
          </a:p>
        </p:txBody>
      </p:sp>
      <p:sp>
        <p:nvSpPr>
          <p:cNvPr id="705" name="Rounded Rectangle 704"/>
          <p:cNvSpPr/>
          <p:nvPr/>
        </p:nvSpPr>
        <p:spPr>
          <a:xfrm>
            <a:off x="17319356" y="277360"/>
            <a:ext cx="3186601" cy="6266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238B45"/>
                </a:solidFill>
              </a:rPr>
              <a:t>Task Solving</a:t>
            </a:r>
            <a:endParaRPr lang="en-US" sz="4400" dirty="0">
              <a:solidFill>
                <a:srgbClr val="238B45"/>
              </a:solidFill>
            </a:endParaRPr>
          </a:p>
        </p:txBody>
      </p:sp>
      <p:cxnSp>
        <p:nvCxnSpPr>
          <p:cNvPr id="637" name="Straight Connector 636"/>
          <p:cNvCxnSpPr/>
          <p:nvPr/>
        </p:nvCxnSpPr>
        <p:spPr>
          <a:xfrm>
            <a:off x="0" y="11487246"/>
            <a:ext cx="20574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0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134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arindam</dc:creator>
  <cp:lastModifiedBy>astra</cp:lastModifiedBy>
  <cp:revision>17</cp:revision>
  <dcterms:created xsi:type="dcterms:W3CDTF">2014-09-25T19:56:02Z</dcterms:created>
  <dcterms:modified xsi:type="dcterms:W3CDTF">2014-09-26T09:28:41Z</dcterms:modified>
</cp:coreProperties>
</file>