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9202400" cy="18416588"/>
  <p:notesSz cx="6858000" cy="9144000"/>
  <p:defaultTextStyle>
    <a:defPPr>
      <a:defRPr lang="en-US"/>
    </a:defPPr>
    <a:lvl1pPr marL="0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742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7484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1226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4968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8709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2451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6193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9935" algn="l" defTabSz="208748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00">
          <p15:clr>
            <a:srgbClr val="A4A3A4"/>
          </p15:clr>
        </p15:guide>
        <p15:guide id="2" pos="60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2" d="100"/>
          <a:sy n="42" d="100"/>
        </p:scale>
        <p:origin x="2274" y="54"/>
      </p:cViewPr>
      <p:guideLst>
        <p:guide orient="horz" pos="5800"/>
        <p:guide pos="60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1" y="5721080"/>
            <a:ext cx="16322040" cy="39476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1" y="10436068"/>
            <a:ext cx="13441680" cy="47064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4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2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80115" y="1982345"/>
            <a:ext cx="8557735" cy="421961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3575" y="1982345"/>
            <a:ext cx="25356502" cy="421961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8" y="11834365"/>
            <a:ext cx="16322040" cy="3657739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8" y="7805738"/>
            <a:ext cx="16322040" cy="402862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74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748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12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49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87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24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619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99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3573" y="11540211"/>
            <a:ext cx="16955453" cy="3263828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79065" y="11540211"/>
            <a:ext cx="16958786" cy="3263828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737519"/>
            <a:ext cx="17282160" cy="30694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122418"/>
            <a:ext cx="8484395" cy="171802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742" indent="0">
              <a:buNone/>
              <a:defRPr sz="4600" b="1"/>
            </a:lvl2pPr>
            <a:lvl3pPr marL="2087484" indent="0">
              <a:buNone/>
              <a:defRPr sz="4100" b="1"/>
            </a:lvl3pPr>
            <a:lvl4pPr marL="3131226" indent="0">
              <a:buNone/>
              <a:defRPr sz="3700" b="1"/>
            </a:lvl4pPr>
            <a:lvl5pPr marL="4174968" indent="0">
              <a:buNone/>
              <a:defRPr sz="3700" b="1"/>
            </a:lvl5pPr>
            <a:lvl6pPr marL="5218709" indent="0">
              <a:buNone/>
              <a:defRPr sz="3700" b="1"/>
            </a:lvl6pPr>
            <a:lvl7pPr marL="6262451" indent="0">
              <a:buNone/>
              <a:defRPr sz="3700" b="1"/>
            </a:lvl7pPr>
            <a:lvl8pPr marL="7306193" indent="0">
              <a:buNone/>
              <a:defRPr sz="3700" b="1"/>
            </a:lvl8pPr>
            <a:lvl9pPr marL="834993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0" y="5840447"/>
            <a:ext cx="8484395" cy="1061085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5" y="4122418"/>
            <a:ext cx="8487727" cy="1718028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742" indent="0">
              <a:buNone/>
              <a:defRPr sz="4600" b="1"/>
            </a:lvl2pPr>
            <a:lvl3pPr marL="2087484" indent="0">
              <a:buNone/>
              <a:defRPr sz="4100" b="1"/>
            </a:lvl3pPr>
            <a:lvl4pPr marL="3131226" indent="0">
              <a:buNone/>
              <a:defRPr sz="3700" b="1"/>
            </a:lvl4pPr>
            <a:lvl5pPr marL="4174968" indent="0">
              <a:buNone/>
              <a:defRPr sz="3700" b="1"/>
            </a:lvl5pPr>
            <a:lvl6pPr marL="5218709" indent="0">
              <a:buNone/>
              <a:defRPr sz="3700" b="1"/>
            </a:lvl6pPr>
            <a:lvl7pPr marL="6262451" indent="0">
              <a:buNone/>
              <a:defRPr sz="3700" b="1"/>
            </a:lvl7pPr>
            <a:lvl8pPr marL="7306193" indent="0">
              <a:buNone/>
              <a:defRPr sz="3700" b="1"/>
            </a:lvl8pPr>
            <a:lvl9pPr marL="834993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5" y="5840447"/>
            <a:ext cx="8487727" cy="1061085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733254"/>
            <a:ext cx="6317457" cy="312058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4" y="733254"/>
            <a:ext cx="10734676" cy="157180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1" y="3853844"/>
            <a:ext cx="6317457" cy="12597459"/>
          </a:xfrm>
        </p:spPr>
        <p:txBody>
          <a:bodyPr/>
          <a:lstStyle>
            <a:lvl1pPr marL="0" indent="0">
              <a:buNone/>
              <a:defRPr sz="3200"/>
            </a:lvl1pPr>
            <a:lvl2pPr marL="1043742" indent="0">
              <a:buNone/>
              <a:defRPr sz="2700"/>
            </a:lvl2pPr>
            <a:lvl3pPr marL="2087484" indent="0">
              <a:buNone/>
              <a:defRPr sz="2300"/>
            </a:lvl3pPr>
            <a:lvl4pPr marL="3131226" indent="0">
              <a:buNone/>
              <a:defRPr sz="2100"/>
            </a:lvl4pPr>
            <a:lvl5pPr marL="4174968" indent="0">
              <a:buNone/>
              <a:defRPr sz="2100"/>
            </a:lvl5pPr>
            <a:lvl6pPr marL="5218709" indent="0">
              <a:buNone/>
              <a:defRPr sz="2100"/>
            </a:lvl6pPr>
            <a:lvl7pPr marL="6262451" indent="0">
              <a:buNone/>
              <a:defRPr sz="2100"/>
            </a:lvl7pPr>
            <a:lvl8pPr marL="7306193" indent="0">
              <a:buNone/>
              <a:defRPr sz="2100"/>
            </a:lvl8pPr>
            <a:lvl9pPr marL="834993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4" y="12891611"/>
            <a:ext cx="11521440" cy="15219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4" y="1645557"/>
            <a:ext cx="11521440" cy="11049953"/>
          </a:xfrm>
        </p:spPr>
        <p:txBody>
          <a:bodyPr/>
          <a:lstStyle>
            <a:lvl1pPr marL="0" indent="0">
              <a:buNone/>
              <a:defRPr sz="7300"/>
            </a:lvl1pPr>
            <a:lvl2pPr marL="1043742" indent="0">
              <a:buNone/>
              <a:defRPr sz="6400"/>
            </a:lvl2pPr>
            <a:lvl3pPr marL="2087484" indent="0">
              <a:buNone/>
              <a:defRPr sz="5500"/>
            </a:lvl3pPr>
            <a:lvl4pPr marL="3131226" indent="0">
              <a:buNone/>
              <a:defRPr sz="4600"/>
            </a:lvl4pPr>
            <a:lvl5pPr marL="4174968" indent="0">
              <a:buNone/>
              <a:defRPr sz="4600"/>
            </a:lvl5pPr>
            <a:lvl6pPr marL="5218709" indent="0">
              <a:buNone/>
              <a:defRPr sz="4600"/>
            </a:lvl6pPr>
            <a:lvl7pPr marL="6262451" indent="0">
              <a:buNone/>
              <a:defRPr sz="4600"/>
            </a:lvl7pPr>
            <a:lvl8pPr marL="7306193" indent="0">
              <a:buNone/>
              <a:defRPr sz="4600"/>
            </a:lvl8pPr>
            <a:lvl9pPr marL="834993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4" y="14413539"/>
            <a:ext cx="11521440" cy="2161390"/>
          </a:xfrm>
        </p:spPr>
        <p:txBody>
          <a:bodyPr/>
          <a:lstStyle>
            <a:lvl1pPr marL="0" indent="0">
              <a:buNone/>
              <a:defRPr sz="3200"/>
            </a:lvl1pPr>
            <a:lvl2pPr marL="1043742" indent="0">
              <a:buNone/>
              <a:defRPr sz="2700"/>
            </a:lvl2pPr>
            <a:lvl3pPr marL="2087484" indent="0">
              <a:buNone/>
              <a:defRPr sz="2300"/>
            </a:lvl3pPr>
            <a:lvl4pPr marL="3131226" indent="0">
              <a:buNone/>
              <a:defRPr sz="2100"/>
            </a:lvl4pPr>
            <a:lvl5pPr marL="4174968" indent="0">
              <a:buNone/>
              <a:defRPr sz="2100"/>
            </a:lvl5pPr>
            <a:lvl6pPr marL="5218709" indent="0">
              <a:buNone/>
              <a:defRPr sz="2100"/>
            </a:lvl6pPr>
            <a:lvl7pPr marL="6262451" indent="0">
              <a:buNone/>
              <a:defRPr sz="2100"/>
            </a:lvl7pPr>
            <a:lvl8pPr marL="7306193" indent="0">
              <a:buNone/>
              <a:defRPr sz="2100"/>
            </a:lvl8pPr>
            <a:lvl9pPr marL="834993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1" y="737519"/>
            <a:ext cx="17282160" cy="3069431"/>
          </a:xfrm>
          <a:prstGeom prst="rect">
            <a:avLst/>
          </a:prstGeom>
        </p:spPr>
        <p:txBody>
          <a:bodyPr vert="horz" lIns="208748" tIns="104374" rIns="208748" bIns="1043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4297206"/>
            <a:ext cx="17282160" cy="12154097"/>
          </a:xfrm>
          <a:prstGeom prst="rect">
            <a:avLst/>
          </a:prstGeom>
        </p:spPr>
        <p:txBody>
          <a:bodyPr vert="horz" lIns="208748" tIns="104374" rIns="208748" bIns="1043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1" y="17069451"/>
            <a:ext cx="4480560" cy="980513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9F6D6-A34B-4888-A80F-D171E155C07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1" y="17069451"/>
            <a:ext cx="6080760" cy="980513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1" y="17069451"/>
            <a:ext cx="4480560" cy="980513"/>
          </a:xfrm>
          <a:prstGeom prst="rect">
            <a:avLst/>
          </a:prstGeom>
        </p:spPr>
        <p:txBody>
          <a:bodyPr vert="horz" lIns="208748" tIns="104374" rIns="208748" bIns="104374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CB09-6C09-4AE3-AD89-B410D041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8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806" indent="-782806" algn="l" defTabSz="208748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6081" indent="-652339" algn="l" defTabSz="208748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9355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3097" indent="-521871" algn="l" defTabSz="208748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6838" indent="-521871" algn="l" defTabSz="208748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0580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4322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8064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71806" indent="-521871" algn="l" defTabSz="208748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742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7484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1226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4968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8709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2451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6193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9935" algn="l" defTabSz="208748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/>
        </p:nvGrpSpPr>
        <p:grpSpPr>
          <a:xfrm>
            <a:off x="6555824" y="860993"/>
            <a:ext cx="7104621" cy="4972579"/>
            <a:chOff x="841790" y="3774025"/>
            <a:chExt cx="9351766" cy="6057977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7"/>
            <a:stretch/>
          </p:blipFill>
          <p:spPr>
            <a:xfrm>
              <a:off x="1218251" y="3774025"/>
              <a:ext cx="8220982" cy="6057977"/>
            </a:xfrm>
            <a:prstGeom prst="rect">
              <a:avLst/>
            </a:prstGeom>
          </p:spPr>
        </p:pic>
        <p:sp>
          <p:nvSpPr>
            <p:cNvPr id="215" name="TextBox 214"/>
            <p:cNvSpPr txBox="1"/>
            <p:nvPr/>
          </p:nvSpPr>
          <p:spPr>
            <a:xfrm>
              <a:off x="2161426" y="8943008"/>
              <a:ext cx="4265563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1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 rot="19360156">
              <a:off x="6143996" y="7686237"/>
              <a:ext cx="4049560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2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 rot="16200000">
              <a:off x="-913929" y="6121839"/>
              <a:ext cx="4362200" cy="85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3</a:t>
              </a:r>
            </a:p>
          </p:txBody>
        </p:sp>
      </p:grpSp>
      <p:sp>
        <p:nvSpPr>
          <p:cNvPr id="213" name="Teardrop 212"/>
          <p:cNvSpPr>
            <a:spLocks noChangeAspect="1"/>
          </p:cNvSpPr>
          <p:nvPr/>
        </p:nvSpPr>
        <p:spPr>
          <a:xfrm rot="5400000">
            <a:off x="7576507" y="17782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004024" y="6184587"/>
            <a:ext cx="17227078" cy="108198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MetaTracts projected on top three eigenvectors and clustered into 2.</a:t>
            </a: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18" y="594719"/>
            <a:ext cx="5011585" cy="3967886"/>
          </a:xfrm>
          <a:prstGeom prst="rect">
            <a:avLst/>
          </a:prstGeom>
        </p:spPr>
      </p:pic>
      <p:sp>
        <p:nvSpPr>
          <p:cNvPr id="210" name="Teardrop 209"/>
          <p:cNvSpPr>
            <a:spLocks noChangeAspect="1"/>
          </p:cNvSpPr>
          <p:nvPr/>
        </p:nvSpPr>
        <p:spPr>
          <a:xfrm rot="5400000">
            <a:off x="1582091" y="17782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A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238972" y="4449316"/>
            <a:ext cx="3707876" cy="1600438"/>
          </a:xfrm>
          <a:prstGeom prst="roundRect">
            <a:avLst/>
          </a:prstGeom>
          <a:solidFill>
            <a:srgbClr val="E7E6E6"/>
          </a:solidFill>
          <a:effectLst>
            <a:softEdge rad="508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MetaTracts in </a:t>
            </a:r>
          </a:p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Cluster 1</a:t>
            </a: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950" y="594719"/>
            <a:ext cx="5012789" cy="4194801"/>
          </a:xfrm>
          <a:prstGeom prst="rect">
            <a:avLst/>
          </a:prstGeom>
        </p:spPr>
      </p:pic>
      <p:sp>
        <p:nvSpPr>
          <p:cNvPr id="207" name="Teardrop 206"/>
          <p:cNvSpPr>
            <a:spLocks noChangeAspect="1"/>
          </p:cNvSpPr>
          <p:nvPr/>
        </p:nvSpPr>
        <p:spPr>
          <a:xfrm rot="5400000">
            <a:off x="13570923" y="17782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C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4332906" y="4449316"/>
            <a:ext cx="3498877" cy="1600438"/>
          </a:xfrm>
          <a:prstGeom prst="roundRect">
            <a:avLst/>
          </a:prstGeom>
          <a:solidFill>
            <a:srgbClr val="E7E6E6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MetaTracts in</a:t>
            </a:r>
          </a:p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Cluster 2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4" y="7265790"/>
            <a:ext cx="6462126" cy="5970258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5321" r="5416" b="1841"/>
          <a:stretch/>
        </p:blipFill>
        <p:spPr>
          <a:xfrm>
            <a:off x="5266388" y="12062551"/>
            <a:ext cx="8297212" cy="6369987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18" y="6984434"/>
            <a:ext cx="6623884" cy="5366392"/>
          </a:xfrm>
          <a:prstGeom prst="rect">
            <a:avLst/>
          </a:prstGeom>
        </p:spPr>
      </p:pic>
      <p:sp>
        <p:nvSpPr>
          <p:cNvPr id="154" name="Teardrop 153"/>
          <p:cNvSpPr>
            <a:spLocks noChangeAspect="1"/>
          </p:cNvSpPr>
          <p:nvPr/>
        </p:nvSpPr>
        <p:spPr>
          <a:xfrm rot="5400000">
            <a:off x="1582091" y="7406427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D</a:t>
            </a:r>
          </a:p>
        </p:txBody>
      </p:sp>
      <p:sp>
        <p:nvSpPr>
          <p:cNvPr id="155" name="Teardrop 154"/>
          <p:cNvSpPr>
            <a:spLocks noChangeAspect="1"/>
          </p:cNvSpPr>
          <p:nvPr/>
        </p:nvSpPr>
        <p:spPr>
          <a:xfrm rot="5400000">
            <a:off x="11676967" y="7406427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E</a:t>
            </a:r>
          </a:p>
        </p:txBody>
      </p:sp>
      <p:sp>
        <p:nvSpPr>
          <p:cNvPr id="156" name="Teardrop 155"/>
          <p:cNvSpPr>
            <a:spLocks noChangeAspect="1"/>
          </p:cNvSpPr>
          <p:nvPr/>
        </p:nvSpPr>
        <p:spPr>
          <a:xfrm rot="5400000">
            <a:off x="11549356" y="17159227"/>
            <a:ext cx="1105808" cy="1095753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F</a:t>
            </a:r>
          </a:p>
        </p:txBody>
      </p:sp>
      <p:sp>
        <p:nvSpPr>
          <p:cNvPr id="157" name="Arc 156"/>
          <p:cNvSpPr/>
          <p:nvPr/>
        </p:nvSpPr>
        <p:spPr>
          <a:xfrm>
            <a:off x="152400" y="3736974"/>
            <a:ext cx="3304596" cy="4932401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58" name="Arc 157"/>
          <p:cNvSpPr/>
          <p:nvPr/>
        </p:nvSpPr>
        <p:spPr>
          <a:xfrm flipH="1">
            <a:off x="15669204" y="3651250"/>
            <a:ext cx="3304596" cy="4586382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159" name="Group 158"/>
          <p:cNvGrpSpPr/>
          <p:nvPr/>
        </p:nvGrpSpPr>
        <p:grpSpPr>
          <a:xfrm>
            <a:off x="2971800" y="7394734"/>
            <a:ext cx="822960" cy="1280160"/>
            <a:chOff x="2399908" y="8356929"/>
            <a:chExt cx="822960" cy="1280160"/>
          </a:xfrm>
        </p:grpSpPr>
        <p:sp>
          <p:nvSpPr>
            <p:cNvPr id="204" name="Oval 203"/>
            <p:cNvSpPr>
              <a:spLocks noChangeAspect="1"/>
            </p:cNvSpPr>
            <p:nvPr/>
          </p:nvSpPr>
          <p:spPr>
            <a:xfrm>
              <a:off x="2399908" y="8356929"/>
              <a:ext cx="822960" cy="822960"/>
            </a:xfrm>
            <a:prstGeom prst="ellipse">
              <a:avLst/>
            </a:prstGeom>
            <a:solidFill>
              <a:srgbClr val="1AF5F5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5" name="Straight Connector 204"/>
            <p:cNvCxnSpPr>
              <a:stCxn id="204" idx="4"/>
            </p:cNvCxnSpPr>
            <p:nvPr/>
          </p:nvCxnSpPr>
          <p:spPr>
            <a:xfrm>
              <a:off x="2811388" y="9179889"/>
              <a:ext cx="0" cy="45720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35031" y="9679974"/>
            <a:ext cx="1489256" cy="822960"/>
            <a:chOff x="787219" y="9867597"/>
            <a:chExt cx="1489256" cy="822960"/>
          </a:xfrm>
        </p:grpSpPr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787219" y="9867597"/>
              <a:ext cx="822960" cy="822960"/>
            </a:xfrm>
            <a:prstGeom prst="ellipse">
              <a:avLst/>
            </a:prstGeom>
            <a:solidFill>
              <a:srgbClr val="8AE28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</a:rPr>
                <a:t>2</a:t>
              </a:r>
              <a:endParaRPr lang="en-US" sz="4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3" name="Straight Connector 202"/>
            <p:cNvCxnSpPr>
              <a:stCxn id="202" idx="6"/>
            </p:cNvCxnSpPr>
            <p:nvPr/>
          </p:nvCxnSpPr>
          <p:spPr>
            <a:xfrm>
              <a:off x="1610179" y="10279077"/>
              <a:ext cx="666296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92543" y="10880427"/>
            <a:ext cx="1031744" cy="1098924"/>
            <a:chOff x="1244731" y="11182350"/>
            <a:chExt cx="1031744" cy="1098924"/>
          </a:xfrm>
        </p:grpSpPr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1244731" y="11458314"/>
              <a:ext cx="822960" cy="822960"/>
            </a:xfrm>
            <a:prstGeom prst="ellipse">
              <a:avLst/>
            </a:prstGeom>
            <a:solidFill>
              <a:srgbClr val="074AB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3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201" name="Straight Connector 200"/>
            <p:cNvCxnSpPr>
              <a:stCxn id="200" idx="7"/>
            </p:cNvCxnSpPr>
            <p:nvPr/>
          </p:nvCxnSpPr>
          <p:spPr>
            <a:xfrm flipV="1">
              <a:off x="1947171" y="11182350"/>
              <a:ext cx="329304" cy="396484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803184" y="12153437"/>
            <a:ext cx="1002203" cy="1070676"/>
            <a:chOff x="2855422" y="12826835"/>
            <a:chExt cx="1002203" cy="1070676"/>
          </a:xfrm>
        </p:grpSpPr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2855422" y="13074551"/>
              <a:ext cx="822960" cy="822960"/>
            </a:xfrm>
            <a:prstGeom prst="ellipse">
              <a:avLst/>
            </a:prstGeom>
            <a:solidFill>
              <a:srgbClr val="A589A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4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Straight Connector 198"/>
            <p:cNvCxnSpPr>
              <a:stCxn id="198" idx="7"/>
            </p:cNvCxnSpPr>
            <p:nvPr/>
          </p:nvCxnSpPr>
          <p:spPr>
            <a:xfrm flipV="1">
              <a:off x="3557862" y="12826835"/>
              <a:ext cx="299763" cy="368236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6439935" y="8299152"/>
            <a:ext cx="822960" cy="1407489"/>
            <a:chOff x="7806498" y="8686800"/>
            <a:chExt cx="822960" cy="1407489"/>
          </a:xfrm>
        </p:grpSpPr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7806498" y="8686800"/>
              <a:ext cx="822960" cy="822960"/>
            </a:xfrm>
            <a:prstGeom prst="ellipse">
              <a:avLst/>
            </a:prstGeom>
            <a:solidFill>
              <a:srgbClr val="C9C97A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ysClr val="windowText" lastClr="000000"/>
                  </a:solidFill>
                </a:rPr>
                <a:t>5</a:t>
              </a:r>
              <a:endParaRPr lang="en-US" sz="4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V="1">
              <a:off x="8217978" y="9509761"/>
              <a:ext cx="0" cy="584528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15298455" y="7470935"/>
            <a:ext cx="1739521" cy="1696897"/>
            <a:chOff x="13884693" y="7201358"/>
            <a:chExt cx="1739521" cy="1696897"/>
          </a:xfrm>
        </p:grpSpPr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14801254" y="7201358"/>
              <a:ext cx="822960" cy="822960"/>
            </a:xfrm>
            <a:prstGeom prst="ellipse">
              <a:avLst/>
            </a:prstGeom>
            <a:solidFill>
              <a:srgbClr val="AB6D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7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195" name="Straight Connector 194"/>
            <p:cNvCxnSpPr>
              <a:endCxn id="194" idx="3"/>
            </p:cNvCxnSpPr>
            <p:nvPr/>
          </p:nvCxnSpPr>
          <p:spPr>
            <a:xfrm flipV="1">
              <a:off x="13884693" y="7903798"/>
              <a:ext cx="1037081" cy="9944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17335884" y="8877966"/>
            <a:ext cx="1710055" cy="822960"/>
            <a:chOff x="16265022" y="8979864"/>
            <a:chExt cx="1710055" cy="822960"/>
          </a:xfrm>
        </p:grpSpPr>
        <p:sp>
          <p:nvSpPr>
            <p:cNvPr id="192" name="Oval 191"/>
            <p:cNvSpPr>
              <a:spLocks noChangeAspect="1"/>
            </p:cNvSpPr>
            <p:nvPr/>
          </p:nvSpPr>
          <p:spPr>
            <a:xfrm>
              <a:off x="17152117" y="8979864"/>
              <a:ext cx="822960" cy="822960"/>
            </a:xfrm>
            <a:prstGeom prst="ellipse">
              <a:avLst/>
            </a:prstGeom>
            <a:solidFill>
              <a:srgbClr val="67924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6</a:t>
              </a:r>
              <a:endParaRPr lang="en-US" sz="4400" dirty="0"/>
            </a:p>
          </p:txBody>
        </p:sp>
        <p:cxnSp>
          <p:nvCxnSpPr>
            <p:cNvPr id="193" name="Straight Connector 192"/>
            <p:cNvCxnSpPr>
              <a:endCxn id="192" idx="2"/>
            </p:cNvCxnSpPr>
            <p:nvPr/>
          </p:nvCxnSpPr>
          <p:spPr>
            <a:xfrm>
              <a:off x="16265022" y="9391344"/>
              <a:ext cx="88709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7187162" y="9963816"/>
            <a:ext cx="1858777" cy="1137559"/>
            <a:chOff x="16116300" y="9894264"/>
            <a:chExt cx="1858777" cy="1137559"/>
          </a:xfrm>
        </p:grpSpPr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17152117" y="10208863"/>
              <a:ext cx="822960" cy="822960"/>
            </a:xfrm>
            <a:prstGeom prst="ellipse">
              <a:avLst/>
            </a:prstGeom>
            <a:solidFill>
              <a:srgbClr val="7F707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8</a:t>
              </a:r>
              <a:endParaRPr lang="en-US" sz="4400" dirty="0"/>
            </a:p>
          </p:txBody>
        </p:sp>
        <p:cxnSp>
          <p:nvCxnSpPr>
            <p:cNvPr id="191" name="Straight Connector 190"/>
            <p:cNvCxnSpPr>
              <a:endCxn id="190" idx="1"/>
            </p:cNvCxnSpPr>
            <p:nvPr/>
          </p:nvCxnSpPr>
          <p:spPr>
            <a:xfrm>
              <a:off x="16116300" y="9894264"/>
              <a:ext cx="1156337" cy="435119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16541499" y="10775652"/>
            <a:ext cx="2007546" cy="1524078"/>
            <a:chOff x="15442062" y="10791825"/>
            <a:chExt cx="2007546" cy="1524078"/>
          </a:xfrm>
        </p:grpSpPr>
        <p:sp>
          <p:nvSpPr>
            <p:cNvPr id="188" name="Oval 187"/>
            <p:cNvSpPr>
              <a:spLocks noChangeAspect="1"/>
            </p:cNvSpPr>
            <p:nvPr/>
          </p:nvSpPr>
          <p:spPr>
            <a:xfrm>
              <a:off x="16626648" y="11492943"/>
              <a:ext cx="822960" cy="822960"/>
            </a:xfrm>
            <a:prstGeom prst="ellipse">
              <a:avLst/>
            </a:prstGeom>
            <a:solidFill>
              <a:srgbClr val="8497CA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9</a:t>
              </a:r>
              <a:endParaRPr lang="en-US" sz="4400" dirty="0"/>
            </a:p>
          </p:txBody>
        </p:sp>
        <p:cxnSp>
          <p:nvCxnSpPr>
            <p:cNvPr id="189" name="Straight Connector 188"/>
            <p:cNvCxnSpPr>
              <a:stCxn id="188" idx="1"/>
            </p:cNvCxnSpPr>
            <p:nvPr/>
          </p:nvCxnSpPr>
          <p:spPr>
            <a:xfrm flipH="1" flipV="1">
              <a:off x="15442062" y="10791825"/>
              <a:ext cx="1305106" cy="821638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15546670" y="10594677"/>
            <a:ext cx="1818646" cy="2424456"/>
            <a:chOff x="14475808" y="10868025"/>
            <a:chExt cx="1818646" cy="2424456"/>
          </a:xfrm>
        </p:grpSpPr>
        <p:grpSp>
          <p:nvGrpSpPr>
            <p:cNvPr id="184" name="Group 183"/>
            <p:cNvGrpSpPr/>
            <p:nvPr/>
          </p:nvGrpSpPr>
          <p:grpSpPr>
            <a:xfrm>
              <a:off x="15450804" y="12434724"/>
              <a:ext cx="843650" cy="857757"/>
              <a:chOff x="15450804" y="12634749"/>
              <a:chExt cx="843650" cy="857757"/>
            </a:xfrm>
          </p:grpSpPr>
          <p:sp>
            <p:nvSpPr>
              <p:cNvPr id="186" name="Oval 185"/>
              <p:cNvSpPr>
                <a:spLocks noChangeAspect="1"/>
              </p:cNvSpPr>
              <p:nvPr/>
            </p:nvSpPr>
            <p:spPr>
              <a:xfrm>
                <a:off x="15450804" y="12634749"/>
                <a:ext cx="822960" cy="822960"/>
              </a:xfrm>
              <a:prstGeom prst="ellipse">
                <a:avLst/>
              </a:prstGeom>
              <a:solidFill>
                <a:srgbClr val="C5667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484617" y="12661509"/>
                <a:ext cx="80983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 smtClean="0">
                    <a:solidFill>
                      <a:schemeClr val="bg1"/>
                    </a:solidFill>
                  </a:rPr>
                  <a:t>1</a:t>
                </a:r>
                <a:r>
                  <a:rPr lang="ru-RU" sz="4800" dirty="0" smtClean="0">
                    <a:solidFill>
                      <a:schemeClr val="bg1"/>
                    </a:solidFill>
                  </a:rPr>
                  <a:t>0</a:t>
                </a:r>
                <a:endParaRPr lang="en-US" sz="4400" dirty="0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>
            <a:xfrm flipH="1" flipV="1">
              <a:off x="14475808" y="10868025"/>
              <a:ext cx="1148406" cy="1593459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14384745" y="11693601"/>
            <a:ext cx="1536944" cy="1420715"/>
            <a:chOff x="13371033" y="12081249"/>
            <a:chExt cx="1536944" cy="1420715"/>
          </a:xfrm>
        </p:grpSpPr>
        <p:grpSp>
          <p:nvGrpSpPr>
            <p:cNvPr id="180" name="Group 179"/>
            <p:cNvGrpSpPr/>
            <p:nvPr/>
          </p:nvGrpSpPr>
          <p:grpSpPr>
            <a:xfrm>
              <a:off x="14064327" y="12644207"/>
              <a:ext cx="843650" cy="857757"/>
              <a:chOff x="14064327" y="12844232"/>
              <a:chExt cx="843650" cy="857757"/>
            </a:xfrm>
          </p:grpSpPr>
          <p:sp>
            <p:nvSpPr>
              <p:cNvPr id="182" name="Oval 181"/>
              <p:cNvSpPr>
                <a:spLocks noChangeAspect="1"/>
              </p:cNvSpPr>
              <p:nvPr/>
            </p:nvSpPr>
            <p:spPr>
              <a:xfrm>
                <a:off x="14064327" y="12844232"/>
                <a:ext cx="822960" cy="822960"/>
              </a:xfrm>
              <a:prstGeom prst="ellipse">
                <a:avLst/>
              </a:prstGeom>
              <a:solidFill>
                <a:srgbClr val="AC873B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4098140" y="12870992"/>
                <a:ext cx="80983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</a:rPr>
                  <a:t>1</a:t>
                </a:r>
                <a:r>
                  <a:rPr lang="ru-RU" sz="4800" dirty="0">
                    <a:solidFill>
                      <a:schemeClr val="bg1"/>
                    </a:solidFill>
                  </a:rPr>
                  <a:t>1</a:t>
                </a:r>
                <a:endParaRPr lang="en-US" sz="4800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 flipH="1" flipV="1">
              <a:off x="13371033" y="12081249"/>
              <a:ext cx="727107" cy="72968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248400" y="9945010"/>
            <a:ext cx="6030900" cy="2334545"/>
            <a:chOff x="5990312" y="10124011"/>
            <a:chExt cx="6030900" cy="2334545"/>
          </a:xfrm>
        </p:grpSpPr>
        <p:grpSp>
          <p:nvGrpSpPr>
            <p:cNvPr id="176" name="Group 175"/>
            <p:cNvGrpSpPr/>
            <p:nvPr/>
          </p:nvGrpSpPr>
          <p:grpSpPr>
            <a:xfrm>
              <a:off x="5990312" y="10124011"/>
              <a:ext cx="6030900" cy="2334545"/>
              <a:chOff x="5586048" y="7511283"/>
              <a:chExt cx="6602607" cy="4932401"/>
            </a:xfrm>
          </p:grpSpPr>
          <p:sp>
            <p:nvSpPr>
              <p:cNvPr id="178" name="Arc 177"/>
              <p:cNvSpPr/>
              <p:nvPr/>
            </p:nvSpPr>
            <p:spPr>
              <a:xfrm>
                <a:off x="8884058" y="7511283"/>
                <a:ext cx="3304597" cy="4932401"/>
              </a:xfrm>
              <a:prstGeom prst="arc">
                <a:avLst>
                  <a:gd name="adj1" fmla="val 10818146"/>
                  <a:gd name="adj2" fmla="val 14766511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179" name="Arc 178"/>
              <p:cNvSpPr/>
              <p:nvPr/>
            </p:nvSpPr>
            <p:spPr>
              <a:xfrm flipH="1">
                <a:off x="5586048" y="7511283"/>
                <a:ext cx="3304594" cy="4932401"/>
              </a:xfrm>
              <a:prstGeom prst="arc">
                <a:avLst>
                  <a:gd name="adj1" fmla="val 10789707"/>
                  <a:gd name="adj2" fmla="val 14614250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cxnSp>
          <p:nvCxnSpPr>
            <p:cNvPr id="177" name="Straight Connector 176"/>
            <p:cNvCxnSpPr/>
            <p:nvPr/>
          </p:nvCxnSpPr>
          <p:spPr>
            <a:xfrm flipH="1">
              <a:off x="8993838" y="10874480"/>
              <a:ext cx="11149" cy="1384727"/>
            </a:xfrm>
            <a:prstGeom prst="line">
              <a:avLst/>
            </a:prstGeom>
            <a:ln w="254000">
              <a:solidFill>
                <a:srgbClr val="238B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Freeform 170"/>
          <p:cNvSpPr/>
          <p:nvPr/>
        </p:nvSpPr>
        <p:spPr>
          <a:xfrm>
            <a:off x="11818264" y="2870636"/>
            <a:ext cx="1830082" cy="501970"/>
          </a:xfrm>
          <a:custGeom>
            <a:avLst/>
            <a:gdLst>
              <a:gd name="connsiteX0" fmla="*/ 0 w 2852057"/>
              <a:gd name="connsiteY0" fmla="*/ 1288173 h 1288173"/>
              <a:gd name="connsiteX1" fmla="*/ 1872342 w 2852057"/>
              <a:gd name="connsiteY1" fmla="*/ 199601 h 1288173"/>
              <a:gd name="connsiteX2" fmla="*/ 2852057 w 2852057"/>
              <a:gd name="connsiteY2" fmla="*/ 3658 h 128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057" h="1288173">
                <a:moveTo>
                  <a:pt x="0" y="1288173"/>
                </a:moveTo>
                <a:cubicBezTo>
                  <a:pt x="698499" y="850930"/>
                  <a:pt x="1396999" y="413687"/>
                  <a:pt x="1872342" y="199601"/>
                </a:cubicBezTo>
                <a:cubicBezTo>
                  <a:pt x="2347685" y="-14485"/>
                  <a:pt x="2599871" y="-5414"/>
                  <a:pt x="2852057" y="3658"/>
                </a:cubicBezTo>
              </a:path>
            </a:pathLst>
          </a:custGeom>
          <a:noFill/>
          <a:ln w="254000">
            <a:solidFill>
              <a:srgbClr val="238B4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72" name="Arc 171"/>
          <p:cNvSpPr/>
          <p:nvPr/>
        </p:nvSpPr>
        <p:spPr>
          <a:xfrm>
            <a:off x="5540147" y="1630173"/>
            <a:ext cx="3495959" cy="3393723"/>
          </a:xfrm>
          <a:prstGeom prst="arc">
            <a:avLst>
              <a:gd name="adj1" fmla="val 14713049"/>
              <a:gd name="adj2" fmla="val 142934"/>
            </a:avLst>
          </a:prstGeom>
          <a:ln w="254000">
            <a:solidFill>
              <a:srgbClr val="238B4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73" name="TextBox 172"/>
          <p:cNvSpPr txBox="1"/>
          <p:nvPr/>
        </p:nvSpPr>
        <p:spPr>
          <a:xfrm>
            <a:off x="57151" y="13306663"/>
            <a:ext cx="5266388" cy="1600438"/>
          </a:xfrm>
          <a:prstGeom prst="roundRect">
            <a:avLst/>
          </a:prstGeom>
          <a:solidFill>
            <a:srgbClr val="E7E6E6"/>
          </a:solidFill>
          <a:effectLst>
            <a:softEdge rad="508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Hierarchical </a:t>
            </a:r>
            <a:r>
              <a:rPr lang="ru-RU" sz="4400" dirty="0" smtClean="0">
                <a:solidFill>
                  <a:srgbClr val="3F793D"/>
                </a:solidFill>
              </a:rPr>
              <a:t/>
            </a:r>
            <a:br>
              <a:rPr lang="ru-RU" sz="4400" dirty="0" smtClean="0">
                <a:solidFill>
                  <a:srgbClr val="3F793D"/>
                </a:solidFill>
              </a:rPr>
            </a:br>
            <a:r>
              <a:rPr lang="en-US" sz="4400" dirty="0" smtClean="0">
                <a:solidFill>
                  <a:srgbClr val="3F793D"/>
                </a:solidFill>
              </a:rPr>
              <a:t>Clustering:</a:t>
            </a:r>
            <a:r>
              <a:rPr lang="ru-RU" sz="4400" dirty="0" smtClean="0">
                <a:solidFill>
                  <a:srgbClr val="3F793D"/>
                </a:solidFill>
              </a:rPr>
              <a:t> </a:t>
            </a:r>
            <a:r>
              <a:rPr lang="en-US" sz="4400" dirty="0" smtClean="0">
                <a:solidFill>
                  <a:srgbClr val="3F793D"/>
                </a:solidFill>
              </a:rPr>
              <a:t>Cluster 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3944600" y="13306663"/>
            <a:ext cx="5181600" cy="1600438"/>
          </a:xfrm>
          <a:prstGeom prst="roundRect">
            <a:avLst/>
          </a:prstGeom>
          <a:solidFill>
            <a:srgbClr val="E7E6E6"/>
          </a:solidFill>
          <a:effectLst>
            <a:softEdge rad="508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Hierarchical Clustering: </a:t>
            </a:r>
            <a:r>
              <a:rPr lang="en-US" sz="4400" smtClean="0">
                <a:solidFill>
                  <a:srgbClr val="3F793D"/>
                </a:solidFill>
              </a:rPr>
              <a:t>Cluster </a:t>
            </a:r>
            <a:r>
              <a:rPr lang="en-US" sz="4400" smtClean="0">
                <a:solidFill>
                  <a:srgbClr val="3F793D"/>
                </a:solidFill>
              </a:rPr>
              <a:t>2</a:t>
            </a:r>
            <a:endParaRPr lang="en-US" sz="4400" dirty="0" smtClean="0">
              <a:solidFill>
                <a:srgbClr val="3F793D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76301" y="17399794"/>
            <a:ext cx="6096000" cy="851297"/>
          </a:xfrm>
          <a:prstGeom prst="roundRect">
            <a:avLst/>
          </a:prstGeom>
          <a:solidFill>
            <a:srgbClr val="E7E6E6"/>
          </a:solidFill>
          <a:effectLst>
            <a:softEdge rad="508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F793D"/>
                </a:solidFill>
              </a:rPr>
              <a:t>Combined Fiber Bundles</a:t>
            </a:r>
          </a:p>
        </p:txBody>
      </p:sp>
    </p:spTree>
    <p:extLst>
      <p:ext uri="{BB962C8B-B14F-4D97-AF65-F5344CB8AC3E}">
        <p14:creationId xmlns:p14="http://schemas.microsoft.com/office/powerpoint/2010/main" val="359721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arindam</cp:lastModifiedBy>
  <cp:revision>6</cp:revision>
  <dcterms:created xsi:type="dcterms:W3CDTF">2014-09-22T13:04:58Z</dcterms:created>
  <dcterms:modified xsi:type="dcterms:W3CDTF">2014-09-22T17:29:25Z</dcterms:modified>
</cp:coreProperties>
</file>