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81" r:id="rId3"/>
    <p:sldId id="282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57" r:id="rId12"/>
    <p:sldId id="258" r:id="rId13"/>
    <p:sldId id="259" r:id="rId14"/>
    <p:sldId id="260" r:id="rId15"/>
    <p:sldId id="261" r:id="rId16"/>
    <p:sldId id="262" r:id="rId17"/>
    <p:sldId id="270" r:id="rId18"/>
    <p:sldId id="271" r:id="rId19"/>
    <p:sldId id="272" r:id="rId20"/>
    <p:sldId id="275" r:id="rId21"/>
    <p:sldId id="273" r:id="rId22"/>
    <p:sldId id="274" r:id="rId23"/>
    <p:sldId id="277" r:id="rId24"/>
    <p:sldId id="276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5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2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374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2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214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6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93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6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8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4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6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4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5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5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zguide.zeromq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ttacharjee/producer-consum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32AE-8736-4EFD-A7EB-24D7D2E7B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42011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Evolution of Concurrency</a:t>
            </a:r>
            <a:br>
              <a:rPr lang="en-US" dirty="0"/>
            </a:br>
            <a:r>
              <a:rPr lang="en-US" sz="3200" dirty="0"/>
              <a:t>Producer-Consumer Problem Revisited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5FD31-D3F0-45EE-A23F-033C5DA7B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Rajbir Bhattacharjee</a:t>
            </a:r>
          </a:p>
        </p:txBody>
      </p:sp>
    </p:spTree>
    <p:extLst>
      <p:ext uri="{BB962C8B-B14F-4D97-AF65-F5344CB8AC3E}">
        <p14:creationId xmlns:p14="http://schemas.microsoft.com/office/powerpoint/2010/main" val="44880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B0E2-3267-401E-B9FD-5A869E87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Mutexes and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A186-F6A1-4B5B-AC51-386E15CC1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Level, hence fast</a:t>
            </a:r>
          </a:p>
          <a:p>
            <a:r>
              <a:rPr lang="en-US" dirty="0"/>
              <a:t>Flexible, doesn’t tie one down to a particular model</a:t>
            </a:r>
          </a:p>
        </p:txBody>
      </p:sp>
    </p:spTree>
    <p:extLst>
      <p:ext uri="{BB962C8B-B14F-4D97-AF65-F5344CB8AC3E}">
        <p14:creationId xmlns:p14="http://schemas.microsoft.com/office/powerpoint/2010/main" val="164072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5B09-6C01-4D59-A919-6D04564C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88C13789-9920-439B-B6F2-ABFF73621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335037"/>
            <a:ext cx="7083862" cy="47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46EE57-A698-444B-82BA-78261C4B4B26}"/>
              </a:ext>
            </a:extLst>
          </p:cNvPr>
          <p:cNvSpPr txBox="1"/>
          <p:nvPr/>
        </p:nvSpPr>
        <p:spPr>
          <a:xfrm>
            <a:off x="2592925" y="6057613"/>
            <a:ext cx="708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universal modular ACTOR formalism for artificial intelligence, Carl Hewitt, et. al., 1973</a:t>
            </a:r>
          </a:p>
        </p:txBody>
      </p:sp>
    </p:spTree>
    <p:extLst>
      <p:ext uri="{BB962C8B-B14F-4D97-AF65-F5344CB8AC3E}">
        <p14:creationId xmlns:p14="http://schemas.microsoft.com/office/powerpoint/2010/main" val="2000350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8B60-4AD9-4F6A-AD59-B96A11E3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&amp;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9DB0-EA99-4BD7-A718-CB1ED822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Smalltalk was the first programming language to properly implement message passing</a:t>
            </a:r>
          </a:p>
          <a:p>
            <a:r>
              <a:rPr lang="en-US" dirty="0" err="1"/>
              <a:t>Simula</a:t>
            </a:r>
            <a:r>
              <a:rPr lang="en-US" dirty="0"/>
              <a:t> was the first language to support actors</a:t>
            </a:r>
          </a:p>
          <a:p>
            <a:r>
              <a:rPr lang="en-US" dirty="0"/>
              <a:t>A host of languages support actors today</a:t>
            </a:r>
          </a:p>
          <a:p>
            <a:pPr lvl="1"/>
            <a:r>
              <a:rPr lang="en-US" dirty="0"/>
              <a:t>Erlang/</a:t>
            </a:r>
            <a:r>
              <a:rPr lang="en-US" dirty="0" err="1"/>
              <a:t>Elexir</a:t>
            </a:r>
            <a:r>
              <a:rPr lang="en-US" dirty="0"/>
              <a:t> (Ericson attributes Nine 9s uptime of its server partially to Erlang)</a:t>
            </a:r>
          </a:p>
          <a:p>
            <a:pPr lvl="1"/>
            <a:r>
              <a:rPr lang="en-US" dirty="0" err="1"/>
              <a:t>Akka</a:t>
            </a:r>
            <a:r>
              <a:rPr lang="en-US" dirty="0"/>
              <a:t>/JVM</a:t>
            </a:r>
          </a:p>
          <a:p>
            <a:pPr lvl="1"/>
            <a:r>
              <a:rPr lang="en-US" dirty="0"/>
              <a:t>Orleans (.NET) (Halo 3d multiplayer uses Orleans)</a:t>
            </a:r>
          </a:p>
          <a:p>
            <a:pPr lvl="1"/>
            <a:r>
              <a:rPr lang="en-US" dirty="0"/>
              <a:t>CAF (C++)</a:t>
            </a:r>
          </a:p>
          <a:p>
            <a:pPr lvl="1"/>
            <a:r>
              <a:rPr lang="en-US" dirty="0"/>
              <a:t>Celluloid (Ruby)</a:t>
            </a:r>
          </a:p>
          <a:p>
            <a:pPr lvl="1"/>
            <a:r>
              <a:rPr lang="en-US" dirty="0"/>
              <a:t>Pulsar (Python)</a:t>
            </a:r>
          </a:p>
        </p:txBody>
      </p:sp>
    </p:spTree>
    <p:extLst>
      <p:ext uri="{BB962C8B-B14F-4D97-AF65-F5344CB8AC3E}">
        <p14:creationId xmlns:p14="http://schemas.microsoft.com/office/powerpoint/2010/main" val="178642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4D02-5E83-44BE-94CF-E816BCD4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actors…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F7B7-7790-4A81-8852-151D3307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actor is a computational entity that, in response to a message it receives, can concurrently:</a:t>
            </a:r>
          </a:p>
          <a:p>
            <a:pPr lvl="1"/>
            <a:r>
              <a:rPr lang="en-US" dirty="0"/>
              <a:t>send a finite number of messages to other actors</a:t>
            </a:r>
          </a:p>
          <a:p>
            <a:pPr lvl="1"/>
            <a:r>
              <a:rPr lang="en-US" dirty="0"/>
              <a:t>create a finite number of new actors</a:t>
            </a:r>
          </a:p>
          <a:p>
            <a:pPr lvl="1"/>
            <a:r>
              <a:rPr lang="en-US" dirty="0"/>
              <a:t>designate the behavior to be used for the next message it receives</a:t>
            </a:r>
          </a:p>
          <a:p>
            <a:r>
              <a:rPr lang="en-US" dirty="0"/>
              <a:t>Actors are persistent, their lifetime is beyond that of a process</a:t>
            </a:r>
          </a:p>
          <a:p>
            <a:r>
              <a:rPr lang="en-US" dirty="0"/>
              <a:t>Actors have one or more addresses to which messages may be sent</a:t>
            </a:r>
          </a:p>
          <a:p>
            <a:r>
              <a:rPr lang="en-US" dirty="0"/>
              <a:t>The mailbox is persistent, if an actor dies, the messages are not lost and another actor can be spawned up to take up those messages (this is the theory, a specific implementation may not stick to the theory)</a:t>
            </a:r>
          </a:p>
          <a:p>
            <a:r>
              <a:rPr lang="en-US" dirty="0"/>
              <a:t>The transport mechanism is immaterial, which means that actors can reside on different machines and communicate with TCP/IP with little or no code change</a:t>
            </a:r>
          </a:p>
        </p:txBody>
      </p:sp>
    </p:spTree>
    <p:extLst>
      <p:ext uri="{BB962C8B-B14F-4D97-AF65-F5344CB8AC3E}">
        <p14:creationId xmlns:p14="http://schemas.microsoft.com/office/powerpoint/2010/main" val="3644928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B842-AB35-4C79-9F29-04B4E5D8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Actors…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C1C9F-B1FD-4570-9049-32AE4BCAD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can be load balancing actors that hide worker actors behind them</a:t>
            </a:r>
          </a:p>
          <a:p>
            <a:r>
              <a:rPr lang="en-US" dirty="0"/>
              <a:t>Actors are supervised by other actors to check for failure and error handling</a:t>
            </a:r>
          </a:p>
          <a:p>
            <a:pPr lvl="1"/>
            <a:r>
              <a:rPr lang="en-US" dirty="0"/>
              <a:t>Who supervises the supervisors? Other supervisors</a:t>
            </a:r>
          </a:p>
          <a:p>
            <a:pPr lvl="1"/>
            <a:r>
              <a:rPr lang="en-US" dirty="0"/>
              <a:t>This means that there is a supervisor tree</a:t>
            </a:r>
          </a:p>
          <a:p>
            <a:r>
              <a:rPr lang="en-US" dirty="0"/>
              <a:t>Actors can have internal states</a:t>
            </a:r>
          </a:p>
        </p:txBody>
      </p:sp>
    </p:spTree>
    <p:extLst>
      <p:ext uri="{BB962C8B-B14F-4D97-AF65-F5344CB8AC3E}">
        <p14:creationId xmlns:p14="http://schemas.microsoft.com/office/powerpoint/2010/main" val="4008316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DF57-F59B-49B7-8396-9873DFF3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Actors 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C3D4F-7DD5-4F82-AD1C-AE0454DE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a message (one at a time)</a:t>
            </a:r>
          </a:p>
          <a:p>
            <a:r>
              <a:rPr lang="en-US" dirty="0"/>
              <a:t>Do some work when a message is received</a:t>
            </a:r>
          </a:p>
          <a:p>
            <a:r>
              <a:rPr lang="en-US" dirty="0"/>
              <a:t>Send one or more messages to other actors</a:t>
            </a:r>
          </a:p>
        </p:txBody>
      </p:sp>
    </p:spTree>
    <p:extLst>
      <p:ext uri="{BB962C8B-B14F-4D97-AF65-F5344CB8AC3E}">
        <p14:creationId xmlns:p14="http://schemas.microsoft.com/office/powerpoint/2010/main" val="308102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DABC-B3CB-477F-899B-05D6200D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739" y="3092990"/>
            <a:ext cx="8911687" cy="1280890"/>
          </a:xfrm>
        </p:spPr>
        <p:txBody>
          <a:bodyPr/>
          <a:lstStyle/>
          <a:p>
            <a:r>
              <a:rPr lang="en-US" dirty="0"/>
              <a:t>Actors in work, Erlang example.</a:t>
            </a:r>
          </a:p>
        </p:txBody>
      </p:sp>
    </p:spTree>
    <p:extLst>
      <p:ext uri="{BB962C8B-B14F-4D97-AF65-F5344CB8AC3E}">
        <p14:creationId xmlns:p14="http://schemas.microsoft.com/office/powerpoint/2010/main" val="3070341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D549-33F6-4E4A-B1A4-11D17E72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Communicating Sequential Processes (CSP)</a:t>
            </a:r>
            <a:endParaRPr lang="en-US" dirty="0"/>
          </a:p>
        </p:txBody>
      </p:sp>
      <p:pic>
        <p:nvPicPr>
          <p:cNvPr id="1026" name="Picture 2" descr="Image result for tony hoare">
            <a:extLst>
              <a:ext uri="{FF2B5EF4-FFF2-40B4-BE49-F238E27FC236}">
                <a16:creationId xmlns:a16="http://schemas.microsoft.com/office/drawing/2014/main" id="{5DF09E15-0C46-4F2E-971D-D1F25D23E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012" y="1905000"/>
            <a:ext cx="8027324" cy="366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791DED-0EA0-417D-AEB2-2F5114BCCFF9}"/>
              </a:ext>
            </a:extLst>
          </p:cNvPr>
          <p:cNvSpPr txBox="1"/>
          <p:nvPr/>
        </p:nvSpPr>
        <p:spPr>
          <a:xfrm>
            <a:off x="2669969" y="5769033"/>
            <a:ext cx="817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Communicating Sequential Processes, Hoare,1978</a:t>
            </a:r>
          </a:p>
        </p:txBody>
      </p:sp>
    </p:spTree>
    <p:extLst>
      <p:ext uri="{BB962C8B-B14F-4D97-AF65-F5344CB8AC3E}">
        <p14:creationId xmlns:p14="http://schemas.microsoft.com/office/powerpoint/2010/main" val="941650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9573-C3C3-4500-84BB-DF152FDF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7CA2-6CC6-4A3A-9F2C-CD2B2F22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Hoare described the ideas mathematically in his paper</a:t>
            </a:r>
          </a:p>
          <a:p>
            <a:r>
              <a:rPr lang="en-US" dirty="0"/>
              <a:t>Since then, the ideas have been expanded mathematically to form </a:t>
            </a:r>
            <a:r>
              <a:rPr lang="el-GR" dirty="0"/>
              <a:t>π</a:t>
            </a:r>
            <a:r>
              <a:rPr lang="en-US" dirty="0"/>
              <a:t>-calculus and </a:t>
            </a:r>
            <a:r>
              <a:rPr lang="el-GR" dirty="0"/>
              <a:t>ρ</a:t>
            </a:r>
            <a:r>
              <a:rPr lang="en-US" dirty="0"/>
              <a:t>-calculus</a:t>
            </a:r>
          </a:p>
          <a:p>
            <a:r>
              <a:rPr lang="en-US" dirty="0"/>
              <a:t>Based on concurrently running processes</a:t>
            </a:r>
          </a:p>
          <a:p>
            <a:pPr lvl="1"/>
            <a:r>
              <a:rPr lang="en-US" dirty="0"/>
              <a:t>Concurrency is not necessarily the same thing as parallelly running processes</a:t>
            </a:r>
          </a:p>
          <a:p>
            <a:r>
              <a:rPr lang="en-US" dirty="0"/>
              <a:t>Processes can have their own state and can share data, although it is best if they do not share data in traditional ways</a:t>
            </a:r>
          </a:p>
          <a:p>
            <a:r>
              <a:rPr lang="en-US" dirty="0"/>
              <a:t>Processes can communicate with each other via established channels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48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B076-99CA-4A48-B4C4-A8D091D7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and CSP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7347-A754-4EBC-999C-20F17AD90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follows the CSP model</a:t>
            </a:r>
          </a:p>
          <a:p>
            <a:pPr lvl="1"/>
            <a:r>
              <a:rPr lang="en-US" dirty="0" err="1"/>
              <a:t>GoRoutines</a:t>
            </a:r>
            <a:r>
              <a:rPr lang="en-US" dirty="0"/>
              <a:t> are equivalent of CSP processes</a:t>
            </a:r>
          </a:p>
          <a:p>
            <a:pPr lvl="2"/>
            <a:r>
              <a:rPr lang="en-US" dirty="0"/>
              <a:t>Go Routines are lightweight green threads</a:t>
            </a:r>
          </a:p>
          <a:p>
            <a:pPr lvl="2"/>
            <a:r>
              <a:rPr lang="en-US" dirty="0"/>
              <a:t>They are managed by the Go runtime</a:t>
            </a:r>
          </a:p>
          <a:p>
            <a:pPr lvl="2"/>
            <a:r>
              <a:rPr lang="en-US" dirty="0"/>
              <a:t>Having O(10000) </a:t>
            </a:r>
            <a:r>
              <a:rPr lang="en-US" dirty="0" err="1"/>
              <a:t>GoRoutines</a:t>
            </a:r>
            <a:r>
              <a:rPr lang="en-US" dirty="0"/>
              <a:t> is not uncommon</a:t>
            </a:r>
          </a:p>
          <a:p>
            <a:pPr lvl="2"/>
            <a:r>
              <a:rPr lang="en-US" dirty="0"/>
              <a:t>Go Runtime doesn’t spawn O(10000) OS threads</a:t>
            </a:r>
          </a:p>
          <a:p>
            <a:pPr lvl="1"/>
            <a:r>
              <a:rPr lang="en-US" dirty="0"/>
              <a:t>Processes communicate with channels</a:t>
            </a:r>
          </a:p>
          <a:p>
            <a:pPr lvl="1"/>
            <a:r>
              <a:rPr lang="en-US" dirty="0"/>
              <a:t>Channels are a first class data type in Go</a:t>
            </a:r>
          </a:p>
          <a:p>
            <a:pPr lvl="1"/>
            <a:r>
              <a:rPr lang="en-US" dirty="0"/>
              <a:t>Channels can be passed as data members while sending messages over other channels</a:t>
            </a:r>
          </a:p>
        </p:txBody>
      </p:sp>
    </p:spTree>
    <p:extLst>
      <p:ext uri="{BB962C8B-B14F-4D97-AF65-F5344CB8AC3E}">
        <p14:creationId xmlns:p14="http://schemas.microsoft.com/office/powerpoint/2010/main" val="181265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0447-9AAC-4D87-BE52-406A051D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4E243-0826-4B2F-A558-E6F6AB98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Concurrency, parallelism, synchronization and the producer-consumer problem</a:t>
            </a:r>
          </a:p>
          <a:p>
            <a:r>
              <a:rPr lang="en-US" dirty="0"/>
              <a:t>Concurrency with Shared Memory and Semaphores</a:t>
            </a:r>
          </a:p>
          <a:p>
            <a:r>
              <a:rPr lang="en-US" dirty="0"/>
              <a:t>Concurrency with threads</a:t>
            </a:r>
          </a:p>
          <a:p>
            <a:r>
              <a:rPr lang="en-US" dirty="0"/>
              <a:t>Actors Model</a:t>
            </a:r>
          </a:p>
          <a:p>
            <a:r>
              <a:rPr lang="en-US" dirty="0"/>
              <a:t>Communicating Sequential Processes (CSP)</a:t>
            </a:r>
          </a:p>
          <a:p>
            <a:r>
              <a:rPr lang="en-US" dirty="0"/>
              <a:t>Messaging and Message Queues (</a:t>
            </a:r>
            <a:r>
              <a:rPr lang="en-US" dirty="0" err="1"/>
              <a:t>ZeroMQ</a:t>
            </a:r>
            <a:r>
              <a:rPr lang="en-US" dirty="0"/>
              <a:t>)</a:t>
            </a:r>
          </a:p>
          <a:p>
            <a:r>
              <a:rPr lang="en-US" dirty="0"/>
              <a:t>Miscellaneous concurrency mechanisms</a:t>
            </a:r>
          </a:p>
          <a:p>
            <a:pPr lvl="1"/>
            <a:r>
              <a:rPr lang="en-US" dirty="0"/>
              <a:t>Futures and Promises</a:t>
            </a:r>
          </a:p>
          <a:p>
            <a:pPr lvl="1"/>
            <a:r>
              <a:rPr lang="en-US" dirty="0"/>
              <a:t>Coroutines</a:t>
            </a:r>
          </a:p>
        </p:txBody>
      </p:sp>
    </p:spTree>
    <p:extLst>
      <p:ext uri="{BB962C8B-B14F-4D97-AF65-F5344CB8AC3E}">
        <p14:creationId xmlns:p14="http://schemas.microsoft.com/office/powerpoint/2010/main" val="697835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2031-0C7D-4BF9-BE26-26548F63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Principle of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B5FD-D035-4DFE-9413-58D782C93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communicate by sharing memory, share memory by communicating.</a:t>
            </a:r>
          </a:p>
        </p:txBody>
      </p:sp>
    </p:spTree>
    <p:extLst>
      <p:ext uri="{BB962C8B-B14F-4D97-AF65-F5344CB8AC3E}">
        <p14:creationId xmlns:p14="http://schemas.microsoft.com/office/powerpoint/2010/main" val="428945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CFA5-0DAE-4FF9-8321-30E91B67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135" y="3134554"/>
            <a:ext cx="8911687" cy="1280890"/>
          </a:xfrm>
        </p:spPr>
        <p:txBody>
          <a:bodyPr/>
          <a:lstStyle/>
          <a:p>
            <a:r>
              <a:rPr lang="en-US" dirty="0"/>
              <a:t>CSP in action with Go</a:t>
            </a:r>
          </a:p>
        </p:txBody>
      </p:sp>
    </p:spTree>
    <p:extLst>
      <p:ext uri="{BB962C8B-B14F-4D97-AF65-F5344CB8AC3E}">
        <p14:creationId xmlns:p14="http://schemas.microsoft.com/office/powerpoint/2010/main" val="3636082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2B5F-30EF-4DB9-A0AF-B2C2BA32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Queues - </a:t>
            </a:r>
            <a:r>
              <a:rPr lang="en-US" dirty="0" err="1"/>
              <a:t>ZeroMQ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2087-8989-452D-B19D-98D258ED0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performance Messaging library</a:t>
            </a:r>
          </a:p>
          <a:p>
            <a:r>
              <a:rPr lang="en-US" dirty="0"/>
              <a:t>Supports a wide variety of paradigms</a:t>
            </a:r>
          </a:p>
          <a:p>
            <a:r>
              <a:rPr lang="en-US" dirty="0"/>
              <a:t>Provides interfaces in a host of languages – C, C#, Perl, Python, Q, Smalltalk, Scala, Swift, Ruby, Objective-C, Java, Julia, Fortran, Flex, Go, Haskell, </a:t>
            </a:r>
            <a:r>
              <a:rPr lang="en-US" dirty="0" err="1"/>
              <a:t>Haxe</a:t>
            </a:r>
            <a:r>
              <a:rPr lang="en-US" dirty="0"/>
              <a:t>, </a:t>
            </a:r>
            <a:r>
              <a:rPr lang="en-US" dirty="0" err="1"/>
              <a:t>Javascript</a:t>
            </a:r>
            <a:r>
              <a:rPr lang="en-US" dirty="0"/>
              <a:t>, Lua, F#, Lisp, Basic, Ada, PHP</a:t>
            </a:r>
          </a:p>
          <a:p>
            <a:r>
              <a:rPr lang="en-US" dirty="0"/>
              <a:t>Allows one to build distributed and scalable architectures independent of language facilities </a:t>
            </a:r>
          </a:p>
        </p:txBody>
      </p:sp>
    </p:spTree>
    <p:extLst>
      <p:ext uri="{BB962C8B-B14F-4D97-AF65-F5344CB8AC3E}">
        <p14:creationId xmlns:p14="http://schemas.microsoft.com/office/powerpoint/2010/main" val="3972841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70E5-7B0C-4379-AF67-2BAEC07C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ZeroMQ</a:t>
            </a:r>
            <a:r>
              <a:rPr lang="en-US" dirty="0"/>
              <a:t>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CBE0-C8E6-46E5-AFF2-9A0AAD39B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ZeroMQ</a:t>
            </a:r>
            <a:r>
              <a:rPr lang="en-US" dirty="0"/>
              <a:t> supports multiple paradigms</a:t>
            </a:r>
          </a:p>
          <a:p>
            <a:pPr lvl="1"/>
            <a:r>
              <a:rPr lang="en-US" dirty="0"/>
              <a:t>PUSH-PULL</a:t>
            </a:r>
          </a:p>
          <a:p>
            <a:pPr lvl="1"/>
            <a:r>
              <a:rPr lang="en-US" dirty="0"/>
              <a:t>REQUEST-RESPONSE</a:t>
            </a:r>
          </a:p>
          <a:p>
            <a:pPr lvl="1"/>
            <a:r>
              <a:rPr lang="en-US" dirty="0"/>
              <a:t>PUBLISH-SUBSCRIBE</a:t>
            </a:r>
          </a:p>
          <a:p>
            <a:pPr lvl="1"/>
            <a:r>
              <a:rPr lang="en-US" dirty="0"/>
              <a:t>ROUTER-DEALER</a:t>
            </a:r>
          </a:p>
          <a:p>
            <a:r>
              <a:rPr lang="en-US" dirty="0"/>
              <a:t>We’ll use the PUSH-PULL paradigm in the example, but it can be coded up using other paradigms as well</a:t>
            </a:r>
          </a:p>
          <a:p>
            <a:r>
              <a:rPr lang="en-US" dirty="0"/>
              <a:t>The ZMQ guide makes a very good general read about concurrency</a:t>
            </a:r>
          </a:p>
          <a:p>
            <a:r>
              <a:rPr lang="en-US" dirty="0">
                <a:hlinkClick r:id="rId2"/>
              </a:rPr>
              <a:t>https://zguide.zeromq.org/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13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0EBF-456B-4ED6-ADB4-10AE57D3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ZeroMQ</a:t>
            </a:r>
            <a:r>
              <a:rPr lang="en-US" dirty="0"/>
              <a:t> in 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B69E56-0000-48D0-9CCC-3015CBADAFC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1194" y="1905000"/>
            <a:ext cx="48196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03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4BD3-3B0E-487D-8237-6856B545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ZeroMQ</a:t>
            </a:r>
            <a:r>
              <a:rPr lang="en-US" dirty="0"/>
              <a:t>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7BD1-53E9-4411-9A79-96947F43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err="1"/>
              <a:t>Websphere</a:t>
            </a:r>
            <a:r>
              <a:rPr lang="en-US" dirty="0"/>
              <a:t> MQ Series</a:t>
            </a:r>
          </a:p>
          <a:p>
            <a:r>
              <a:rPr lang="en-US" dirty="0"/>
              <a:t>MQTT (McAfee DXL is based on this)</a:t>
            </a:r>
          </a:p>
          <a:p>
            <a:r>
              <a:rPr lang="en-US" dirty="0"/>
              <a:t>Amazon Kinesis</a:t>
            </a:r>
          </a:p>
          <a:p>
            <a:r>
              <a:rPr lang="en-US" dirty="0"/>
              <a:t>Amazon SQS</a:t>
            </a:r>
          </a:p>
          <a:p>
            <a:r>
              <a:rPr lang="en-US" dirty="0"/>
              <a:t>RabbitMQ</a:t>
            </a:r>
          </a:p>
          <a:p>
            <a:r>
              <a:rPr lang="en-US" dirty="0"/>
              <a:t>Apache Kafka</a:t>
            </a:r>
          </a:p>
          <a:p>
            <a:r>
              <a:rPr lang="en-US" dirty="0"/>
              <a:t>Google Cloud Messaging</a:t>
            </a:r>
          </a:p>
          <a:p>
            <a:r>
              <a:rPr lang="en-US" dirty="0"/>
              <a:t>Azure Service Bus</a:t>
            </a:r>
          </a:p>
          <a:p>
            <a:r>
              <a:rPr lang="en-US" dirty="0"/>
              <a:t>… the list goes on and on …</a:t>
            </a:r>
          </a:p>
        </p:txBody>
      </p:sp>
    </p:spTree>
    <p:extLst>
      <p:ext uri="{BB962C8B-B14F-4D97-AF65-F5344CB8AC3E}">
        <p14:creationId xmlns:p14="http://schemas.microsoft.com/office/powerpoint/2010/main" val="544705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7D05-43F1-4995-98F2-09F5CC5E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Concurrency </a:t>
            </a:r>
            <a:r>
              <a:rPr lang="en-US" dirty="0" err="1"/>
              <a:t>Oechanisms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69A9A-FD1C-429C-AAD1-C713160E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Coroutines</a:t>
            </a:r>
          </a:p>
          <a:p>
            <a:pPr lvl="1"/>
            <a:r>
              <a:rPr lang="en-US" dirty="0"/>
              <a:t>Cumbersome mechanism, rarely used now</a:t>
            </a:r>
          </a:p>
          <a:p>
            <a:pPr lvl="1"/>
            <a:r>
              <a:rPr lang="en-US" dirty="0"/>
              <a:t>May still be useful in some low-level programming scenarios</a:t>
            </a:r>
          </a:p>
          <a:p>
            <a:pPr lvl="1"/>
            <a:r>
              <a:rPr lang="en-US" dirty="0"/>
              <a:t>See source code for idea</a:t>
            </a:r>
          </a:p>
          <a:p>
            <a:r>
              <a:rPr lang="en-US" dirty="0"/>
              <a:t>Futures and Promises</a:t>
            </a:r>
          </a:p>
          <a:p>
            <a:pPr lvl="1"/>
            <a:r>
              <a:rPr lang="en-US" dirty="0"/>
              <a:t>Useful if a task needs to be performed, but not necessarily now</a:t>
            </a:r>
          </a:p>
          <a:p>
            <a:pPr lvl="1"/>
            <a:r>
              <a:rPr lang="en-US" dirty="0"/>
              <a:t>The producer posts a task to the framework, the framework returns a promise that when the result is queried, it will be made available</a:t>
            </a:r>
          </a:p>
          <a:p>
            <a:pPr lvl="1"/>
            <a:r>
              <a:rPr lang="en-US" dirty="0"/>
              <a:t>The producer continues execution</a:t>
            </a:r>
          </a:p>
          <a:p>
            <a:pPr lvl="1"/>
            <a:r>
              <a:rPr lang="en-US" dirty="0"/>
              <a:t>At some point later, the producer asks the system for the result it promised and the system makes the result available</a:t>
            </a:r>
          </a:p>
          <a:p>
            <a:pPr lvl="1"/>
            <a:r>
              <a:rPr lang="en-US" dirty="0"/>
              <a:t>Check the source code for a better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167550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88FF29-3502-4D0F-BE74-708BBBD0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9879E-CDE8-481D-92BC-E488B8384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Rajbir Bhattacharjee</a:t>
            </a:r>
          </a:p>
        </p:txBody>
      </p:sp>
    </p:spTree>
    <p:extLst>
      <p:ext uri="{BB962C8B-B14F-4D97-AF65-F5344CB8AC3E}">
        <p14:creationId xmlns:p14="http://schemas.microsoft.com/office/powerpoint/2010/main" val="52823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86FE-59D0-486E-89D7-AAA630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9DA74-F8B5-4EF4-AAA6-88CAF8CE4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Samples written in the frameworks discussed in the slides can be found in the link below:</a:t>
            </a:r>
          </a:p>
          <a:p>
            <a:r>
              <a:rPr lang="en-US" dirty="0">
                <a:hlinkClick r:id="rId2"/>
              </a:rPr>
              <a:t>https://github.com/bhattacharjee/producer-consumer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0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2372-24B1-4416-A13A-A1405703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180" y="2788555"/>
            <a:ext cx="8911687" cy="1280890"/>
          </a:xfrm>
        </p:spPr>
        <p:txBody>
          <a:bodyPr/>
          <a:lstStyle/>
          <a:p>
            <a:r>
              <a:rPr lang="en-US" dirty="0"/>
              <a:t>What is the Producer-Consumer problem?</a:t>
            </a:r>
          </a:p>
        </p:txBody>
      </p:sp>
    </p:spTree>
    <p:extLst>
      <p:ext uri="{BB962C8B-B14F-4D97-AF65-F5344CB8AC3E}">
        <p14:creationId xmlns:p14="http://schemas.microsoft.com/office/powerpoint/2010/main" val="7072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7DB0-FD6D-48C5-AC01-D392A05C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Shared Memory &amp; 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A02F-0638-4D6C-8484-0B3F6D6DD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/>
              <a:t>In the early days of operating systems, processes were the only units of containment</a:t>
            </a:r>
          </a:p>
          <a:p>
            <a:r>
              <a:rPr lang="en-US" dirty="0"/>
              <a:t>Processes communicated via IPC which took many forms</a:t>
            </a:r>
          </a:p>
          <a:p>
            <a:r>
              <a:rPr lang="en-US" dirty="0"/>
              <a:t>The most common IPCs that are used are shared memory and signals</a:t>
            </a:r>
          </a:p>
          <a:p>
            <a:r>
              <a:rPr lang="en-US" dirty="0"/>
              <a:t>Semaphores can be used for synchronization tasks</a:t>
            </a:r>
          </a:p>
          <a:p>
            <a:pPr lvl="1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CE7AB2-E16B-4962-A67A-35E57292F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770" y="4022411"/>
            <a:ext cx="3499660" cy="16312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V(semaphore S, integer I):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[S ← S + I]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P(semaphore S, integer I):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repeat: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 ≥ I: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← S − 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7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B8B3-EE24-4FB2-8670-F9E92405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983" y="2702291"/>
            <a:ext cx="8911687" cy="1280890"/>
          </a:xfrm>
        </p:spPr>
        <p:txBody>
          <a:bodyPr/>
          <a:lstStyle/>
          <a:p>
            <a:r>
              <a:rPr lang="en-US" dirty="0"/>
              <a:t>Shared Memory &amp; Semaphores in action</a:t>
            </a:r>
          </a:p>
        </p:txBody>
      </p:sp>
    </p:spTree>
    <p:extLst>
      <p:ext uri="{BB962C8B-B14F-4D97-AF65-F5344CB8AC3E}">
        <p14:creationId xmlns:p14="http://schemas.microsoft.com/office/powerpoint/2010/main" val="44430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D369-F52B-43E2-9EC0-25700FF8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3440-D698-4DDD-B219-9A14EA24D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in the early 1990s</a:t>
            </a:r>
          </a:p>
          <a:p>
            <a:pPr lvl="1"/>
            <a:r>
              <a:rPr lang="en-US" dirty="0"/>
              <a:t>Processes are containers for resources</a:t>
            </a:r>
          </a:p>
          <a:p>
            <a:pPr lvl="1"/>
            <a:r>
              <a:rPr lang="en-US" dirty="0"/>
              <a:t>Threads are units of execution</a:t>
            </a:r>
          </a:p>
          <a:p>
            <a:pPr lvl="1"/>
            <a:r>
              <a:rPr lang="en-US" dirty="0"/>
              <a:t>A process has one or more threads</a:t>
            </a:r>
          </a:p>
          <a:p>
            <a:pPr lvl="1"/>
            <a:r>
              <a:rPr lang="en-US" dirty="0"/>
              <a:t>All threads share the resources within the container of the process</a:t>
            </a:r>
          </a:p>
          <a:p>
            <a:r>
              <a:rPr lang="en-US" dirty="0"/>
              <a:t>Mutexes and condition variables are used for synchronization</a:t>
            </a:r>
          </a:p>
          <a:p>
            <a:r>
              <a:rPr lang="en-US" dirty="0"/>
              <a:t>Mutexes and condition variables are faster than semaphores because they are implemented in the library layer and no system call needs to be made</a:t>
            </a:r>
          </a:p>
        </p:txBody>
      </p:sp>
    </p:spTree>
    <p:extLst>
      <p:ext uri="{BB962C8B-B14F-4D97-AF65-F5344CB8AC3E}">
        <p14:creationId xmlns:p14="http://schemas.microsoft.com/office/powerpoint/2010/main" val="164035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A298-4A1E-4E80-BF0E-143D879A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274" y="2788555"/>
            <a:ext cx="8911687" cy="1280890"/>
          </a:xfrm>
        </p:spPr>
        <p:txBody>
          <a:bodyPr/>
          <a:lstStyle/>
          <a:p>
            <a:r>
              <a:rPr lang="en-US" dirty="0"/>
              <a:t>POSIX Threads in Action</a:t>
            </a:r>
          </a:p>
        </p:txBody>
      </p:sp>
    </p:spTree>
    <p:extLst>
      <p:ext uri="{BB962C8B-B14F-4D97-AF65-F5344CB8AC3E}">
        <p14:creationId xmlns:p14="http://schemas.microsoft.com/office/powerpoint/2010/main" val="11089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4509-6A8B-45F9-B541-C9087FEE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Mutexes and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201C-0F14-4C7C-B1E1-7E3B431C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Difficult constructs</a:t>
            </a:r>
          </a:p>
          <a:p>
            <a:r>
              <a:rPr lang="en-US" dirty="0"/>
              <a:t>Easy to get wrong</a:t>
            </a:r>
          </a:p>
          <a:p>
            <a:pPr lvl="1"/>
            <a:r>
              <a:rPr lang="en-US" dirty="0"/>
              <a:t>Not having a fine grained granularity of locking, reduces performance</a:t>
            </a:r>
          </a:p>
          <a:p>
            <a:pPr lvl="1"/>
            <a:r>
              <a:rPr lang="en-US" dirty="0"/>
              <a:t>Not having a sequence of lock acquisition leads to deadlocks</a:t>
            </a:r>
          </a:p>
          <a:p>
            <a:pPr lvl="2"/>
            <a:r>
              <a:rPr lang="en-US" dirty="0"/>
              <a:t>Classical conditions for deadlock </a:t>
            </a:r>
            <a:r>
              <a:rPr lang="en-US"/>
              <a:t>to occur</a:t>
            </a:r>
            <a:endParaRPr lang="en-US" dirty="0"/>
          </a:p>
          <a:p>
            <a:pPr lvl="3"/>
            <a:r>
              <a:rPr lang="en-US" dirty="0"/>
              <a:t>Mutual Exclusion</a:t>
            </a:r>
          </a:p>
          <a:p>
            <a:pPr lvl="3"/>
            <a:r>
              <a:rPr lang="en-US" dirty="0"/>
              <a:t>Hold and Wait</a:t>
            </a:r>
          </a:p>
          <a:p>
            <a:pPr lvl="3"/>
            <a:r>
              <a:rPr lang="en-US" dirty="0"/>
              <a:t>No Pre-emption</a:t>
            </a:r>
          </a:p>
          <a:p>
            <a:pPr lvl="3"/>
            <a:r>
              <a:rPr lang="en-US" dirty="0"/>
              <a:t>Circular wait</a:t>
            </a:r>
          </a:p>
          <a:p>
            <a:pPr lvl="2"/>
            <a:r>
              <a:rPr lang="en-US" dirty="0"/>
              <a:t>Difficult to test all possible scenarios</a:t>
            </a:r>
          </a:p>
          <a:p>
            <a:pPr lvl="2"/>
            <a:r>
              <a:rPr lang="en-US" dirty="0"/>
              <a:t>Difficult to debug</a:t>
            </a:r>
          </a:p>
          <a:p>
            <a:r>
              <a:rPr lang="en-US" dirty="0"/>
              <a:t>Missing synchronization where it is required</a:t>
            </a:r>
          </a:p>
        </p:txBody>
      </p:sp>
    </p:spTree>
    <p:extLst>
      <p:ext uri="{BB962C8B-B14F-4D97-AF65-F5344CB8AC3E}">
        <p14:creationId xmlns:p14="http://schemas.microsoft.com/office/powerpoint/2010/main" val="25287654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</TotalTime>
  <Words>1118</Words>
  <Application>Microsoft Office PowerPoint</Application>
  <PresentationFormat>Widescreen</PresentationFormat>
  <Paragraphs>148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Courier New</vt:lpstr>
      <vt:lpstr>Wingdings 3</vt:lpstr>
      <vt:lpstr>Wisp</vt:lpstr>
      <vt:lpstr>Evolution of Concurrency Producer-Consumer Problem Revisited</vt:lpstr>
      <vt:lpstr>Background and Topics Covered</vt:lpstr>
      <vt:lpstr>PowerPoint Presentation</vt:lpstr>
      <vt:lpstr>What is the Producer-Consumer problem?</vt:lpstr>
      <vt:lpstr>Implementation with Shared Memory &amp;  Semaphores</vt:lpstr>
      <vt:lpstr>Shared Memory &amp; Semaphores in action</vt:lpstr>
      <vt:lpstr>Threads</vt:lpstr>
      <vt:lpstr>POSIX Threads in Action</vt:lpstr>
      <vt:lpstr>Problems with Mutexes and Semaphores</vt:lpstr>
      <vt:lpstr>Advantages of Mutexes and Semaphores</vt:lpstr>
      <vt:lpstr>Actors</vt:lpstr>
      <vt:lpstr>Languages &amp; Actors</vt:lpstr>
      <vt:lpstr>What are actors…</vt:lpstr>
      <vt:lpstr>What are Actors… (cont.)</vt:lpstr>
      <vt:lpstr>What do Actors do…</vt:lpstr>
      <vt:lpstr>Actors in work, Erlang example.</vt:lpstr>
      <vt:lpstr>Communicating Sequential Processes (CSP)</vt:lpstr>
      <vt:lpstr>What is CSP</vt:lpstr>
      <vt:lpstr>Go and CSP</vt:lpstr>
      <vt:lpstr>Guiding Principle of Go</vt:lpstr>
      <vt:lpstr>CSP in action with Go</vt:lpstr>
      <vt:lpstr>Message Queues - ZeroMQ</vt:lpstr>
      <vt:lpstr>ZeroMQ in Action</vt:lpstr>
      <vt:lpstr>ZeroMQ in Action</vt:lpstr>
      <vt:lpstr>ZeroMQ alternatives</vt:lpstr>
      <vt:lpstr>Other Concurrency Oechanisms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Bhattacharjee, Rajbir</dc:creator>
  <cp:lastModifiedBy>Bhattacharjee, Rajbir (Enterprise)</cp:lastModifiedBy>
  <cp:revision>39</cp:revision>
  <dcterms:created xsi:type="dcterms:W3CDTF">2018-08-16T14:27:17Z</dcterms:created>
  <dcterms:modified xsi:type="dcterms:W3CDTF">2021-08-03T15:40:45Z</dcterms:modified>
</cp:coreProperties>
</file>