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1" r:id="rId3"/>
    <p:sldId id="28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57" r:id="rId12"/>
    <p:sldId id="258" r:id="rId13"/>
    <p:sldId id="259" r:id="rId14"/>
    <p:sldId id="260" r:id="rId15"/>
    <p:sldId id="261" r:id="rId16"/>
    <p:sldId id="262" r:id="rId17"/>
    <p:sldId id="270" r:id="rId18"/>
    <p:sldId id="271" r:id="rId19"/>
    <p:sldId id="272" r:id="rId20"/>
    <p:sldId id="275" r:id="rId21"/>
    <p:sldId id="273" r:id="rId22"/>
    <p:sldId id="274" r:id="rId23"/>
    <p:sldId id="277" r:id="rId24"/>
    <p:sldId id="276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ttacharjee/producer-consum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20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0E2-3267-401E-B9FD-5A869E8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186-F6A1-4B5B-AC51-386E15CC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Level, hence fast</a:t>
            </a:r>
          </a:p>
          <a:p>
            <a:r>
              <a:rPr lang="en-US" dirty="0"/>
              <a:t>Flexible, doesn’t tie one down to a particular model</a:t>
            </a:r>
          </a:p>
        </p:txBody>
      </p:sp>
    </p:spTree>
    <p:extLst>
      <p:ext uri="{BB962C8B-B14F-4D97-AF65-F5344CB8AC3E}">
        <p14:creationId xmlns:p14="http://schemas.microsoft.com/office/powerpoint/2010/main" val="1640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549-33F6-4E4A-B1A4-11D17E7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Communicating Sequential Processes (CSP)</a:t>
            </a:r>
            <a:endParaRPr lang="en-US" dirty="0"/>
          </a:p>
        </p:txBody>
      </p:sp>
      <p:pic>
        <p:nvPicPr>
          <p:cNvPr id="1026" name="Picture 2" descr="Image result for tony hoare">
            <a:extLst>
              <a:ext uri="{FF2B5EF4-FFF2-40B4-BE49-F238E27FC236}">
                <a16:creationId xmlns:a16="http://schemas.microsoft.com/office/drawing/2014/main" id="{5DF09E15-0C46-4F2E-971D-D1F25D23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2" y="1905000"/>
            <a:ext cx="8027324" cy="3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1DED-0EA0-417D-AEB2-2F5114BCCFF9}"/>
              </a:ext>
            </a:extLst>
          </p:cNvPr>
          <p:cNvSpPr txBox="1"/>
          <p:nvPr/>
        </p:nvSpPr>
        <p:spPr>
          <a:xfrm>
            <a:off x="2669969" y="5769033"/>
            <a:ext cx="81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Sequential Processes, Hoare,1978</a:t>
            </a:r>
          </a:p>
        </p:txBody>
      </p:sp>
    </p:spTree>
    <p:extLst>
      <p:ext uri="{BB962C8B-B14F-4D97-AF65-F5344CB8AC3E}">
        <p14:creationId xmlns:p14="http://schemas.microsoft.com/office/powerpoint/2010/main" val="94165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573-C3C3-4500-84BB-DF152FD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CA2-6CC6-4A3A-9F2C-CD2B2F2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described the ideas mathematically in his paper</a:t>
            </a:r>
          </a:p>
          <a:p>
            <a:r>
              <a:rPr lang="en-US" dirty="0"/>
              <a:t>Since then, the ideas have been expanded mathematically to form </a:t>
            </a:r>
            <a:r>
              <a:rPr lang="el-GR" dirty="0"/>
              <a:t>π</a:t>
            </a:r>
            <a:r>
              <a:rPr lang="en-US" dirty="0"/>
              <a:t>-calculus and </a:t>
            </a:r>
            <a:r>
              <a:rPr lang="el-GR" dirty="0"/>
              <a:t>ρ</a:t>
            </a:r>
            <a:r>
              <a:rPr lang="en-US" dirty="0"/>
              <a:t>-calculus</a:t>
            </a:r>
          </a:p>
          <a:p>
            <a:r>
              <a:rPr lang="en-US" dirty="0"/>
              <a:t>Based on concurrently running processes</a:t>
            </a:r>
          </a:p>
          <a:p>
            <a:pPr lvl="1"/>
            <a:r>
              <a:rPr lang="en-US" dirty="0"/>
              <a:t>Concurrency is not necessarily the same thing as parallelly running processes</a:t>
            </a:r>
          </a:p>
          <a:p>
            <a:r>
              <a:rPr lang="en-US" dirty="0"/>
              <a:t>Processes can have their own state and can share data, although it is best if they do not share data in traditional ways</a:t>
            </a:r>
          </a:p>
          <a:p>
            <a:r>
              <a:rPr lang="en-US" dirty="0"/>
              <a:t>Processes can communicate with each other via established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76-99CA-4A48-B4C4-A8D091D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and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7347-A754-4EBC-999C-20F17AD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follows the CSP model</a:t>
            </a:r>
          </a:p>
          <a:p>
            <a:pPr lvl="1"/>
            <a:r>
              <a:rPr lang="en-US" dirty="0" err="1"/>
              <a:t>GoRoutines</a:t>
            </a:r>
            <a:r>
              <a:rPr lang="en-US" dirty="0"/>
              <a:t> are equivalent of CSP processes</a:t>
            </a:r>
          </a:p>
          <a:p>
            <a:pPr lvl="2"/>
            <a:r>
              <a:rPr lang="en-US" dirty="0"/>
              <a:t>Go Routines are lightweight green threads</a:t>
            </a:r>
          </a:p>
          <a:p>
            <a:pPr lvl="2"/>
            <a:r>
              <a:rPr lang="en-US" dirty="0"/>
              <a:t>They are managed by the Go runtime</a:t>
            </a:r>
          </a:p>
          <a:p>
            <a:pPr lvl="2"/>
            <a:r>
              <a:rPr lang="en-US" dirty="0"/>
              <a:t>Having O(10000) </a:t>
            </a:r>
            <a:r>
              <a:rPr lang="en-US" dirty="0" err="1"/>
              <a:t>GoRoutines</a:t>
            </a:r>
            <a:r>
              <a:rPr lang="en-US" dirty="0"/>
              <a:t> is not uncommon</a:t>
            </a:r>
          </a:p>
          <a:p>
            <a:pPr lvl="2"/>
            <a:r>
              <a:rPr lang="en-US" dirty="0"/>
              <a:t>Go Runtime doesn’t spawn O(10000) OS threads</a:t>
            </a:r>
          </a:p>
          <a:p>
            <a:pPr lvl="1"/>
            <a:r>
              <a:rPr lang="en-US" dirty="0"/>
              <a:t>Processes communicate with channels</a:t>
            </a:r>
          </a:p>
          <a:p>
            <a:pPr lvl="1"/>
            <a:r>
              <a:rPr lang="en-US" dirty="0"/>
              <a:t>Channels are a first class data type in Go</a:t>
            </a:r>
          </a:p>
          <a:p>
            <a:pPr lvl="1"/>
            <a:r>
              <a:rPr lang="en-US" dirty="0"/>
              <a:t>Channels can be passed as data members while sending messages over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81265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447-9AAC-4D87-BE52-406A051D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E243-0826-4B2F-A558-E6F6AB98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Concurrency, parallelism, synchronization and the producer-consumer problem</a:t>
            </a:r>
          </a:p>
          <a:p>
            <a:r>
              <a:rPr lang="en-US" dirty="0"/>
              <a:t>Concurrency with Shared Memory and Semaphores</a:t>
            </a:r>
          </a:p>
          <a:p>
            <a:r>
              <a:rPr lang="en-US" dirty="0"/>
              <a:t>Concurrency with threads</a:t>
            </a:r>
          </a:p>
          <a:p>
            <a:r>
              <a:rPr lang="en-US" dirty="0"/>
              <a:t>Actors Model</a:t>
            </a:r>
          </a:p>
          <a:p>
            <a:r>
              <a:rPr lang="en-US" dirty="0"/>
              <a:t>Communicating Sequential Processes (CSP)</a:t>
            </a:r>
          </a:p>
          <a:p>
            <a:r>
              <a:rPr lang="en-US" dirty="0"/>
              <a:t>Messaging and Message Queues (</a:t>
            </a:r>
            <a:r>
              <a:rPr lang="en-US" dirty="0" err="1"/>
              <a:t>ZeroMQ</a:t>
            </a:r>
            <a:r>
              <a:rPr lang="en-US" dirty="0"/>
              <a:t>)</a:t>
            </a:r>
          </a:p>
          <a:p>
            <a:r>
              <a:rPr lang="en-US" dirty="0"/>
              <a:t>Miscellaneous concurrency mechanisms</a:t>
            </a:r>
          </a:p>
          <a:p>
            <a:pPr lvl="1"/>
            <a:r>
              <a:rPr lang="en-US" dirty="0"/>
              <a:t>Futures and Promises</a:t>
            </a:r>
          </a:p>
          <a:p>
            <a:pPr lvl="1"/>
            <a:r>
              <a:rPr lang="en-US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69783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2031-0C7D-4BF9-BE26-26548F63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 of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B5FD-D035-4DFE-9413-58D782C9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communicate by sharing memory, share memory by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8945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FA5-0DAE-4FF9-8321-30E91B6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35" y="3134554"/>
            <a:ext cx="8911687" cy="1280890"/>
          </a:xfrm>
        </p:spPr>
        <p:txBody>
          <a:bodyPr/>
          <a:lstStyle/>
          <a:p>
            <a:r>
              <a:rPr lang="en-US" dirty="0"/>
              <a:t>CSP in action with Go</a:t>
            </a:r>
          </a:p>
        </p:txBody>
      </p:sp>
    </p:spTree>
    <p:extLst>
      <p:ext uri="{BB962C8B-B14F-4D97-AF65-F5344CB8AC3E}">
        <p14:creationId xmlns:p14="http://schemas.microsoft.com/office/powerpoint/2010/main" val="363608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2B5F-30EF-4DB9-A0AF-B2C2BA3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 - </a:t>
            </a:r>
            <a:r>
              <a:rPr lang="en-US" dirty="0" err="1"/>
              <a:t>ZeroMQ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087-8989-452D-B19D-98D258ED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Messaging library</a:t>
            </a:r>
          </a:p>
          <a:p>
            <a:r>
              <a:rPr lang="en-US" dirty="0"/>
              <a:t>Supports a wide variety of paradigms</a:t>
            </a:r>
          </a:p>
          <a:p>
            <a:r>
              <a:rPr lang="en-US" dirty="0"/>
              <a:t>Provides interfaces in a host of languages – C, C#, Perl, Python, Q, Smalltalk, Scala, Swift, Ruby, Objective-C, Java, Julia, Fortran, Flex, Go, Haskell, </a:t>
            </a:r>
            <a:r>
              <a:rPr lang="en-US" dirty="0" err="1"/>
              <a:t>Haxe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Lua, F#, Lisp, Basic, Ada, PHP</a:t>
            </a:r>
          </a:p>
          <a:p>
            <a:r>
              <a:rPr lang="en-US" dirty="0"/>
              <a:t>Allows one to build distributed and scalable architectures independent of language facilities </a:t>
            </a:r>
          </a:p>
        </p:txBody>
      </p:sp>
    </p:spTree>
    <p:extLst>
      <p:ext uri="{BB962C8B-B14F-4D97-AF65-F5344CB8AC3E}">
        <p14:creationId xmlns:p14="http://schemas.microsoft.com/office/powerpoint/2010/main" val="397284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70E5-7B0C-4379-AF67-2BAEC07C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CBE0-C8E6-46E5-AFF2-9A0AAD39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supports multiple paradigms</a:t>
            </a:r>
          </a:p>
          <a:p>
            <a:pPr lvl="1"/>
            <a:r>
              <a:rPr lang="en-US" dirty="0"/>
              <a:t>PUSH-PULL</a:t>
            </a:r>
          </a:p>
          <a:p>
            <a:pPr lvl="1"/>
            <a:r>
              <a:rPr lang="en-US" dirty="0"/>
              <a:t>REQUEST-RESPONSE</a:t>
            </a:r>
          </a:p>
          <a:p>
            <a:pPr lvl="1"/>
            <a:r>
              <a:rPr lang="en-US" dirty="0"/>
              <a:t>PUBLISH-SUBSCRIBE</a:t>
            </a:r>
          </a:p>
          <a:p>
            <a:pPr lvl="1"/>
            <a:r>
              <a:rPr lang="en-US" dirty="0"/>
              <a:t>ROUTER-DEALER</a:t>
            </a:r>
          </a:p>
          <a:p>
            <a:r>
              <a:rPr lang="en-US" dirty="0"/>
              <a:t>We’ll use the PUSH-PULL paradigm in the example, but it can be coded up using other paradigms as well</a:t>
            </a:r>
          </a:p>
          <a:p>
            <a:r>
              <a:rPr lang="en-US" dirty="0"/>
              <a:t>The ZMQ guide makes a very good general read about concurrency</a:t>
            </a:r>
          </a:p>
          <a:p>
            <a:r>
              <a:rPr lang="en-US" dirty="0">
                <a:hlinkClick r:id="rId2"/>
              </a:rPr>
              <a:t>https://zguide.zeromq.org/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0EBF-456B-4ED6-ADB4-10AE57D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9E56-0000-48D0-9CCC-3015CBA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1194" y="1905000"/>
            <a:ext cx="4819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BD3-3B0E-487D-8237-6856B545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7BD1-53E9-4411-9A79-96947F4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Websphere</a:t>
            </a:r>
            <a:r>
              <a:rPr lang="en-US" dirty="0"/>
              <a:t> MQ Series</a:t>
            </a:r>
          </a:p>
          <a:p>
            <a:r>
              <a:rPr lang="en-US" dirty="0"/>
              <a:t>MQTT</a:t>
            </a:r>
          </a:p>
          <a:p>
            <a:r>
              <a:rPr lang="en-US"/>
              <a:t>Amazon </a:t>
            </a:r>
            <a:r>
              <a:rPr lang="en-US" dirty="0"/>
              <a:t>Kinesis</a:t>
            </a:r>
          </a:p>
          <a:p>
            <a:r>
              <a:rPr lang="en-US" dirty="0"/>
              <a:t>Amazon SQS</a:t>
            </a:r>
          </a:p>
          <a:p>
            <a:r>
              <a:rPr lang="en-US" dirty="0"/>
              <a:t>RabbitMQ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Google Cloud Messaging</a:t>
            </a:r>
          </a:p>
          <a:p>
            <a:r>
              <a:rPr lang="en-US" dirty="0"/>
              <a:t>Azure Service Bus</a:t>
            </a:r>
          </a:p>
          <a:p>
            <a:r>
              <a:rPr lang="en-US" dirty="0"/>
              <a:t>… the list goes on and on …</a:t>
            </a:r>
          </a:p>
        </p:txBody>
      </p:sp>
    </p:spTree>
    <p:extLst>
      <p:ext uri="{BB962C8B-B14F-4D97-AF65-F5344CB8AC3E}">
        <p14:creationId xmlns:p14="http://schemas.microsoft.com/office/powerpoint/2010/main" val="54470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7D05-43F1-4995-98F2-09F5CC5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Concurrency </a:t>
            </a:r>
            <a:r>
              <a:rPr lang="en-US" dirty="0" err="1"/>
              <a:t>Oechanisms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9A9A-FD1C-429C-AAD1-C713160E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Coroutines</a:t>
            </a:r>
          </a:p>
          <a:p>
            <a:pPr lvl="1"/>
            <a:r>
              <a:rPr lang="en-US" dirty="0"/>
              <a:t>Cumbersome mechanism, rarely used now</a:t>
            </a:r>
          </a:p>
          <a:p>
            <a:pPr lvl="1"/>
            <a:r>
              <a:rPr lang="en-US" dirty="0"/>
              <a:t>May still be useful in some low-level programming scenarios</a:t>
            </a:r>
          </a:p>
          <a:p>
            <a:pPr lvl="1"/>
            <a:r>
              <a:rPr lang="en-US" dirty="0"/>
              <a:t>See source code for idea</a:t>
            </a:r>
          </a:p>
          <a:p>
            <a:r>
              <a:rPr lang="en-US" dirty="0"/>
              <a:t>Futures and Promises</a:t>
            </a:r>
          </a:p>
          <a:p>
            <a:pPr lvl="1"/>
            <a:r>
              <a:rPr lang="en-US" dirty="0"/>
              <a:t>Useful if a task needs to be performed, but not necessarily now</a:t>
            </a:r>
          </a:p>
          <a:p>
            <a:pPr lvl="1"/>
            <a:r>
              <a:rPr lang="en-US" dirty="0"/>
              <a:t>The producer posts a task to the framework, the framework returns a promise that when the result is queried, it will be made available</a:t>
            </a:r>
          </a:p>
          <a:p>
            <a:pPr lvl="1"/>
            <a:r>
              <a:rPr lang="en-US" dirty="0"/>
              <a:t>The producer continues execution</a:t>
            </a:r>
          </a:p>
          <a:p>
            <a:pPr lvl="1"/>
            <a:r>
              <a:rPr lang="en-US" dirty="0"/>
              <a:t>At some point later, the producer asks the system for the result it promised and the system makes the result available</a:t>
            </a:r>
          </a:p>
          <a:p>
            <a:pPr lvl="1"/>
            <a:r>
              <a:rPr lang="en-US" dirty="0"/>
              <a:t>Check the source code for a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755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8FF29-3502-4D0F-BE74-708BBBD0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9879E-CDE8-481D-92BC-E488B838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52823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86FE-59D0-486E-89D7-AAA630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DA74-F8B5-4EF4-AAA6-88CAF8CE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written in the frameworks discussed in the slides can be found in the link below:</a:t>
            </a:r>
          </a:p>
          <a:p>
            <a:r>
              <a:rPr lang="en-US" dirty="0">
                <a:hlinkClick r:id="rId2"/>
              </a:rPr>
              <a:t>https://github.com/bhattacharjee/producer-consumer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509-6A8B-45F9-B541-C9087FE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01C-0F14-4C7C-B1E1-7E3B431C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Difficult constructs</a:t>
            </a:r>
          </a:p>
          <a:p>
            <a:r>
              <a:rPr lang="en-US" dirty="0"/>
              <a:t>Easy to get wrong</a:t>
            </a:r>
          </a:p>
          <a:p>
            <a:pPr lvl="1"/>
            <a:r>
              <a:rPr lang="en-US" dirty="0"/>
              <a:t>Not having a fine grained granularity of locking, reduces performance</a:t>
            </a:r>
          </a:p>
          <a:p>
            <a:pPr lvl="1"/>
            <a:r>
              <a:rPr lang="en-US" dirty="0"/>
              <a:t>Not having a sequence of lock acquisition leads to deadlocks</a:t>
            </a:r>
          </a:p>
          <a:p>
            <a:pPr lvl="2"/>
            <a:r>
              <a:rPr lang="en-US" dirty="0"/>
              <a:t>Classical conditions for deadlock </a:t>
            </a:r>
            <a:r>
              <a:rPr lang="en-US"/>
              <a:t>to occur</a:t>
            </a:r>
            <a:endParaRPr lang="en-US" dirty="0"/>
          </a:p>
          <a:p>
            <a:pPr lvl="3"/>
            <a:r>
              <a:rPr lang="en-US" dirty="0"/>
              <a:t>Mutual Exclusion</a:t>
            </a:r>
          </a:p>
          <a:p>
            <a:pPr lvl="3"/>
            <a:r>
              <a:rPr lang="en-US" dirty="0"/>
              <a:t>Hold and Wait</a:t>
            </a:r>
          </a:p>
          <a:p>
            <a:pPr lvl="3"/>
            <a:r>
              <a:rPr lang="en-US" dirty="0"/>
              <a:t>No Pre-emption</a:t>
            </a:r>
          </a:p>
          <a:p>
            <a:pPr lvl="3"/>
            <a:r>
              <a:rPr lang="en-US" dirty="0"/>
              <a:t>Circular wait</a:t>
            </a:r>
          </a:p>
          <a:p>
            <a:pPr lvl="2"/>
            <a:r>
              <a:rPr lang="en-US" dirty="0"/>
              <a:t>Difficult to test all possible scenarios</a:t>
            </a:r>
          </a:p>
          <a:p>
            <a:pPr lvl="2"/>
            <a:r>
              <a:rPr lang="en-US" dirty="0"/>
              <a:t>Difficult to debug</a:t>
            </a:r>
          </a:p>
          <a:p>
            <a:r>
              <a:rPr lang="en-US" dirty="0"/>
              <a:t>Missing synchronization where 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287654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1110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Background and Topics Covered</vt:lpstr>
      <vt:lpstr>PowerPoint Presentation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Problems with Mutexes and Semaphores</vt:lpstr>
      <vt:lpstr>Advantages of Mutexes and Semaphores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  <vt:lpstr>Communicating Sequential Processes (CSP)</vt:lpstr>
      <vt:lpstr>What is CSP</vt:lpstr>
      <vt:lpstr>Go and CSP</vt:lpstr>
      <vt:lpstr>Guiding Principle of Go</vt:lpstr>
      <vt:lpstr>CSP in action with Go</vt:lpstr>
      <vt:lpstr>Message Queues - ZeroMQ</vt:lpstr>
      <vt:lpstr>ZeroMQ in Action</vt:lpstr>
      <vt:lpstr>ZeroMQ in Action</vt:lpstr>
      <vt:lpstr>ZeroMQ alternatives</vt:lpstr>
      <vt:lpstr>Other Concurrency Oechanisms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 (Enterprise)</cp:lastModifiedBy>
  <cp:revision>40</cp:revision>
  <dcterms:created xsi:type="dcterms:W3CDTF">2018-08-16T14:27:17Z</dcterms:created>
  <dcterms:modified xsi:type="dcterms:W3CDTF">2021-08-03T15:52:33Z</dcterms:modified>
</cp:coreProperties>
</file>