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2" r:id="rId2"/>
    <p:sldId id="370" r:id="rId3"/>
    <p:sldId id="371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40842-3BDB-3E4A-8571-D5DCCC9F140A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3118A-7683-8E46-B0A9-751EFBE6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26314-CCB8-4DB0-879C-D865A7A40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2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finish on a unique flavor of MOSTWAS: the ability to generate functional hypotheses for trans-regulation of TWAS-identified genes. I’ll be focusing on transcription factor-encoding genes in these slides, but we do find that many of the mediating </a:t>
            </a:r>
            <a:r>
              <a:rPr lang="en-US" dirty="0" err="1"/>
              <a:t>CpGs</a:t>
            </a:r>
            <a:r>
              <a:rPr lang="en-US" dirty="0"/>
              <a:t> overlap with placenta-specific cis-regulatory elements. I’ve listed three TFs here, all of which have relevance for placental regulation. But I want to hone in on the one I’ve bolded. EPS15 is a predicted transcription factor that is maternally imprinted and has previously shown to be associated with fetal growth restriction. In our TWAS, we found that EPS15 showed a negative association with two target genes SPATA13 and FAM214A, and all three genes showed associations with waist-hip ratio. In fact, in an external dataset, we found more computational evidence for these negative associations between EPS15 and FAM214A.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891F7-63D8-4DA6-ADC0-C25AC4741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finish on a unique flavor of MOSTWAS: the ability to generate functional hypotheses for trans-regulation of TWAS-identified genes. I’ll be focusing on transcription factor-encoding genes in these slides, but we do find that many of the mediating </a:t>
            </a:r>
            <a:r>
              <a:rPr lang="en-US" dirty="0" err="1"/>
              <a:t>CpGs</a:t>
            </a:r>
            <a:r>
              <a:rPr lang="en-US" dirty="0"/>
              <a:t> overlap with placenta-specific cis-regulatory elements. I’ve listed three TFs here, all of which have relevance for placental regulation. But I want to hone in on the one I’ve bolded. EPS15 is a predicted transcription factor that is maternally imprinted and has previously shown to be associated with fetal growth restriction. In our TWAS, we found that EPS15 showed a negative association with two target genes SPATA13 and FAM214A, and all three genes showed associations with waist-hip ratio. In fact, in an external dataset, we found more computational evidence for these negative associations between EPS15 and FAM214A.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891F7-63D8-4DA6-ADC0-C25AC4741D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finish on a unique flavor of MOSTWAS: the ability to generate functional hypotheses for trans-regulation of TWAS-identified genes. I’ll be focusing on transcription factor-encoding genes in these slides, but we do find that many of the mediating </a:t>
            </a:r>
            <a:r>
              <a:rPr lang="en-US" dirty="0" err="1"/>
              <a:t>CpGs</a:t>
            </a:r>
            <a:r>
              <a:rPr lang="en-US" dirty="0"/>
              <a:t> overlap with placenta-specific cis-regulatory elements. I’ve listed three TFs here, all of which have relevance for placental regulation. But I want to hone in on the one I’ve bolded. EPS15 is a predicted transcription factor that is maternally imprinted and has previously shown to be associated with fetal growth restriction. In our TWAS, we found that EPS15 showed a negative association with two target genes SPATA13 and FAM214A, and all three genes showed associations with waist-hip ratio. In fact, in an external dataset, we found more computational evidence for these negative associations between EPS15 and FAM214A.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891F7-63D8-4DA6-ADC0-C25AC4741D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5597-A571-3940-B018-B2ED83C98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BD018-D23A-E446-86DF-CA40246B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0F48-BD70-6446-829D-9630CB9A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9703-3803-6643-837D-40B20313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5FFC-7E3C-C641-95A9-A1E7BC4C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20E-B028-3C40-A2D7-F42070E4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C246C-2AB3-1C47-86A7-59AA7773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50ED-E354-EB47-BE78-6DCB1393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5AAE-70FA-5448-9A9D-72CEF69B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8FD5-5A59-D44F-BB06-0A3B0C0E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E7500-48C6-8D4A-B93F-6A8B9D498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F6E1-D4C0-7C40-A30C-FD2907A0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20AF-7743-284D-BC91-43FA8C20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E96B-0EFB-BD42-8A2E-301195AE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E02A-E7FB-C94E-B158-FE4BD28B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5C6B-62CA-9946-8DF7-5103831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2BD3-8F9A-D143-8F9E-960B1CD8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E1F7-E990-4F4F-8495-96448B6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99A4-77C0-2247-8980-0F20646B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69ED-7264-4442-A20C-3DF0B161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8068-318F-F542-9B8F-AF9833D0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2773-F476-6C4D-B341-D5EFCEB5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03D9-BA49-0D4E-9DA9-E2E16E1C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3B8C-8AB6-9C4A-B7C7-1EDFB1DF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BD0A-AF90-3847-9C56-3BB3787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E8CE-0A6B-9447-8768-D1D3240B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38FA-FD3E-C747-8367-5CB1B6156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48794-E8F8-D846-B3FF-C125634D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5969-4C37-8E46-B631-02BF0FD2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3537A-E07A-C344-8CEB-3D5C73C8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AB14-318B-A94A-B4ED-F52895E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8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3486-0B6A-694F-9590-0B5F14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2ADA-6721-6D44-97E6-DB942B87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D9E58-201D-7F45-916E-2422F864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FDEC1-CC30-7043-8676-F36D0593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D610-78A0-D142-81B4-1EA859840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55FD8-3717-7545-A29A-C8C763CE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F61E5-D70C-724E-91DE-39411251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3D65F-9DBE-EA4D-9C74-FE41DC3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EB18-7BE8-5C44-8717-7B9C95E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EB8C6-B6EE-5046-9C43-A6C2744C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AEE1-113F-B041-829D-0EBA7185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3BA68-42DB-874B-9892-3DE11216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330B7-E722-8145-8493-44588B41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6AAFE-B773-3849-87D6-D5CF529C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1F1D-4948-D141-965A-6AD8FA33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1BA7-CBA7-4547-98F2-A26D241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4E98-EE41-1D42-8244-E312481F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600B-DE1D-5842-88CF-98403807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206E-737B-F044-AC63-88C470FF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F79B7-C5F3-3747-802A-578E8BE4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EAF4-B5EA-6649-B90A-DC379908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3FA5-568A-CC40-8C2E-ED94C7A2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E0E99-7ADD-B640-8644-314FAC56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5A429-A784-1C47-9D7C-189FD6BEA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5194-F78B-BB4E-BB78-CE6795C7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6C11-44F6-6443-908D-D29AFB5C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F8B0-65AA-1643-9655-73DE2A0D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BD9B2-868E-B34C-825E-771CA649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40FF6-BBD4-094E-9377-B592BF5A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B75C-8202-D141-9893-A02208434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1EC0-E146-9341-B37E-E5D410A9C10B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015B-54C5-8645-B426-6DF6D315F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7D90-BA7E-274B-898F-2E34185AB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DF4D-F8C1-AD45-B431-97D903B3D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almon.readthedocs.io/en/latest/" TargetMode="External"/><Relationship Id="rId13" Type="http://schemas.openxmlformats.org/officeDocument/2006/relationships/hyperlink" Target="https://bmcbioinformatics.biomedcentral.com/articles/10.1186/s12859-020-03576-5" TargetMode="External"/><Relationship Id="rId18" Type="http://schemas.openxmlformats.org/officeDocument/2006/relationships/hyperlink" Target="https://github.com/bhattacharya-a-bt/isoTWA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gencodegenes.org/human/" TargetMode="External"/><Relationship Id="rId12" Type="http://schemas.openxmlformats.org/officeDocument/2006/relationships/hyperlink" Target="https://cnsgenomics.com/software/smr/#MeCS" TargetMode="External"/><Relationship Id="rId17" Type="http://schemas.openxmlformats.org/officeDocument/2006/relationships/hyperlink" Target="https://github.com/bhattacharya-a-bt/MOSTWAS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github.com/kjgleason/Pri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nome.sph.umich.edu/wiki/Minimac4" TargetMode="External"/><Relationship Id="rId11" Type="http://schemas.openxmlformats.org/officeDocument/2006/relationships/hyperlink" Target="https://qtltools.github.io/qtltools/" TargetMode="External"/><Relationship Id="rId5" Type="http://schemas.openxmlformats.org/officeDocument/2006/relationships/hyperlink" Target="https://alkesgroup.broadinstitute.org/Eagle/" TargetMode="External"/><Relationship Id="rId15" Type="http://schemas.openxmlformats.org/officeDocument/2006/relationships/hyperlink" Target="https://github.com/douglasyao/mesc" TargetMode="External"/><Relationship Id="rId10" Type="http://schemas.openxmlformats.org/officeDocument/2006/relationships/hyperlink" Target="https://bioconductor.org/packages/release/bioc/html/RUVSeq.html" TargetMode="External"/><Relationship Id="rId4" Type="http://schemas.openxmlformats.org/officeDocument/2006/relationships/hyperlink" Target="https://www.ncbi.nlm.nih.gov/projects/gap/cgi-bin/document.cgi?study_id=phs000956.v4.p1&amp;phd=7493" TargetMode="External"/><Relationship Id="rId9" Type="http://schemas.openxmlformats.org/officeDocument/2006/relationships/hyperlink" Target="https://davidaknowles.github.io/leafcutter/" TargetMode="External"/><Relationship Id="rId14" Type="http://schemas.openxmlformats.org/officeDocument/2006/relationships/hyperlink" Target="https://github.com/bulik/lds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37FBE9-43B0-423F-AFBA-BD31171AE83D}"/>
              </a:ext>
            </a:extLst>
          </p:cNvPr>
          <p:cNvGrpSpPr/>
          <p:nvPr/>
        </p:nvGrpSpPr>
        <p:grpSpPr>
          <a:xfrm>
            <a:off x="473413" y="212900"/>
            <a:ext cx="11245175" cy="5552718"/>
            <a:chOff x="473413" y="-748851"/>
            <a:chExt cx="11245175" cy="5552718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E0DE4B37-8897-40AE-AF4D-AF1DB5FA4AF1}"/>
                </a:ext>
              </a:extLst>
            </p:cNvPr>
            <p:cNvSpPr txBox="1">
              <a:spLocks/>
            </p:cNvSpPr>
            <p:nvPr/>
          </p:nvSpPr>
          <p:spPr>
            <a:xfrm>
              <a:off x="473413" y="-748851"/>
              <a:ext cx="11245175" cy="22776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>
                  <a:solidFill>
                    <a:srgbClr val="1D4F7A"/>
                  </a:solidFill>
                  <a:latin typeface="Corbel" panose="020B0503020204020204" pitchFamily="34" charset="0"/>
                  <a:ea typeface="CMU Sans Serif" panose="02000603000000000000" pitchFamily="2" charset="0"/>
                  <a:cs typeface="Arial" panose="020B0604020202020204" pitchFamily="34" charset="0"/>
                </a:rPr>
                <a:t>The Multi-ancestry Placental QTL Project (</a:t>
              </a:r>
              <a:r>
                <a:rPr lang="en-US" sz="5400" b="1" dirty="0" err="1">
                  <a:solidFill>
                    <a:srgbClr val="1D4F7A"/>
                  </a:solidFill>
                  <a:latin typeface="Corbel" panose="020B0503020204020204" pitchFamily="34" charset="0"/>
                  <a:ea typeface="CMU Sans Serif" panose="02000603000000000000" pitchFamily="2" charset="0"/>
                  <a:cs typeface="Arial" panose="020B0604020202020204" pitchFamily="34" charset="0"/>
                </a:rPr>
                <a:t>MaPQTL</a:t>
              </a:r>
              <a:r>
                <a:rPr lang="en-US" sz="5400" b="1" dirty="0">
                  <a:solidFill>
                    <a:srgbClr val="1D4F7A"/>
                  </a:solidFill>
                  <a:latin typeface="Corbel" panose="020B0503020204020204" pitchFamily="34" charset="0"/>
                  <a:ea typeface="CMU Sans Serif" panose="02000603000000000000" pitchFamily="2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0AEA567C-9195-4ADD-88F0-E4F53FECCC09}"/>
                </a:ext>
              </a:extLst>
            </p:cNvPr>
            <p:cNvSpPr txBox="1">
              <a:spLocks/>
            </p:cNvSpPr>
            <p:nvPr/>
          </p:nvSpPr>
          <p:spPr>
            <a:xfrm>
              <a:off x="530455" y="2765774"/>
              <a:ext cx="11130118" cy="20380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rbel" panose="020B0503020204020204" pitchFamily="34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Goals and Preliminary Analyses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D9C8C-91DF-4C9E-AFE3-201943633126}"/>
              </a:ext>
            </a:extLst>
          </p:cNvPr>
          <p:cNvCxnSpPr>
            <a:cxnSpLocks/>
          </p:cNvCxnSpPr>
          <p:nvPr/>
        </p:nvCxnSpPr>
        <p:spPr>
          <a:xfrm>
            <a:off x="471468" y="2506917"/>
            <a:ext cx="11247120" cy="0"/>
          </a:xfrm>
          <a:prstGeom prst="line">
            <a:avLst/>
          </a:prstGeom>
          <a:ln w="57150">
            <a:solidFill>
              <a:srgbClr val="FDB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UCLA Computational Medicine">
            <a:extLst>
              <a:ext uri="{FF2B5EF4-FFF2-40B4-BE49-F238E27FC236}">
                <a16:creationId xmlns:a16="http://schemas.microsoft.com/office/drawing/2014/main" id="{B4EA39FC-12EF-4AC2-BAC9-7E5A2AA4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909" y="6254496"/>
            <a:ext cx="2845091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4AF195-C987-42F8-8600-9BF04F7E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496"/>
            <a:ext cx="1885643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2C39-75D8-4BFD-B623-18B7A87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7DAB-7217-4351-BEA9-85F6924FC0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371E7A7E-ABB0-D34F-B947-56417D602C06}"/>
              </a:ext>
            </a:extLst>
          </p:cNvPr>
          <p:cNvCxnSpPr/>
          <p:nvPr/>
        </p:nvCxnSpPr>
        <p:spPr>
          <a:xfrm flipV="1">
            <a:off x="1528999" y="3264499"/>
            <a:ext cx="494676" cy="3147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05B0-7729-4684-9E93-8B27F989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641594"/>
            <a:ext cx="3657600" cy="219456"/>
          </a:xfrm>
          <a:solidFill>
            <a:srgbClr val="2774AE"/>
          </a:solidFill>
        </p:spPr>
        <p:txBody>
          <a:bodyPr/>
          <a:lstStyle/>
          <a:p>
            <a:fld id="{40237DAB-7217-4351-BEA9-85F6924FC0F5}" type="slidenum">
              <a:rPr lang="en-US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</a:t>
            </a:fld>
            <a:endParaRPr lang="en-US" dirty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Footer Placeholder 4 1">
            <a:extLst>
              <a:ext uri="{FF2B5EF4-FFF2-40B4-BE49-F238E27FC236}">
                <a16:creationId xmlns:a16="http://schemas.microsoft.com/office/drawing/2014/main" id="{6EF2FDF1-78B3-48E8-A4A1-D8CCBAE92826}"/>
              </a:ext>
            </a:extLst>
          </p:cNvPr>
          <p:cNvSpPr txBox="1">
            <a:spLocks/>
          </p:cNvSpPr>
          <p:nvPr/>
        </p:nvSpPr>
        <p:spPr>
          <a:xfrm>
            <a:off x="0" y="6641594"/>
            <a:ext cx="3657600" cy="219456"/>
          </a:xfrm>
          <a:prstGeom prst="rect">
            <a:avLst/>
          </a:prstGeom>
          <a:solidFill>
            <a:srgbClr val="2774AE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Bhattacharya</a:t>
            </a:r>
          </a:p>
        </p:txBody>
      </p:sp>
      <p:sp>
        <p:nvSpPr>
          <p:cNvPr id="9" name="Footer Placeholder 4 2">
            <a:extLst>
              <a:ext uri="{FF2B5EF4-FFF2-40B4-BE49-F238E27FC236}">
                <a16:creationId xmlns:a16="http://schemas.microsoft.com/office/drawing/2014/main" id="{89DEA332-6241-47CD-AD90-C3BC993723E3}"/>
              </a:ext>
            </a:extLst>
          </p:cNvPr>
          <p:cNvSpPr txBox="1">
            <a:spLocks/>
          </p:cNvSpPr>
          <p:nvPr/>
        </p:nvSpPr>
        <p:spPr>
          <a:xfrm>
            <a:off x="3659124" y="6641594"/>
            <a:ext cx="4873752" cy="219456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MaPQTL</a:t>
            </a:r>
            <a:endParaRPr lang="en-US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1026" name="Picture 2 1" descr="David Geffen School of Medicine at UCLA - Wikipedia">
            <a:extLst>
              <a:ext uri="{FF2B5EF4-FFF2-40B4-BE49-F238E27FC236}">
                <a16:creationId xmlns:a16="http://schemas.microsoft.com/office/drawing/2014/main" id="{13ADC006-6A11-4111-B8CD-F3580F5F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85579"/>
            <a:ext cx="1030349" cy="10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A7520B27-333B-4BB8-BC7A-2DED328EE12D}"/>
              </a:ext>
            </a:extLst>
          </p:cNvPr>
          <p:cNvSpPr txBox="1">
            <a:spLocks/>
          </p:cNvSpPr>
          <p:nvPr/>
        </p:nvSpPr>
        <p:spPr>
          <a:xfrm>
            <a:off x="171991" y="-8068"/>
            <a:ext cx="12024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1D4F7A"/>
                </a:solidFill>
                <a:latin typeface="Corbel" panose="020B0503020204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Primary set of analyses </a:t>
            </a:r>
          </a:p>
          <a:p>
            <a:r>
              <a:rPr lang="en-US" sz="4000" b="1" dirty="0">
                <a:solidFill>
                  <a:srgbClr val="1D4F7A"/>
                </a:solidFill>
                <a:latin typeface="Corbel" panose="020B0503020204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(based on </a:t>
            </a:r>
            <a:r>
              <a:rPr lang="en-US" sz="4000" b="1" dirty="0" err="1">
                <a:solidFill>
                  <a:srgbClr val="1D4F7A"/>
                </a:solidFill>
                <a:latin typeface="Corbel" panose="020B0503020204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PsychENCODE</a:t>
            </a:r>
            <a:r>
              <a:rPr lang="en-US" sz="4000" b="1" dirty="0">
                <a:solidFill>
                  <a:srgbClr val="1D4F7A"/>
                </a:solidFill>
                <a:latin typeface="Corbel" panose="020B0503020204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 project)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AAB64D-3839-4D41-BD95-339A6533677B}"/>
              </a:ext>
            </a:extLst>
          </p:cNvPr>
          <p:cNvGrpSpPr/>
          <p:nvPr/>
        </p:nvGrpSpPr>
        <p:grpSpPr>
          <a:xfrm>
            <a:off x="1208965" y="3455734"/>
            <a:ext cx="2911243" cy="274320"/>
            <a:chOff x="3877214" y="1510370"/>
            <a:chExt cx="2911243" cy="2743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CC8DCE-365F-2E44-8DF3-E30997E7AA69}"/>
                </a:ext>
              </a:extLst>
            </p:cNvPr>
            <p:cNvCxnSpPr/>
            <p:nvPr/>
          </p:nvCxnSpPr>
          <p:spPr>
            <a:xfrm>
              <a:off x="3877214" y="1647530"/>
              <a:ext cx="2911243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BFBA84-65DC-9C4B-A8FF-3056EE75E03B}"/>
                </a:ext>
              </a:extLst>
            </p:cNvPr>
            <p:cNvSpPr/>
            <p:nvPr/>
          </p:nvSpPr>
          <p:spPr>
            <a:xfrm>
              <a:off x="4513044" y="1560445"/>
              <a:ext cx="505401" cy="174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D59F0C-5373-F941-BB5C-5E89875F7C10}"/>
                </a:ext>
              </a:extLst>
            </p:cNvPr>
            <p:cNvSpPr/>
            <p:nvPr/>
          </p:nvSpPr>
          <p:spPr>
            <a:xfrm>
              <a:off x="5275043" y="1560445"/>
              <a:ext cx="505401" cy="1741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917E0E-D5BB-7546-AEC2-05DA668783D3}"/>
                </a:ext>
              </a:extLst>
            </p:cNvPr>
            <p:cNvSpPr/>
            <p:nvPr/>
          </p:nvSpPr>
          <p:spPr>
            <a:xfrm>
              <a:off x="6020415" y="1560445"/>
              <a:ext cx="505401" cy="1741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EC2454-6B04-DC42-8E1A-3CCA2CE11B62}"/>
                </a:ext>
              </a:extLst>
            </p:cNvPr>
            <p:cNvCxnSpPr/>
            <p:nvPr/>
          </p:nvCxnSpPr>
          <p:spPr>
            <a:xfrm>
              <a:off x="4019558" y="1510370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5E4BE3-4122-1245-A918-6C43CF25BEEB}"/>
                </a:ext>
              </a:extLst>
            </p:cNvPr>
            <p:cNvCxnSpPr/>
            <p:nvPr/>
          </p:nvCxnSpPr>
          <p:spPr>
            <a:xfrm>
              <a:off x="4188650" y="1510370"/>
              <a:ext cx="0" cy="27432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B581D1-47D3-B94F-A0FF-792368A1C1E8}"/>
                </a:ext>
              </a:extLst>
            </p:cNvPr>
            <p:cNvCxnSpPr/>
            <p:nvPr/>
          </p:nvCxnSpPr>
          <p:spPr>
            <a:xfrm>
              <a:off x="4367899" y="1510370"/>
              <a:ext cx="0" cy="2743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56621B-0B18-064C-A861-4B889F57FE5A}"/>
              </a:ext>
            </a:extLst>
          </p:cNvPr>
          <p:cNvGrpSpPr/>
          <p:nvPr/>
        </p:nvGrpSpPr>
        <p:grpSpPr>
          <a:xfrm>
            <a:off x="1208965" y="3902481"/>
            <a:ext cx="2911243" cy="274320"/>
            <a:chOff x="3877214" y="1510370"/>
            <a:chExt cx="2911243" cy="2743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DDDEE7-628C-D240-B428-197DDD3053FA}"/>
                </a:ext>
              </a:extLst>
            </p:cNvPr>
            <p:cNvCxnSpPr/>
            <p:nvPr/>
          </p:nvCxnSpPr>
          <p:spPr>
            <a:xfrm>
              <a:off x="3877214" y="1647530"/>
              <a:ext cx="2911243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9E0405-CC71-204D-82FB-BCBF415AE08E}"/>
                </a:ext>
              </a:extLst>
            </p:cNvPr>
            <p:cNvSpPr/>
            <p:nvPr/>
          </p:nvSpPr>
          <p:spPr>
            <a:xfrm>
              <a:off x="4513044" y="1560445"/>
              <a:ext cx="505401" cy="174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FF9436-BD37-9443-9D17-929BF1179857}"/>
                </a:ext>
              </a:extLst>
            </p:cNvPr>
            <p:cNvSpPr/>
            <p:nvPr/>
          </p:nvSpPr>
          <p:spPr>
            <a:xfrm>
              <a:off x="5525743" y="1560445"/>
              <a:ext cx="505401" cy="1741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B8A464-7DD5-4A44-97AA-0F7525BBDC17}"/>
                </a:ext>
              </a:extLst>
            </p:cNvPr>
            <p:cNvCxnSpPr/>
            <p:nvPr/>
          </p:nvCxnSpPr>
          <p:spPr>
            <a:xfrm>
              <a:off x="4019558" y="1510370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27192B-B7D8-D040-8B07-F5779C0A96B8}"/>
                </a:ext>
              </a:extLst>
            </p:cNvPr>
            <p:cNvCxnSpPr/>
            <p:nvPr/>
          </p:nvCxnSpPr>
          <p:spPr>
            <a:xfrm>
              <a:off x="4188650" y="1510370"/>
              <a:ext cx="0" cy="27432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1AC26B-74E7-7847-A574-79EF58A7A648}"/>
                </a:ext>
              </a:extLst>
            </p:cNvPr>
            <p:cNvCxnSpPr/>
            <p:nvPr/>
          </p:nvCxnSpPr>
          <p:spPr>
            <a:xfrm>
              <a:off x="4367899" y="1510370"/>
              <a:ext cx="0" cy="2743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3962388-CACC-8E42-B3EC-B834A8D4C209}"/>
              </a:ext>
            </a:extLst>
          </p:cNvPr>
          <p:cNvSpPr/>
          <p:nvPr/>
        </p:nvSpPr>
        <p:spPr>
          <a:xfrm>
            <a:off x="2357482" y="3952555"/>
            <a:ext cx="505401" cy="174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2DCC3-4D1C-2F45-9DE2-31F3FCCA9225}"/>
              </a:ext>
            </a:extLst>
          </p:cNvPr>
          <p:cNvGrpSpPr/>
          <p:nvPr/>
        </p:nvGrpSpPr>
        <p:grpSpPr>
          <a:xfrm>
            <a:off x="1218324" y="4331988"/>
            <a:ext cx="2911243" cy="274320"/>
            <a:chOff x="3877214" y="1510370"/>
            <a:chExt cx="2911243" cy="2743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66C0D9-B32A-5941-B042-0C8BA6D3BC46}"/>
                </a:ext>
              </a:extLst>
            </p:cNvPr>
            <p:cNvCxnSpPr/>
            <p:nvPr/>
          </p:nvCxnSpPr>
          <p:spPr>
            <a:xfrm>
              <a:off x="3877214" y="1647530"/>
              <a:ext cx="2911243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482F50-5D2D-EA46-B00B-7FC939FF58C2}"/>
                </a:ext>
              </a:extLst>
            </p:cNvPr>
            <p:cNvSpPr/>
            <p:nvPr/>
          </p:nvSpPr>
          <p:spPr>
            <a:xfrm>
              <a:off x="4513044" y="1560445"/>
              <a:ext cx="505401" cy="174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72FE02-9378-AC42-8856-C43306FFA1D5}"/>
                </a:ext>
              </a:extLst>
            </p:cNvPr>
            <p:cNvSpPr/>
            <p:nvPr/>
          </p:nvSpPr>
          <p:spPr>
            <a:xfrm>
              <a:off x="5031071" y="1560445"/>
              <a:ext cx="505401" cy="1741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BE24D0-AC5B-7A4C-BD86-EE0972254C84}"/>
                </a:ext>
              </a:extLst>
            </p:cNvPr>
            <p:cNvCxnSpPr/>
            <p:nvPr/>
          </p:nvCxnSpPr>
          <p:spPr>
            <a:xfrm>
              <a:off x="4019558" y="1510370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78ACC6E-8A48-8D46-A5DD-5C4F7A6C72DA}"/>
                </a:ext>
              </a:extLst>
            </p:cNvPr>
            <p:cNvCxnSpPr/>
            <p:nvPr/>
          </p:nvCxnSpPr>
          <p:spPr>
            <a:xfrm>
              <a:off x="4188650" y="1510370"/>
              <a:ext cx="0" cy="27432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061ABE-1DA4-954D-B5E7-233BF43BA90C}"/>
                </a:ext>
              </a:extLst>
            </p:cNvPr>
            <p:cNvCxnSpPr/>
            <p:nvPr/>
          </p:nvCxnSpPr>
          <p:spPr>
            <a:xfrm>
              <a:off x="4367899" y="1510370"/>
              <a:ext cx="0" cy="2743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38EF45D-98F1-2442-B8D2-C6CE5A77D460}"/>
              </a:ext>
            </a:extLst>
          </p:cNvPr>
          <p:cNvSpPr/>
          <p:nvPr/>
        </p:nvSpPr>
        <p:spPr>
          <a:xfrm>
            <a:off x="1186844" y="4985740"/>
            <a:ext cx="35028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Cis-genetic regulation of placental: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Gene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Isoform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Splice junction inclusion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9F51E4-E24F-1D40-A893-A353E5DA65B8}"/>
              </a:ext>
            </a:extLst>
          </p:cNvPr>
          <p:cNvSpPr/>
          <p:nvPr/>
        </p:nvSpPr>
        <p:spPr>
          <a:xfrm>
            <a:off x="1759335" y="1328909"/>
            <a:ext cx="18292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ELGAN (n = 272)</a:t>
            </a:r>
          </a:p>
          <a:p>
            <a:r>
              <a:rPr lang="en-US" dirty="0">
                <a:latin typeface="Corbel" panose="020B0503020204020204" pitchFamily="34" charset="0"/>
              </a:rPr>
              <a:t>RICHS (n = 199)</a:t>
            </a:r>
          </a:p>
          <a:p>
            <a:r>
              <a:rPr lang="en-US" dirty="0">
                <a:latin typeface="Corbel" panose="020B0503020204020204" pitchFamily="34" charset="0"/>
              </a:rPr>
              <a:t>SICS (n = 200?)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Total: </a:t>
            </a:r>
            <a:r>
              <a:rPr lang="en-US" dirty="0" err="1">
                <a:latin typeface="Corbel" panose="020B0503020204020204" pitchFamily="34" charset="0"/>
              </a:rPr>
              <a:t>approx</a:t>
            </a:r>
            <a:r>
              <a:rPr lang="en-US" dirty="0">
                <a:latin typeface="Corbel" panose="020B0503020204020204" pitchFamily="34" charset="0"/>
              </a:rPr>
              <a:t> 650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FE5DC6-FAC8-F74C-8B7E-81302C9AB81E}"/>
              </a:ext>
            </a:extLst>
          </p:cNvPr>
          <p:cNvSpPr/>
          <p:nvPr/>
        </p:nvSpPr>
        <p:spPr>
          <a:xfrm>
            <a:off x="5639319" y="2148155"/>
            <a:ext cx="23204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Compare QTLs across: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Genetic ancestry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Cell-types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Gestational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Other exposures?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F34F97-84D5-C948-9921-611A1C50BE5C}"/>
              </a:ext>
            </a:extLst>
          </p:cNvPr>
          <p:cNvSpPr/>
          <p:nvPr/>
        </p:nvSpPr>
        <p:spPr>
          <a:xfrm>
            <a:off x="9188261" y="2498565"/>
            <a:ext cx="30076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Integrate QTL data with 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GWAS data for childhood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traits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dirty="0"/>
              <a:t>Mediated heritability analyses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A55D6A1-AD1C-5C48-A426-8CC2512457AF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3588554" y="2067573"/>
            <a:ext cx="2050765" cy="95774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3A35314-C8F1-7C4E-90F8-EC162EDE0426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 flipV="1">
            <a:off x="7959762" y="2498565"/>
            <a:ext cx="2732308" cy="526753"/>
          </a:xfrm>
          <a:prstGeom prst="curvedConnector4">
            <a:avLst>
              <a:gd name="adj1" fmla="val 22481"/>
              <a:gd name="adj2" fmla="val 20992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05B0-7729-4684-9E93-8B27F989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641594"/>
            <a:ext cx="3657600" cy="219456"/>
          </a:xfrm>
          <a:solidFill>
            <a:srgbClr val="2774AE"/>
          </a:solidFill>
        </p:spPr>
        <p:txBody>
          <a:bodyPr/>
          <a:lstStyle/>
          <a:p>
            <a:fld id="{40237DAB-7217-4351-BEA9-85F6924FC0F5}" type="slidenum">
              <a:rPr lang="en-US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</a:t>
            </a:fld>
            <a:endParaRPr lang="en-US" dirty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Footer Placeholder 4 1">
            <a:extLst>
              <a:ext uri="{FF2B5EF4-FFF2-40B4-BE49-F238E27FC236}">
                <a16:creationId xmlns:a16="http://schemas.microsoft.com/office/drawing/2014/main" id="{6EF2FDF1-78B3-48E8-A4A1-D8CCBAE92826}"/>
              </a:ext>
            </a:extLst>
          </p:cNvPr>
          <p:cNvSpPr txBox="1">
            <a:spLocks/>
          </p:cNvSpPr>
          <p:nvPr/>
        </p:nvSpPr>
        <p:spPr>
          <a:xfrm>
            <a:off x="0" y="6641594"/>
            <a:ext cx="3657600" cy="219456"/>
          </a:xfrm>
          <a:prstGeom prst="rect">
            <a:avLst/>
          </a:prstGeom>
          <a:solidFill>
            <a:srgbClr val="2774AE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Bhattacharya</a:t>
            </a:r>
          </a:p>
        </p:txBody>
      </p:sp>
      <p:sp>
        <p:nvSpPr>
          <p:cNvPr id="9" name="Footer Placeholder 4 2">
            <a:extLst>
              <a:ext uri="{FF2B5EF4-FFF2-40B4-BE49-F238E27FC236}">
                <a16:creationId xmlns:a16="http://schemas.microsoft.com/office/drawing/2014/main" id="{89DEA332-6241-47CD-AD90-C3BC993723E3}"/>
              </a:ext>
            </a:extLst>
          </p:cNvPr>
          <p:cNvSpPr txBox="1">
            <a:spLocks/>
          </p:cNvSpPr>
          <p:nvPr/>
        </p:nvSpPr>
        <p:spPr>
          <a:xfrm>
            <a:off x="3659124" y="6641594"/>
            <a:ext cx="4873752" cy="219456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MaPQTL</a:t>
            </a:r>
            <a:endParaRPr lang="en-US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1026" name="Picture 2 1" descr="David Geffen School of Medicine at UCLA - Wikipedia">
            <a:extLst>
              <a:ext uri="{FF2B5EF4-FFF2-40B4-BE49-F238E27FC236}">
                <a16:creationId xmlns:a16="http://schemas.microsoft.com/office/drawing/2014/main" id="{13ADC006-6A11-4111-B8CD-F3580F5F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85579"/>
            <a:ext cx="1030349" cy="10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A7520B27-333B-4BB8-BC7A-2DED328EE12D}"/>
              </a:ext>
            </a:extLst>
          </p:cNvPr>
          <p:cNvSpPr txBox="1">
            <a:spLocks/>
          </p:cNvSpPr>
          <p:nvPr/>
        </p:nvSpPr>
        <p:spPr>
          <a:xfrm>
            <a:off x="171991" y="-8068"/>
            <a:ext cx="12024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1D4F7A"/>
                </a:solidFill>
                <a:latin typeface="Corbel" panose="020B0503020204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Uniform processing to enable meta-analysis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892B2-334D-9E42-9908-5F216AB94431}"/>
              </a:ext>
            </a:extLst>
          </p:cNvPr>
          <p:cNvSpPr/>
          <p:nvPr/>
        </p:nvSpPr>
        <p:spPr>
          <a:xfrm>
            <a:off x="575011" y="1317495"/>
            <a:ext cx="1076104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Ideally, we want to mega-analysis (sharing of genetic data?)</a:t>
            </a:r>
          </a:p>
          <a:p>
            <a:pPr fontAlgn="base"/>
            <a:endParaRPr lang="en-US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To allow for meta-analysis, we must pre-process uniformly:</a:t>
            </a:r>
          </a:p>
          <a:p>
            <a:pPr marL="460375" indent="-336550" fontAlgn="base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Corbel" panose="020B0503020204020204" pitchFamily="34" charset="0"/>
              </a:rPr>
              <a:t>Imputation of the genetic data to the same panel (to </a:t>
            </a:r>
            <a:r>
              <a:rPr lang="en-US" sz="2000" b="1" u="sng" dirty="0">
                <a:solidFill>
                  <a:srgbClr val="1155CC"/>
                </a:solidFill>
                <a:latin typeface="Corbel" panose="020B0503020204020204" pitchFamily="34" charset="0"/>
                <a:hlinkClick r:id="rId4"/>
              </a:rPr>
              <a:t>TopMed Freeze 5</a:t>
            </a:r>
            <a:r>
              <a:rPr lang="en-US" sz="2000" b="1" dirty="0">
                <a:solidFill>
                  <a:srgbClr val="000000"/>
                </a:solidFill>
                <a:latin typeface="Corbel" panose="020B0503020204020204" pitchFamily="34" charset="0"/>
              </a:rPr>
              <a:t> using </a:t>
            </a:r>
            <a:r>
              <a:rPr lang="en-US" sz="2000" b="1" u="sng" dirty="0">
                <a:solidFill>
                  <a:srgbClr val="1155CC"/>
                </a:solidFill>
                <a:latin typeface="Corbel" panose="020B0503020204020204" pitchFamily="34" charset="0"/>
                <a:hlinkClick r:id="rId5"/>
              </a:rPr>
              <a:t>eagle</a:t>
            </a:r>
            <a:r>
              <a:rPr lang="en-US" sz="2000" b="1" dirty="0">
                <a:solidFill>
                  <a:srgbClr val="000000"/>
                </a:solidFill>
                <a:latin typeface="Corbel" panose="020B0503020204020204" pitchFamily="34" charset="0"/>
              </a:rPr>
              <a:t> and </a:t>
            </a:r>
            <a:r>
              <a:rPr lang="en-US" sz="2000" b="1" u="sng" dirty="0">
                <a:solidFill>
                  <a:srgbClr val="1155CC"/>
                </a:solidFill>
                <a:latin typeface="Corbel" panose="020B0503020204020204" pitchFamily="34" charset="0"/>
                <a:hlinkClick r:id="rId6"/>
              </a:rPr>
              <a:t>minimac4</a:t>
            </a:r>
            <a:r>
              <a:rPr lang="en-US" sz="2000" b="1" dirty="0">
                <a:solidFill>
                  <a:srgbClr val="000000"/>
                </a:solidFill>
                <a:latin typeface="Corbel" panose="020B0503020204020204" pitchFamily="34" charset="0"/>
              </a:rPr>
              <a:t>)</a:t>
            </a:r>
          </a:p>
          <a:p>
            <a:pPr marL="460375" indent="-336550" fontAlgn="base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Corbel" panose="020B0503020204020204" pitchFamily="34" charset="0"/>
              </a:rPr>
              <a:t>(Pseudo)-alignment and quantification of the transcriptomic data on the gene- and isoform-level to the same reference transcriptome (to </a:t>
            </a:r>
            <a:r>
              <a:rPr lang="en-US" sz="2000" b="1" u="sng" dirty="0">
                <a:solidFill>
                  <a:srgbClr val="1155CC"/>
                </a:solidFill>
                <a:latin typeface="Corbel" panose="020B0503020204020204" pitchFamily="34" charset="0"/>
                <a:hlinkClick r:id="rId7"/>
              </a:rPr>
              <a:t>GENCODE Human Release 38</a:t>
            </a:r>
            <a:r>
              <a:rPr lang="en-US" sz="2000" b="1" dirty="0">
                <a:solidFill>
                  <a:srgbClr val="000000"/>
                </a:solidFill>
                <a:latin typeface="Corbel" panose="020B0503020204020204" pitchFamily="34" charset="0"/>
              </a:rPr>
              <a:t> using </a:t>
            </a:r>
            <a:r>
              <a:rPr lang="en-US" sz="2000" b="1" u="sng" dirty="0">
                <a:solidFill>
                  <a:srgbClr val="1155CC"/>
                </a:solidFill>
                <a:latin typeface="Corbel" panose="020B0503020204020204" pitchFamily="34" charset="0"/>
                <a:hlinkClick r:id="rId8"/>
              </a:rPr>
              <a:t>salmon</a:t>
            </a:r>
            <a:r>
              <a:rPr lang="en-US" sz="2000" b="1" dirty="0">
                <a:solidFill>
                  <a:srgbClr val="000000"/>
                </a:solidFill>
                <a:latin typeface="Corbel" panose="020B0503020204020204" pitchFamily="34" charset="0"/>
              </a:rPr>
              <a:t>)</a:t>
            </a:r>
          </a:p>
          <a:p>
            <a:pPr marL="460375" indent="-336550" fontAlgn="base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Annotation-free RNA splicing quantification (using </a:t>
            </a:r>
            <a:r>
              <a:rPr lang="en-US" sz="2000" u="sng" dirty="0">
                <a:solidFill>
                  <a:srgbClr val="1155CC"/>
                </a:solidFill>
                <a:latin typeface="Corbel" panose="020B0503020204020204" pitchFamily="34" charset="0"/>
                <a:hlinkClick r:id="rId9"/>
              </a:rPr>
              <a:t>leafcutter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)</a:t>
            </a:r>
          </a:p>
          <a:p>
            <a:pPr marL="460375" indent="-336550" fontAlgn="base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Quality control and normalization of quantified transcriptomic data (using </a:t>
            </a:r>
            <a:r>
              <a:rPr lang="en-US" sz="2000" u="sng" dirty="0">
                <a:solidFill>
                  <a:srgbClr val="1155CC"/>
                </a:solidFill>
                <a:latin typeface="Corbel" panose="020B0503020204020204" pitchFamily="34" charset="0"/>
                <a:hlinkClick r:id="rId10"/>
              </a:rPr>
              <a:t>RUVSeq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Possible analyses for a “flagship” paper: </a:t>
            </a:r>
          </a:p>
          <a:p>
            <a:pPr marL="460375" indent="-336550">
              <a:buFont typeface="+mj-lt"/>
              <a:buAutoNum type="arabicPeriod"/>
            </a:pPr>
            <a:r>
              <a:rPr lang="en-US" sz="2000" dirty="0">
                <a:latin typeface="Corbel" panose="020B0503020204020204" pitchFamily="34" charset="0"/>
              </a:rPr>
              <a:t>Local- and distal-QTL trans-ancestry and ancestry-specific mapping (</a:t>
            </a:r>
            <a:r>
              <a:rPr lang="en-US" sz="2000" u="sng" dirty="0">
                <a:solidFill>
                  <a:srgbClr val="1155CC"/>
                </a:solidFill>
                <a:latin typeface="Corbel" panose="020B0503020204020204" pitchFamily="34" charset="0"/>
                <a:hlinkClick r:id="rId11"/>
              </a:rPr>
              <a:t>QTLtools</a:t>
            </a:r>
            <a:r>
              <a:rPr lang="en-US" sz="2000" dirty="0">
                <a:solidFill>
                  <a:srgbClr val="1155CC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  <a:hlinkClick r:id="rId12"/>
              </a:rPr>
              <a:t>MECS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) </a:t>
            </a:r>
          </a:p>
          <a:p>
            <a:pPr marL="460375" indent="-336550">
              <a:buFont typeface="+mj-lt"/>
              <a:buAutoNum type="arabicPeriod"/>
            </a:pPr>
            <a:r>
              <a:rPr lang="en-US" sz="2000" dirty="0">
                <a:latin typeface="Corbel" panose="020B0503020204020204" pitchFamily="34" charset="0"/>
              </a:rPr>
              <a:t>Cell-type-specific QTL mapping (</a:t>
            </a:r>
            <a:r>
              <a:rPr lang="en-US" sz="2000" dirty="0">
                <a:latin typeface="Corbel" panose="020B0503020204020204" pitchFamily="34" charset="0"/>
                <a:hlinkClick r:id="rId13"/>
              </a:rPr>
              <a:t>deconQTL</a:t>
            </a:r>
            <a:r>
              <a:rPr lang="en-US" sz="2000" dirty="0">
                <a:latin typeface="Corbel" panose="020B0503020204020204" pitchFamily="34" charset="0"/>
              </a:rPr>
              <a:t>)</a:t>
            </a:r>
          </a:p>
          <a:p>
            <a:pPr marL="460375" indent="-336550">
              <a:buFont typeface="+mj-lt"/>
              <a:buAutoNum type="arabicPeriod"/>
            </a:pPr>
            <a:r>
              <a:rPr lang="en-US" sz="2000" dirty="0">
                <a:latin typeface="Corbel" panose="020B0503020204020204" pitchFamily="34" charset="0"/>
              </a:rPr>
              <a:t>Heritability enrichments and expression-mediated heritability of childhood traits (</a:t>
            </a:r>
            <a:r>
              <a:rPr lang="en-US" sz="2000" dirty="0" err="1">
                <a:latin typeface="Corbel" panose="020B0503020204020204" pitchFamily="34" charset="0"/>
                <a:hlinkClick r:id="rId14"/>
              </a:rPr>
              <a:t>sLDSC</a:t>
            </a:r>
            <a:r>
              <a:rPr lang="en-US" sz="2000" dirty="0">
                <a:latin typeface="Corbel" panose="020B0503020204020204" pitchFamily="34" charset="0"/>
              </a:rPr>
              <a:t> and </a:t>
            </a:r>
            <a:r>
              <a:rPr lang="en-US" sz="2000" dirty="0">
                <a:latin typeface="Corbel" panose="020B0503020204020204" pitchFamily="34" charset="0"/>
                <a:hlinkClick r:id="rId15"/>
              </a:rPr>
              <a:t>MESC</a:t>
            </a:r>
            <a:r>
              <a:rPr lang="en-US" sz="2000" dirty="0">
                <a:latin typeface="Corbel" panose="020B0503020204020204" pitchFamily="34" charset="0"/>
              </a:rPr>
              <a:t>)</a:t>
            </a:r>
          </a:p>
          <a:p>
            <a:pPr marL="460375" indent="-336550">
              <a:buFont typeface="+mj-lt"/>
              <a:buAutoNum type="arabicPeriod"/>
            </a:pPr>
            <a:r>
              <a:rPr lang="en-US" sz="2000" dirty="0">
                <a:latin typeface="Corbel" panose="020B0503020204020204" pitchFamily="34" charset="0"/>
              </a:rPr>
              <a:t>Colocalization/TWAS for childhood traits (</a:t>
            </a:r>
            <a:r>
              <a:rPr lang="en-US" sz="2000" dirty="0">
                <a:latin typeface="Corbel" panose="020B0503020204020204" pitchFamily="34" charset="0"/>
                <a:hlinkClick r:id="rId16"/>
              </a:rPr>
              <a:t>Primo</a:t>
            </a:r>
            <a:r>
              <a:rPr lang="en-US" sz="2000" dirty="0">
                <a:latin typeface="Corbel" panose="020B0503020204020204" pitchFamily="34" charset="0"/>
              </a:rPr>
              <a:t>, </a:t>
            </a:r>
            <a:r>
              <a:rPr lang="en-US" sz="2000" dirty="0">
                <a:latin typeface="Corbel" panose="020B0503020204020204" pitchFamily="34" charset="0"/>
                <a:hlinkClick r:id="rId17"/>
              </a:rPr>
              <a:t>MOSTWAS</a:t>
            </a:r>
            <a:r>
              <a:rPr lang="en-US" sz="2000" dirty="0">
                <a:latin typeface="Corbel" panose="020B0503020204020204" pitchFamily="34" charset="0"/>
              </a:rPr>
              <a:t>, </a:t>
            </a:r>
            <a:r>
              <a:rPr lang="en-US" sz="2000" dirty="0">
                <a:latin typeface="Corbel" panose="020B0503020204020204" pitchFamily="34" charset="0"/>
                <a:hlinkClick r:id="rId18"/>
              </a:rPr>
              <a:t>isoTWAS</a:t>
            </a:r>
            <a:r>
              <a:rPr lang="en-US" sz="2000" dirty="0"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13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05B0-7729-4684-9E93-8B27F989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641594"/>
            <a:ext cx="3657600" cy="219456"/>
          </a:xfrm>
          <a:solidFill>
            <a:srgbClr val="2774AE"/>
          </a:solidFill>
        </p:spPr>
        <p:txBody>
          <a:bodyPr/>
          <a:lstStyle/>
          <a:p>
            <a:fld id="{40237DAB-7217-4351-BEA9-85F6924FC0F5}" type="slidenum">
              <a:rPr lang="en-US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</a:t>
            </a:fld>
            <a:endParaRPr lang="en-US" dirty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Footer Placeholder 4 1">
            <a:extLst>
              <a:ext uri="{FF2B5EF4-FFF2-40B4-BE49-F238E27FC236}">
                <a16:creationId xmlns:a16="http://schemas.microsoft.com/office/drawing/2014/main" id="{6EF2FDF1-78B3-48E8-A4A1-D8CCBAE92826}"/>
              </a:ext>
            </a:extLst>
          </p:cNvPr>
          <p:cNvSpPr txBox="1">
            <a:spLocks/>
          </p:cNvSpPr>
          <p:nvPr/>
        </p:nvSpPr>
        <p:spPr>
          <a:xfrm>
            <a:off x="0" y="6641594"/>
            <a:ext cx="3657600" cy="219456"/>
          </a:xfrm>
          <a:prstGeom prst="rect">
            <a:avLst/>
          </a:prstGeom>
          <a:solidFill>
            <a:srgbClr val="2774AE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Bhattacharya</a:t>
            </a:r>
          </a:p>
        </p:txBody>
      </p:sp>
      <p:sp>
        <p:nvSpPr>
          <p:cNvPr id="9" name="Footer Placeholder 4 2">
            <a:extLst>
              <a:ext uri="{FF2B5EF4-FFF2-40B4-BE49-F238E27FC236}">
                <a16:creationId xmlns:a16="http://schemas.microsoft.com/office/drawing/2014/main" id="{89DEA332-6241-47CD-AD90-C3BC993723E3}"/>
              </a:ext>
            </a:extLst>
          </p:cNvPr>
          <p:cNvSpPr txBox="1">
            <a:spLocks/>
          </p:cNvSpPr>
          <p:nvPr/>
        </p:nvSpPr>
        <p:spPr>
          <a:xfrm>
            <a:off x="3659124" y="6641594"/>
            <a:ext cx="4873752" cy="219456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MaPQTL</a:t>
            </a:r>
            <a:endParaRPr lang="en-US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1026" name="Picture 2 1" descr="David Geffen School of Medicine at UCLA - Wikipedia">
            <a:extLst>
              <a:ext uri="{FF2B5EF4-FFF2-40B4-BE49-F238E27FC236}">
                <a16:creationId xmlns:a16="http://schemas.microsoft.com/office/drawing/2014/main" id="{13ADC006-6A11-4111-B8CD-F3580F5F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85579"/>
            <a:ext cx="1030349" cy="10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A7520B27-333B-4BB8-BC7A-2DED328EE12D}"/>
              </a:ext>
            </a:extLst>
          </p:cNvPr>
          <p:cNvSpPr txBox="1">
            <a:spLocks/>
          </p:cNvSpPr>
          <p:nvPr/>
        </p:nvSpPr>
        <p:spPr>
          <a:xfrm>
            <a:off x="171991" y="-8068"/>
            <a:ext cx="12024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1D4F7A"/>
                </a:solidFill>
                <a:latin typeface="Corbel" panose="020B0503020204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Logistics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892B2-334D-9E42-9908-5F216AB94431}"/>
              </a:ext>
            </a:extLst>
          </p:cNvPr>
          <p:cNvSpPr/>
          <p:nvPr/>
        </p:nvSpPr>
        <p:spPr>
          <a:xfrm>
            <a:off x="1285412" y="1680750"/>
            <a:ext cx="96211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Lead analyst/bioinformatician who can run a standardized pipeline on each cohort (have one at Emory and UNC)</a:t>
            </a:r>
          </a:p>
          <a:p>
            <a:pPr fontAlgn="base"/>
            <a:endParaRPr lang="en-US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Identify cell-type-specific references for </a:t>
            </a:r>
            <a:r>
              <a:rPr lang="en-US" sz="2000" dirty="0" err="1">
                <a:solidFill>
                  <a:srgbClr val="000000"/>
                </a:solidFill>
                <a:latin typeface="Corbel" panose="020B0503020204020204" pitchFamily="34" charset="0"/>
              </a:rPr>
              <a:t>methylomics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 or transcriptomics</a:t>
            </a:r>
          </a:p>
          <a:p>
            <a:pPr fontAlgn="base"/>
            <a:endParaRPr lang="en-US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Identify ancestry-specific GWAS (disease recruited or biobank-linked) that can be studied</a:t>
            </a:r>
          </a:p>
          <a:p>
            <a:pPr fontAlgn="base"/>
            <a:endParaRPr lang="en-US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Cloud support for sharing (and browsing) summary statistics</a:t>
            </a:r>
          </a:p>
          <a:p>
            <a:pPr fontAlgn="base"/>
            <a:endParaRPr lang="en-US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Methylation QTLs?</a:t>
            </a:r>
          </a:p>
        </p:txBody>
      </p:sp>
    </p:spTree>
    <p:extLst>
      <p:ext uri="{BB962C8B-B14F-4D97-AF65-F5344CB8AC3E}">
        <p14:creationId xmlns:p14="http://schemas.microsoft.com/office/powerpoint/2010/main" val="41374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751</Words>
  <Application>Microsoft Macintosh PowerPoint</Application>
  <PresentationFormat>Widescreen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CMU Sans Serif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2021-09-26T18:53:34Z</dcterms:created>
  <dcterms:modified xsi:type="dcterms:W3CDTF">2022-02-08T01:48:13Z</dcterms:modified>
</cp:coreProperties>
</file>