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405" r:id="rId2"/>
    <p:sldId id="392" r:id="rId3"/>
    <p:sldId id="393" r:id="rId4"/>
    <p:sldId id="434" r:id="rId5"/>
    <p:sldId id="394" r:id="rId6"/>
    <p:sldId id="39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/>
    <p:restoredTop sz="94788"/>
  </p:normalViewPr>
  <p:slideViewPr>
    <p:cSldViewPr snapToGrid="0" snapToObjects="1">
      <p:cViewPr varScale="1">
        <p:scale>
          <a:sx n="142" d="100"/>
          <a:sy n="142" d="100"/>
        </p:scale>
        <p:origin x="1664" y="176"/>
      </p:cViewPr>
      <p:guideLst>
        <p:guide orient="horz" pos="20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3B43-C1CC-EA44-A187-593EAB413D47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F964C-9D7D-6342-8B92-616AC51C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6421"/>
            <a:ext cx="7772400" cy="2387600"/>
          </a:xfrm>
        </p:spPr>
        <p:txBody>
          <a:bodyPr anchor="ctr">
            <a:normAutofit/>
          </a:bodyPr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37305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119"/>
            <a:ext cx="7886700" cy="6627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928522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92FF-7410-1142-A114-DF61787CBA53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5CB1-F774-4C46-90C4-9E66B0C7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ffman2.idre.ucla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CB2E6-1A8B-D345-9962-2BB9AB4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on the</a:t>
            </a:r>
            <a:br>
              <a:rPr lang="en-US"/>
            </a:br>
            <a:r>
              <a:rPr lang="en-US"/>
              <a:t>Hoffman2 cluster</a:t>
            </a:r>
          </a:p>
        </p:txBody>
      </p:sp>
    </p:spTree>
    <p:extLst>
      <p:ext uri="{BB962C8B-B14F-4D97-AF65-F5344CB8AC3E}">
        <p14:creationId xmlns:p14="http://schemas.microsoft.com/office/powerpoint/2010/main" val="1500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3EB8-E568-0044-B41D-E1CB3901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9144000" cy="662782"/>
          </a:xfrm>
        </p:spPr>
        <p:txBody>
          <a:bodyPr/>
          <a:lstStyle/>
          <a:p>
            <a:r>
              <a:rPr lang="en-US"/>
              <a:t>Working on the Hoffman2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060B1-57E0-A740-B775-508AACDF9DEE}"/>
              </a:ext>
            </a:extLst>
          </p:cNvPr>
          <p:cNvSpPr txBox="1"/>
          <p:nvPr/>
        </p:nvSpPr>
        <p:spPr>
          <a:xfrm>
            <a:off x="2028708" y="772930"/>
            <a:ext cx="508658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/>
              <a:t>Homepage &amp; Resources:</a:t>
            </a:r>
          </a:p>
          <a:p>
            <a:pPr algn="ctr"/>
            <a:r>
              <a:rPr lang="en-US" sz="2400" b="1">
                <a:solidFill>
                  <a:srgbClr val="0070C0"/>
                </a:solidFill>
                <a:hlinkClick r:id="rId2"/>
              </a:rPr>
              <a:t>https://www.hoffman2.idre.ucla.edu/</a:t>
            </a:r>
            <a:endParaRPr lang="en-US" sz="2400" b="1">
              <a:solidFill>
                <a:srgbClr val="0070C0"/>
              </a:solidFill>
            </a:endParaRPr>
          </a:p>
          <a:p>
            <a:pPr algn="ctr"/>
            <a:r>
              <a:rPr lang="en-US" sz="2400"/>
              <a:t>Also, </a:t>
            </a:r>
            <a:r>
              <a:rPr lang="en-US" sz="2400">
                <a:solidFill>
                  <a:srgbClr val="0070C0"/>
                </a:solidFill>
              </a:rPr>
              <a:t>https://</a:t>
            </a:r>
            <a:r>
              <a:rPr lang="en-US" sz="2400" err="1">
                <a:solidFill>
                  <a:srgbClr val="0070C0"/>
                </a:solidFill>
              </a:rPr>
              <a:t>idre.ucla.edu</a:t>
            </a:r>
            <a:r>
              <a:rPr lang="en-US" sz="2400">
                <a:solidFill>
                  <a:srgbClr val="0070C0"/>
                </a:solidFill>
              </a:rPr>
              <a:t>/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4445F-BE97-1C4D-B36F-E7A0BC30C6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728" y="2241506"/>
            <a:ext cx="6885432" cy="41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0DDC-3EED-A84B-8864-4F505908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E480-4A71-794F-B772-5C817346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1331483"/>
            <a:ext cx="8640566" cy="4195033"/>
          </a:xfrm>
        </p:spPr>
        <p:txBody>
          <a:bodyPr>
            <a:no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Remote shell</a:t>
            </a:r>
            <a:br>
              <a:rPr lang="en-US" sz="2400"/>
            </a:br>
            <a:r>
              <a:rPr lang="en-US" sz="1900" b="1" u="sng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ssh</a:t>
            </a:r>
            <a:r>
              <a:rPr lang="en-US" sz="1900" b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 USER</a:t>
            </a:r>
            <a:r>
              <a:rPr lang="en-US" sz="1900" b="1" u="sng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@</a:t>
            </a:r>
            <a:r>
              <a:rPr lang="en-US" sz="1900" b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hoffman2.idre.ucla.edu</a:t>
            </a:r>
            <a:br>
              <a:rPr lang="en-US" sz="1900" b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</a:br>
            <a:endParaRPr lang="en-US" sz="1900" b="1">
              <a:solidFill>
                <a:srgbClr val="C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cs typeface="Courier New" panose="02070309020205020404" pitchFamily="49" charset="0"/>
              </a:rPr>
              <a:t>Once connected, </a:t>
            </a:r>
            <a:r>
              <a:rPr lang="en-US" b="1" u="sng">
                <a:latin typeface="Calibri" panose="020F0502020204030204" pitchFamily="34" charset="0"/>
                <a:cs typeface="Calibri" panose="020F0502020204030204" pitchFamily="34" charset="0"/>
              </a:rPr>
              <a:t>start an “interactive job”</a:t>
            </a:r>
            <a:r>
              <a:rPr lang="en-US">
                <a:cs typeface="Courier New" panose="02070309020205020404" pitchFamily="49" charset="0"/>
              </a:rPr>
              <a:t> requesting 2 hours and 8GB memory:</a:t>
            </a:r>
            <a:br>
              <a:rPr lang="en-US">
                <a:latin typeface="Courier" pitchFamily="2" charset="0"/>
                <a:cs typeface="Courier New" panose="02070309020205020404" pitchFamily="49" charset="0"/>
              </a:rPr>
            </a:br>
            <a:r>
              <a:rPr lang="en-US" sz="1900" b="1" err="1">
                <a:solidFill>
                  <a:srgbClr val="C00000"/>
                </a:solidFill>
                <a:latin typeface="Courier" pitchFamily="2" charset="0"/>
              </a:rPr>
              <a:t>qrsh</a:t>
            </a:r>
            <a:r>
              <a:rPr lang="en-US" sz="1900" b="1">
                <a:solidFill>
                  <a:srgbClr val="C00000"/>
                </a:solidFill>
                <a:latin typeface="Courier" pitchFamily="2" charset="0"/>
              </a:rPr>
              <a:t> -l </a:t>
            </a:r>
            <a:r>
              <a:rPr lang="en-US" sz="1900" b="1" err="1">
                <a:solidFill>
                  <a:srgbClr val="C00000"/>
                </a:solidFill>
                <a:latin typeface="Courier" pitchFamily="2" charset="0"/>
              </a:rPr>
              <a:t>h_rt</a:t>
            </a:r>
            <a:r>
              <a:rPr lang="en-US" sz="1900" b="1">
                <a:solidFill>
                  <a:srgbClr val="C00000"/>
                </a:solidFill>
                <a:latin typeface="Courier" pitchFamily="2" charset="0"/>
              </a:rPr>
              <a:t>=2:00:00,h_data=8G</a:t>
            </a:r>
            <a:br>
              <a:rPr lang="en-US" sz="1900">
                <a:solidFill>
                  <a:srgbClr val="C00000"/>
                </a:solidFill>
                <a:latin typeface="Courier" pitchFamily="2" charset="0"/>
              </a:rPr>
            </a:br>
            <a:br>
              <a:rPr lang="en-US" sz="1900">
                <a:solidFill>
                  <a:srgbClr val="C00000"/>
                </a:solidFill>
                <a:latin typeface="Courier" pitchFamily="2" charset="0"/>
              </a:rPr>
            </a:br>
            <a:r>
              <a:rPr lang="en-US" i="1"/>
              <a:t>N.B.</a:t>
            </a:r>
            <a:r>
              <a:rPr lang="en-US"/>
              <a:t> spaces or their absence DO MATTER; there must be no spaces around commas.</a:t>
            </a:r>
            <a:endParaRPr lang="en-US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Remote File transfer</a:t>
            </a:r>
            <a:br>
              <a:rPr lang="en-US" sz="2400">
                <a:cs typeface="Courier New" panose="02070309020205020404" pitchFamily="49" charset="0"/>
              </a:rPr>
            </a:br>
            <a:r>
              <a:rPr lang="en-US" sz="2400">
                <a:cs typeface="Courier New" panose="02070309020205020404" pitchFamily="49" charset="0"/>
              </a:rPr>
              <a:t>Download:</a:t>
            </a:r>
            <a:br>
              <a:rPr lang="en-US">
                <a:cs typeface="Courier New" panose="02070309020205020404" pitchFamily="49" charset="0"/>
              </a:rPr>
            </a:br>
            <a:r>
              <a:rPr lang="en-US" sz="190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scp</a:t>
            </a:r>
            <a:r>
              <a:rPr lang="en-US" sz="190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 USER@hoffman2.idre.ucla.edu:/PATH/TO/FILE ~/Desktop/</a:t>
            </a:r>
            <a:br>
              <a:rPr lang="en-US" sz="1900">
                <a:latin typeface="Courier" pitchFamily="2" charset="0"/>
                <a:cs typeface="Courier New" panose="02070309020205020404" pitchFamily="49" charset="0"/>
              </a:rPr>
            </a:br>
            <a:r>
              <a:rPr lang="en-US" sz="2400">
                <a:cs typeface="Courier New" panose="02070309020205020404" pitchFamily="49" charset="0"/>
              </a:rPr>
              <a:t>Upload:</a:t>
            </a:r>
            <a:br>
              <a:rPr lang="en-US">
                <a:latin typeface="Courier" pitchFamily="2" charset="0"/>
                <a:cs typeface="Courier New" panose="02070309020205020404" pitchFamily="49" charset="0"/>
              </a:rPr>
            </a:br>
            <a:r>
              <a:rPr lang="en-US" sz="1900" err="1">
                <a:solidFill>
                  <a:srgbClr val="C00000"/>
                </a:solidFill>
                <a:latin typeface="Courier" pitchFamily="2" charset="0"/>
              </a:rPr>
              <a:t>scp</a:t>
            </a:r>
            <a:r>
              <a:rPr lang="en-US" sz="1900">
                <a:solidFill>
                  <a:srgbClr val="C00000"/>
                </a:solidFill>
                <a:latin typeface="Courier" pitchFamily="2" charset="0"/>
              </a:rPr>
              <a:t> ~/Desktop/FILE USER@hoffman2.idre.ucla.edu:~/</a:t>
            </a:r>
            <a:endParaRPr lang="en-US" sz="1900">
              <a:solidFill>
                <a:srgbClr val="C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US"/>
              <a:t>Interactive clients exist:</a:t>
            </a:r>
            <a:br>
              <a:rPr lang="en-US"/>
            </a:br>
            <a:r>
              <a:rPr lang="en-US" b="1" u="sng" err="1">
                <a:latin typeface="Calibri" panose="020F0502020204030204" pitchFamily="34" charset="0"/>
                <a:cs typeface="Calibri" panose="020F0502020204030204" pitchFamily="34" charset="0"/>
              </a:rPr>
              <a:t>Cyberduck</a:t>
            </a:r>
            <a:r>
              <a:rPr lang="en-US"/>
              <a:t>, FileZilla…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95156-B2BF-C549-A3DE-BFB7F26FF6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563" y="139570"/>
            <a:ext cx="1168661" cy="1168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C1560-67C7-BC47-838E-D66B02F1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" y="1386682"/>
            <a:ext cx="8294146" cy="51838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10F892-AFF5-0D4B-ACBF-D5DB8DA7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119"/>
            <a:ext cx="7886700" cy="662782"/>
          </a:xfrm>
        </p:spPr>
        <p:txBody>
          <a:bodyPr/>
          <a:lstStyle/>
          <a:p>
            <a:r>
              <a:rPr lang="en-US"/>
              <a:t>Cyberduck:</a:t>
            </a:r>
            <a:br>
              <a:rPr lang="en-US"/>
            </a:br>
            <a:r>
              <a:rPr lang="en-US"/>
              <a:t>setup for Hoffman2</a:t>
            </a:r>
          </a:p>
        </p:txBody>
      </p:sp>
    </p:spTree>
    <p:extLst>
      <p:ext uri="{BB962C8B-B14F-4D97-AF65-F5344CB8AC3E}">
        <p14:creationId xmlns:p14="http://schemas.microsoft.com/office/powerpoint/2010/main" val="180483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E379-D186-5945-A805-9E05453A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Hoffman2 commands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BADA9-DC3E-4A43-844C-2AB9EF77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78" y="1102402"/>
            <a:ext cx="8668622" cy="4653196"/>
          </a:xfrm>
        </p:spPr>
        <p:txBody>
          <a:bodyPr>
            <a:noAutofit/>
          </a:bodyPr>
          <a:lstStyle/>
          <a:p>
            <a:r>
              <a:rPr lang="en-US" sz="2400"/>
              <a:t>Request an interactive job:</a:t>
            </a:r>
            <a:br>
              <a:rPr lang="en-US" sz="2400"/>
            </a:br>
            <a:r>
              <a:rPr lang="en-US" sz="2400">
                <a:latin typeface="Courier" pitchFamily="2" charset="0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ourier" pitchFamily="2" charset="0"/>
              </a:rPr>
              <a:t>qrsh</a:t>
            </a:r>
            <a:br>
              <a:rPr lang="en-US" sz="2400">
                <a:solidFill>
                  <a:srgbClr val="C00000"/>
                </a:solidFill>
                <a:latin typeface="Courier" pitchFamily="2" charset="0"/>
              </a:rPr>
            </a:br>
            <a:r>
              <a:rPr lang="en-US" sz="2400" i="1" u="sng"/>
              <a:t>(Do not run computationally heavy commands on the login node!)</a:t>
            </a:r>
          </a:p>
          <a:p>
            <a:r>
              <a:rPr lang="en-US" sz="2400"/>
              <a:t>Submit a batch/script job:</a:t>
            </a:r>
            <a:br>
              <a:rPr lang="en-US" sz="2400"/>
            </a:br>
            <a:r>
              <a:rPr lang="en-US" sz="2400">
                <a:latin typeface="Courier" pitchFamily="2" charset="0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ourier" pitchFamily="2" charset="0"/>
              </a:rPr>
              <a:t>qsub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 –N JOBNAME </a:t>
            </a:r>
            <a:r>
              <a:rPr lang="en-US" sz="2400" err="1">
                <a:solidFill>
                  <a:srgbClr val="C00000"/>
                </a:solidFill>
                <a:latin typeface="Courier" pitchFamily="2" charset="0"/>
              </a:rPr>
              <a:t>script.sh</a:t>
            </a:r>
            <a:endParaRPr lang="en-US" sz="240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/>
              <a:t>Main resource options for jobs:</a:t>
            </a:r>
            <a:br>
              <a:rPr lang="en-US" sz="2400"/>
            </a:br>
            <a:r>
              <a:rPr lang="en-US" sz="2400"/>
              <a:t>	Time: 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-l </a:t>
            </a:r>
            <a:r>
              <a:rPr lang="en-US" sz="2400" b="1" err="1">
                <a:solidFill>
                  <a:srgbClr val="C00000"/>
                </a:solidFill>
                <a:latin typeface="Courier" pitchFamily="2" charset="0"/>
              </a:rPr>
              <a:t>h_rt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=4:00:00</a:t>
            </a:r>
            <a:br>
              <a:rPr lang="en-US" sz="2400"/>
            </a:br>
            <a:r>
              <a:rPr lang="en-US" sz="2400"/>
              <a:t>	Memory / RAM: 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-l </a:t>
            </a:r>
            <a:r>
              <a:rPr lang="en-US" sz="2400" b="1" err="1">
                <a:solidFill>
                  <a:srgbClr val="C00000"/>
                </a:solidFill>
                <a:latin typeface="Courier" pitchFamily="2" charset="0"/>
              </a:rPr>
              <a:t>h_data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=8G</a:t>
            </a:r>
            <a:endParaRPr lang="en-US" sz="2400">
              <a:solidFill>
                <a:srgbClr val="C00000"/>
              </a:solidFill>
            </a:endParaRPr>
          </a:p>
          <a:p>
            <a:r>
              <a:rPr lang="en-US" sz="2400"/>
              <a:t>List current jobs: </a:t>
            </a:r>
            <a:r>
              <a:rPr lang="en-US" sz="2400" b="1" err="1">
                <a:solidFill>
                  <a:srgbClr val="C00000"/>
                </a:solidFill>
                <a:latin typeface="Courier" pitchFamily="2" charset="0"/>
              </a:rPr>
              <a:t>myjobs</a:t>
            </a:r>
            <a:r>
              <a:rPr lang="en-US" sz="2400"/>
              <a:t> (or </a:t>
            </a:r>
            <a:r>
              <a:rPr lang="en-US" sz="2400" err="1">
                <a:solidFill>
                  <a:srgbClr val="C00000"/>
                </a:solidFill>
                <a:latin typeface="Courier" pitchFamily="2" charset="0"/>
              </a:rPr>
              <a:t>qstat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 –u $USER</a:t>
            </a:r>
            <a:br>
              <a:rPr lang="en-US" sz="2400">
                <a:latin typeface="Courier" pitchFamily="2" charset="0"/>
              </a:rPr>
            </a:br>
            <a:r>
              <a:rPr lang="en-US" sz="2400"/>
              <a:t>Main job states are </a:t>
            </a:r>
            <a:r>
              <a:rPr lang="en-US" sz="2400">
                <a:latin typeface="Courier" pitchFamily="2" charset="0"/>
              </a:rPr>
              <a:t>r</a:t>
            </a:r>
            <a:r>
              <a:rPr lang="en-US" sz="2400"/>
              <a:t> (for running) and </a:t>
            </a:r>
            <a:r>
              <a:rPr lang="en-US" sz="2400" err="1">
                <a:latin typeface="Courier" pitchFamily="2" charset="0"/>
              </a:rPr>
              <a:t>qw</a:t>
            </a:r>
            <a:r>
              <a:rPr lang="en-US" sz="2400"/>
              <a:t> (for queued-waiting)</a:t>
            </a:r>
          </a:p>
          <a:p>
            <a:r>
              <a:rPr lang="en-US" sz="2400"/>
              <a:t>Modules:</a:t>
            </a:r>
            <a:br>
              <a:rPr lang="en-US" sz="2400"/>
            </a:br>
            <a:r>
              <a:rPr lang="en-US" sz="2400" b="1">
                <a:solidFill>
                  <a:srgbClr val="C00000"/>
                </a:solidFill>
                <a:latin typeface="Courier" pitchFamily="2" charset="0"/>
              </a:rPr>
              <a:t>module load 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NAME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module avail</a:t>
            </a:r>
          </a:p>
        </p:txBody>
      </p:sp>
    </p:spTree>
    <p:extLst>
      <p:ext uri="{BB962C8B-B14F-4D97-AF65-F5344CB8AC3E}">
        <p14:creationId xmlns:p14="http://schemas.microsoft.com/office/powerpoint/2010/main" val="169163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3EB8-E568-0044-B41D-E1CB3901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Hoffman2 disk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437F-CE31-C246-A680-51B07E22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0" y="1517948"/>
            <a:ext cx="7056420" cy="3822103"/>
          </a:xfrm>
        </p:spPr>
        <p:txBody>
          <a:bodyPr>
            <a:normAutofit/>
          </a:bodyPr>
          <a:lstStyle/>
          <a:p>
            <a:r>
              <a:rPr lang="en-US" sz="2400" b="1"/>
              <a:t>Home directory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 b="1">
                <a:solidFill>
                  <a:srgbClr val="C00000"/>
                </a:solidFill>
                <a:latin typeface="Courier" pitchFamily="2" charset="0"/>
              </a:rPr>
              <a:t>/u/home/?/USER</a:t>
            </a:r>
            <a:br>
              <a:rPr lang="en-US" sz="2400" b="1">
                <a:solidFill>
                  <a:srgbClr val="C00000"/>
                </a:solidFill>
                <a:latin typeface="Courier" pitchFamily="2" charset="0"/>
              </a:rPr>
            </a:br>
            <a:r>
              <a:rPr lang="en-US" sz="2400"/>
              <a:t>N.B. 20 GB max. — but t</a:t>
            </a:r>
            <a:r>
              <a:rPr lang="en-US" sz="2400" i="1"/>
              <a:t>he workshop files are light enough so that we will be able to work there.</a:t>
            </a:r>
          </a:p>
          <a:p>
            <a:r>
              <a:rPr lang="en-US" sz="2400" b="1"/>
              <a:t>Scratch space</a:t>
            </a:r>
            <a:br>
              <a:rPr lang="en-US" sz="2400"/>
            </a:br>
            <a:r>
              <a:rPr lang="en-US" sz="2400">
                <a:latin typeface="Courier" pitchFamily="2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/u/</a:t>
            </a:r>
            <a:r>
              <a:rPr lang="en-US" sz="2400" err="1">
                <a:solidFill>
                  <a:srgbClr val="C00000"/>
                </a:solidFill>
                <a:latin typeface="Courier" pitchFamily="2" charset="0"/>
              </a:rPr>
              <a:t>flashscratch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/?/USER</a:t>
            </a:r>
            <a:br>
              <a:rPr lang="en-US" sz="2400"/>
            </a:br>
            <a:r>
              <a:rPr lang="en-US" sz="2400" i="1"/>
              <a:t>N.B. 2 TB max, but data on the scratch disk is considered abandoned after two weeks, as it is intended for "temporary" files.</a:t>
            </a:r>
          </a:p>
          <a:p>
            <a:r>
              <a:rPr lang="en-US" sz="2400" b="1"/>
              <a:t>Purchased space </a:t>
            </a:r>
            <a:r>
              <a:rPr lang="en-US" sz="2400"/>
              <a:t>(cf. IDRE website):</a:t>
            </a:r>
            <a:br>
              <a:rPr lang="en-US" sz="2400"/>
            </a:br>
            <a:r>
              <a:rPr lang="en-US" sz="2400">
                <a:latin typeface="Courier" pitchFamily="2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Courier" pitchFamily="2" charset="0"/>
              </a:rPr>
              <a:t>/u/project/LABNAME/USERNAME</a:t>
            </a:r>
          </a:p>
          <a:p>
            <a:endParaRPr 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85000"/>
              <a:lumOff val="1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24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5934</TotalTime>
  <Words>374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Working on the Hoffman2 cluster</vt:lpstr>
      <vt:lpstr>Working on the Hoffman2 cluster</vt:lpstr>
      <vt:lpstr>Connecting to the cluster</vt:lpstr>
      <vt:lpstr>Cyberduck: setup for Hoffman2</vt:lpstr>
      <vt:lpstr>Essential Hoffman2 commands</vt:lpstr>
      <vt:lpstr>Hoffman2 disk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Adapation to high altitude: Insights from Allele-specific expression analyses of the gastrocnemius muscle</dc:title>
  <dc:creator>Nicolas Rochette</dc:creator>
  <cp:lastModifiedBy>Nicolas Rochette</cp:lastModifiedBy>
  <cp:revision>797</cp:revision>
  <dcterms:created xsi:type="dcterms:W3CDTF">2019-08-19T17:21:39Z</dcterms:created>
  <dcterms:modified xsi:type="dcterms:W3CDTF">2021-05-14T23:22:09Z</dcterms:modified>
</cp:coreProperties>
</file>