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0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60FA4E-BC33-45ED-8AC9-093601A77B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7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ttacharya-a-bt/qcbio_t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r>
              <a:t>Estimation and testing in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Arjun Bhattacharya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6/16/2021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What we’ll cover:</a:t>
            </a:r>
          </a:p>
          <a:p>
            <a:pPr lvl="2"/>
            <a:r>
              <a:rPr dirty="0"/>
              <a:t>Some basic mathematical theory and assumptions</a:t>
            </a:r>
          </a:p>
          <a:p>
            <a:pPr lvl="2"/>
            <a:r>
              <a:rPr dirty="0"/>
              <a:t>Estimation and hypothesis testing of parameters</a:t>
            </a:r>
          </a:p>
          <a:p>
            <a:pPr lvl="2"/>
            <a:r>
              <a:rPr dirty="0"/>
              <a:t>Interpretation of a linear regression model</a:t>
            </a:r>
          </a:p>
          <a:p>
            <a:pPr lvl="2"/>
            <a:r>
              <a:rPr dirty="0"/>
              <a:t>Implementation of linear regression in R</a:t>
            </a:r>
          </a:p>
          <a:p>
            <a:pPr lvl="1"/>
            <a:r>
              <a:rPr dirty="0"/>
              <a:t>These slides and all code/data are available online: </a:t>
            </a:r>
            <a:r>
              <a:rPr dirty="0">
                <a:hlinkClick r:id="rId2"/>
              </a:rPr>
              <a:t>github.com/</a:t>
            </a:r>
            <a:r>
              <a:rPr dirty="0" err="1">
                <a:hlinkClick r:id="rId2"/>
              </a:rPr>
              <a:t>bhattacharya</a:t>
            </a:r>
            <a:r>
              <a:rPr dirty="0">
                <a:hlinkClick r:id="rId2"/>
              </a:rPr>
              <a:t>-a-</a:t>
            </a:r>
            <a:r>
              <a:rPr dirty="0" err="1">
                <a:hlinkClick r:id="rId2"/>
              </a:rPr>
              <a:t>bt</a:t>
            </a:r>
            <a:r>
              <a:rPr dirty="0">
                <a:hlinkClick r:id="rId2"/>
              </a:rPr>
              <a:t>/</a:t>
            </a:r>
            <a:r>
              <a:rPr dirty="0" err="1">
                <a:hlinkClick r:id="rId2"/>
              </a:rPr>
              <a:t>qcbio_trial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Simple linear regression for a dependent variable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Multiple linear regression: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lvl="1"/>
                <a:r>
                  <a:rPr lang="en-US" dirty="0"/>
                  <a:t>If we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constant,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still a linear (straight-line)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specifications and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Linear regression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  <a:p>
                <a:pPr lvl="1"/>
                <a:r>
                  <a:rPr dirty="0"/>
                  <a:t>This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dirty="0"/>
                  <a:t> parameter represents </a:t>
                </a:r>
                <a:r>
                  <a:rPr b="1" dirty="0"/>
                  <a:t>random error</a:t>
                </a:r>
                <a:r>
                  <a:rPr dirty="0"/>
                  <a:t>, or the portion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dirty="0"/>
                  <a:t> that can’t be explained by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dirty="0"/>
                  <a:t>.</a:t>
                </a:r>
              </a:p>
              <a:p>
                <a:pPr lvl="1"/>
                <a:r>
                  <a:rPr dirty="0"/>
                  <a:t>We will refer to </a:t>
                </a:r>
                <a:r>
                  <a:rPr b="1" dirty="0"/>
                  <a:t>estimates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The </a:t>
                </a:r>
                <a:r>
                  <a:rPr b="1" dirty="0"/>
                  <a:t>fitted values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are our estimates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dirty="0"/>
                  <a:t> when we plug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to the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dirty="0"/>
                  <a:t>.</a:t>
                </a:r>
              </a:p>
              <a:p>
                <a:pPr lvl="1"/>
                <a:r>
                  <a:rPr dirty="0"/>
                  <a:t>The </a:t>
                </a:r>
                <a:r>
                  <a:rPr b="1" dirty="0"/>
                  <a:t>residuals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dirty="0"/>
                  <a:t> are the differences between the observed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dirty="0"/>
                  <a:t> and the fitted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Ordinary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11931" cy="40233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For our simple linear regression model: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by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that minimizes the </a:t>
                </a:r>
                <a:r>
                  <a:rPr b="1" dirty="0"/>
                  <a:t>sum of squared residuals</a:t>
                </a:r>
                <a:r>
                  <a:rPr dirty="0"/>
                  <a:t>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11931" cy="4023360"/>
              </a:xfrm>
              <a:blipFill>
                <a:blip r:embed="rId2"/>
                <a:stretch>
                  <a:fillRect l="-250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ols_spring.gif">
            <a:extLst>
              <a:ext uri="{FF2B5EF4-FFF2-40B4-BE49-F238E27FC236}">
                <a16:creationId xmlns:a16="http://schemas.microsoft.com/office/drawing/2014/main" id="{30FF8A55-6F60-48BB-A2B7-8E381901FB4B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46240" y="2104814"/>
            <a:ext cx="35052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assumptions for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It’s good practice to check these assumptions when running regressions.</a:t>
                </a:r>
              </a:p>
              <a:p>
                <a:pPr lvl="1">
                  <a:buAutoNum type="arabicPeriod"/>
                </a:pPr>
                <a:r>
                  <a:rPr b="1" dirty="0"/>
                  <a:t>Linearity</a:t>
                </a:r>
                <a:r>
                  <a:rPr dirty="0"/>
                  <a:t>: The relationship between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dirty="0"/>
                  <a:t> and the expectation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dirty="0"/>
                  <a:t> is linear.</a:t>
                </a:r>
              </a:p>
              <a:p>
                <a:pPr lvl="1">
                  <a:buAutoNum type="arabicPeriod"/>
                </a:pPr>
                <a:r>
                  <a:rPr b="1" dirty="0"/>
                  <a:t>Homoscedasticity</a:t>
                </a:r>
                <a:r>
                  <a:rPr dirty="0"/>
                  <a:t>: The variance of the residual is the same for any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dirty="0"/>
                  <a:t>.</a:t>
                </a:r>
              </a:p>
              <a:p>
                <a:pPr lvl="1">
                  <a:buAutoNum type="arabicPeriod"/>
                </a:pPr>
                <a:r>
                  <a:rPr b="1" dirty="0"/>
                  <a:t>Independence</a:t>
                </a:r>
                <a:r>
                  <a:rPr dirty="0"/>
                  <a:t>: Observations are independent of each other.</a:t>
                </a:r>
              </a:p>
              <a:p>
                <a:pPr lvl="1">
                  <a:buAutoNum type="arabicPeriod"/>
                </a:pPr>
                <a:r>
                  <a:rPr b="1" dirty="0"/>
                  <a:t>Normality</a:t>
                </a:r>
                <a:r>
                  <a:rPr dirty="0"/>
                  <a:t>: For any fixed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dirty="0"/>
                  <a:t> is normally distributed.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eQTL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An expression quantitative trait locus (eQTL) is a genomic locus associated with expression of a gene.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Traditionally, a preliminary eQTL analysis is a series of linear regressions between all genetic variants (SNPs) in the genome with all genes in the transcriptome.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Here, we’ll be looking through a single eQTL: 1 SNP, 1 gene, and the potential influence of age on the SNP-gene relationship.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Segoe UI</vt:lpstr>
      <vt:lpstr>Retrospect</vt:lpstr>
      <vt:lpstr>Estimation and testing in linear regression</vt:lpstr>
      <vt:lpstr>Overview</vt:lpstr>
      <vt:lpstr>The linear regression model</vt:lpstr>
      <vt:lpstr>A few specifications and definitions</vt:lpstr>
      <vt:lpstr>Ordinary least squares</vt:lpstr>
      <vt:lpstr>Key assumptions for linear regression</vt:lpstr>
      <vt:lpstr>Example: eQTL analysis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Segoe UI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and testing in linear regression</dc:title>
  <dc:creator>Arjun Bhattacharya</dc:creator>
  <cp:keywords/>
  <cp:lastModifiedBy>Bhattacharya, Arjun</cp:lastModifiedBy>
  <cp:revision>3</cp:revision>
  <dcterms:created xsi:type="dcterms:W3CDTF">2021-06-11T19:29:53Z</dcterms:created>
  <dcterms:modified xsi:type="dcterms:W3CDTF">2021-06-11T21:11:58Z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6/16/2021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