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35" autoAdjust="0"/>
    <p:restoredTop sz="79882" autoAdjust="0"/>
  </p:normalViewPr>
  <p:slideViewPr>
    <p:cSldViewPr snapToGrid="0">
      <p:cViewPr varScale="1">
        <p:scale>
          <a:sx n="69" d="100"/>
          <a:sy n="69" d="100"/>
        </p:scale>
        <p:origin x="154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0EB28-D3AD-45E9-BCAF-CC89ADDB72C4}" type="datetimeFigureOut">
              <a:rPr lang="en-US" smtClean="0"/>
              <a:t>6/14/2021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39CF-F99B-4384-9162-6373020FBA83}" type="slidenum">
              <a:rPr lang="en-US" smtClean="0"/>
              <a:t>‹#›</a:t>
            </a:fld>
            <a:endParaRPr lang="en-US"/>
          </a:p>
        </p:txBody>
      </p:sp>
    </p:spTree>
    <p:extLst>
      <p:ext uri="{BB962C8B-B14F-4D97-AF65-F5344CB8AC3E}">
        <p14:creationId xmlns:p14="http://schemas.microsoft.com/office/powerpoint/2010/main" val="200663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mini-workshop will be covering some practical considerations for linear regression.</a:t>
            </a:r>
          </a:p>
        </p:txBody>
      </p:sp>
      <p:sp>
        <p:nvSpPr>
          <p:cNvPr id="4" name="Slide Number Placeholder 3"/>
          <p:cNvSpPr>
            <a:spLocks noGrp="1"/>
          </p:cNvSpPr>
          <p:nvPr>
            <p:ph type="sldNum" sz="quarter" idx="5"/>
          </p:nvPr>
        </p:nvSpPr>
        <p:spPr/>
        <p:txBody>
          <a:bodyPr/>
          <a:lstStyle/>
          <a:p>
            <a:fld id="{2E3739CF-F99B-4384-9162-6373020FBA83}" type="slidenum">
              <a:rPr lang="en-US" smtClean="0"/>
              <a:t>1</a:t>
            </a:fld>
            <a:endParaRPr lang="en-US"/>
          </a:p>
        </p:txBody>
      </p:sp>
    </p:spTree>
    <p:extLst>
      <p:ext uri="{BB962C8B-B14F-4D97-AF65-F5344CB8AC3E}">
        <p14:creationId xmlns:p14="http://schemas.microsoft.com/office/powerpoint/2010/main" val="168300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a statistical tool that models the relationship between a dependent variable and a set of predictors. Today, we’ll cover assumptions for linear regression and practical interpretation and implementation of regression in R. During the full workshop, I’ll add more intuition about theory, estimation, and hypothesis testing to complement today’s material. These slides and code are all available online at this </a:t>
            </a:r>
            <a:r>
              <a:rPr lang="en-US" dirty="0" err="1"/>
              <a:t>github</a:t>
            </a:r>
            <a:r>
              <a:rPr lang="en-US" dirty="0"/>
              <a:t> repository.</a:t>
            </a:r>
          </a:p>
        </p:txBody>
      </p:sp>
      <p:sp>
        <p:nvSpPr>
          <p:cNvPr id="4" name="Slide Number Placeholder 3"/>
          <p:cNvSpPr>
            <a:spLocks noGrp="1"/>
          </p:cNvSpPr>
          <p:nvPr>
            <p:ph type="sldNum" sz="quarter" idx="5"/>
          </p:nvPr>
        </p:nvSpPr>
        <p:spPr/>
        <p:txBody>
          <a:bodyPr/>
          <a:lstStyle/>
          <a:p>
            <a:fld id="{2E3739CF-F99B-4384-9162-6373020FBA83}" type="slidenum">
              <a:rPr lang="en-US" smtClean="0"/>
              <a:t>2</a:t>
            </a:fld>
            <a:endParaRPr lang="en-US"/>
          </a:p>
        </p:txBody>
      </p:sp>
    </p:spTree>
    <p:extLst>
      <p:ext uri="{BB962C8B-B14F-4D97-AF65-F5344CB8AC3E}">
        <p14:creationId xmlns:p14="http://schemas.microsoft.com/office/powerpoint/2010/main" val="429097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put some math on the board. Linear regression models the mean or expectation of Y, denoted E(Y), as a straight line function of a predictor variable X. The figure on the right shows data observations as points, and the regression line as the dotted line. In regression, the beta0 is the intercept of the line of best fit and the slope of the line is beta1. We can extend to multiple regression by adding on more predictors, X_2 to </a:t>
            </a:r>
            <a:r>
              <a:rPr lang="en-US" dirty="0" err="1"/>
              <a:t>X_k</a:t>
            </a:r>
            <a:r>
              <a:rPr lang="en-US" dirty="0"/>
              <a:t>. If we keep X2 to </a:t>
            </a:r>
            <a:r>
              <a:rPr lang="en-US" dirty="0" err="1"/>
              <a:t>Xk</a:t>
            </a:r>
            <a:r>
              <a:rPr lang="en-US" dirty="0"/>
              <a:t> constant, that portion of the right-hand side gets absorbed into the intercept and we still have a linear function of X1.</a:t>
            </a:r>
          </a:p>
        </p:txBody>
      </p:sp>
      <p:sp>
        <p:nvSpPr>
          <p:cNvPr id="4" name="Slide Number Placeholder 3"/>
          <p:cNvSpPr>
            <a:spLocks noGrp="1"/>
          </p:cNvSpPr>
          <p:nvPr>
            <p:ph type="sldNum" sz="quarter" idx="5"/>
          </p:nvPr>
        </p:nvSpPr>
        <p:spPr/>
        <p:txBody>
          <a:bodyPr/>
          <a:lstStyle/>
          <a:p>
            <a:fld id="{2E3739CF-F99B-4384-9162-6373020FBA83}" type="slidenum">
              <a:rPr lang="en-US" smtClean="0"/>
              <a:t>3</a:t>
            </a:fld>
            <a:endParaRPr lang="en-US"/>
          </a:p>
        </p:txBody>
      </p:sp>
    </p:spTree>
    <p:extLst>
      <p:ext uri="{BB962C8B-B14F-4D97-AF65-F5344CB8AC3E}">
        <p14:creationId xmlns:p14="http://schemas.microsoft.com/office/powerpoint/2010/main" val="973984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also go through some simple definitions. Linear regression models the mean or expectation of Y, denoted E(Y), as a straight line function of a predictor variable X, where Beta0 is the intercept of the line and beta1 is the slope. The epsilon parameter represents random error, or the portion of Y that can’t be explained by X. We’re assuming this error is normally distributed. We’ll refer to estimates of parameters by throwing hats on the parameters. So the estimated intercept is beta hat 0. Fitted values </a:t>
            </a:r>
            <a:r>
              <a:rPr lang="en-US" dirty="0" err="1"/>
              <a:t>Yhat</a:t>
            </a:r>
            <a:r>
              <a:rPr lang="en-US" dirty="0"/>
              <a:t> are estimates of Y when we plug in the parameter estimates. So, in this figure, the fitted value for this observation is this point here on the regression line. Accordingly, the residual is the difference between the fitted value of Y and the observed value.</a:t>
            </a:r>
          </a:p>
        </p:txBody>
      </p:sp>
      <p:sp>
        <p:nvSpPr>
          <p:cNvPr id="4" name="Slide Number Placeholder 3"/>
          <p:cNvSpPr>
            <a:spLocks noGrp="1"/>
          </p:cNvSpPr>
          <p:nvPr>
            <p:ph type="sldNum" sz="quarter" idx="5"/>
          </p:nvPr>
        </p:nvSpPr>
        <p:spPr/>
        <p:txBody>
          <a:bodyPr/>
          <a:lstStyle/>
          <a:p>
            <a:fld id="{2E3739CF-F99B-4384-9162-6373020FBA83}" type="slidenum">
              <a:rPr lang="en-US" smtClean="0"/>
              <a:t>4</a:t>
            </a:fld>
            <a:endParaRPr lang="en-US"/>
          </a:p>
        </p:txBody>
      </p:sp>
    </p:spTree>
    <p:extLst>
      <p:ext uri="{BB962C8B-B14F-4D97-AF65-F5344CB8AC3E}">
        <p14:creationId xmlns:p14="http://schemas.microsoft.com/office/powerpoint/2010/main" val="51577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fit linear regression using a procedure called ordinary least squares. Essentially we’re searching for beta hat values that minimize the sum of squared residuals, shown here. From the last slide, the residual is y minus </a:t>
            </a:r>
            <a:r>
              <a:rPr lang="en-US" dirty="0" err="1"/>
              <a:t>yhat</a:t>
            </a:r>
            <a:r>
              <a:rPr lang="en-US" dirty="0"/>
              <a:t>, we square it and the sum over all samples, and we end up with the sum of squared residuals. This gif here is illustrative. The gray diagonal line is the eventual regression line for the observations in black. The blue line swings around, searching through various estimates for the slope and intercept, but it stabilizes on the grey line that minimizes the sum of squared residuals, which are shown by these gray springy lines.</a:t>
            </a:r>
          </a:p>
        </p:txBody>
      </p:sp>
      <p:sp>
        <p:nvSpPr>
          <p:cNvPr id="4" name="Slide Number Placeholder 3"/>
          <p:cNvSpPr>
            <a:spLocks noGrp="1"/>
          </p:cNvSpPr>
          <p:nvPr>
            <p:ph type="sldNum" sz="quarter" idx="5"/>
          </p:nvPr>
        </p:nvSpPr>
        <p:spPr/>
        <p:txBody>
          <a:bodyPr/>
          <a:lstStyle/>
          <a:p>
            <a:fld id="{2E3739CF-F99B-4384-9162-6373020FBA83}" type="slidenum">
              <a:rPr lang="en-US" smtClean="0"/>
              <a:t>5</a:t>
            </a:fld>
            <a:endParaRPr lang="en-US"/>
          </a:p>
        </p:txBody>
      </p:sp>
    </p:spTree>
    <p:extLst>
      <p:ext uri="{BB962C8B-B14F-4D97-AF65-F5344CB8AC3E}">
        <p14:creationId xmlns:p14="http://schemas.microsoft.com/office/powerpoint/2010/main" val="90308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4 key assumptions, and it’s important to evaluate these when running a regression. First, linearity – that the predictors and dependent variable have a linear relationship, this straight line relationship. Next, homoscedasticity, where the variable of the residuals are the same across any value of X. Third is independence, where we assume that the observations in our data are not related to one another. And lastly, normality, which is the most often misinterpreted assumption. Here, given X, Y is normally distributed. This isn’t that Y itself is normally distributed, but the residuals are. We’ll cover simple ways to check these assumptions shortly.</a:t>
            </a:r>
          </a:p>
        </p:txBody>
      </p:sp>
      <p:sp>
        <p:nvSpPr>
          <p:cNvPr id="4" name="Slide Number Placeholder 3"/>
          <p:cNvSpPr>
            <a:spLocks noGrp="1"/>
          </p:cNvSpPr>
          <p:nvPr>
            <p:ph type="sldNum" sz="quarter" idx="5"/>
          </p:nvPr>
        </p:nvSpPr>
        <p:spPr/>
        <p:txBody>
          <a:bodyPr/>
          <a:lstStyle/>
          <a:p>
            <a:fld id="{2E3739CF-F99B-4384-9162-6373020FBA83}" type="slidenum">
              <a:rPr lang="en-US" smtClean="0"/>
              <a:t>6</a:t>
            </a:fld>
            <a:endParaRPr lang="en-US"/>
          </a:p>
        </p:txBody>
      </p:sp>
    </p:spTree>
    <p:extLst>
      <p:ext uri="{BB962C8B-B14F-4D97-AF65-F5344CB8AC3E}">
        <p14:creationId xmlns:p14="http://schemas.microsoft.com/office/powerpoint/2010/main" val="256385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now go through a practical example through eQTL analysis. eQTLs are expression quantitative trait loci, or a part of the genome that associated with gene expression. Traditionally, the important step of eQTL analysis is a series of linear regressions between all genetic variants in the genome and genes in the transcriptome. But here, we’ll look at 1 eQTL – so 1 SNP, 1 gene, and 1 covariate.</a:t>
            </a:r>
          </a:p>
        </p:txBody>
      </p:sp>
      <p:sp>
        <p:nvSpPr>
          <p:cNvPr id="4" name="Slide Number Placeholder 3"/>
          <p:cNvSpPr>
            <a:spLocks noGrp="1"/>
          </p:cNvSpPr>
          <p:nvPr>
            <p:ph type="sldNum" sz="quarter" idx="5"/>
          </p:nvPr>
        </p:nvSpPr>
        <p:spPr/>
        <p:txBody>
          <a:bodyPr/>
          <a:lstStyle/>
          <a:p>
            <a:fld id="{2E3739CF-F99B-4384-9162-6373020FBA83}" type="slidenum">
              <a:rPr lang="en-US" smtClean="0"/>
              <a:t>7</a:t>
            </a:fld>
            <a:endParaRPr lang="en-US"/>
          </a:p>
        </p:txBody>
      </p:sp>
    </p:spTree>
    <p:extLst>
      <p:ext uri="{BB962C8B-B14F-4D97-AF65-F5344CB8AC3E}">
        <p14:creationId xmlns:p14="http://schemas.microsoft.com/office/powerpoint/2010/main" val="74361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337EF3-C0C2-49BE-BDEC-383A17CA990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0FA4E-BC33-45ED-8AC9-093601A77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71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37EF3-C0C2-49BE-BDEC-383A17CA990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0FA4E-BC33-45ED-8AC9-093601A77B52}" type="slidenum">
              <a:rPr lang="en-US" smtClean="0"/>
              <a:t>‹#›</a:t>
            </a:fld>
            <a:endParaRPr lang="en-US"/>
          </a:p>
        </p:txBody>
      </p:sp>
    </p:spTree>
    <p:extLst>
      <p:ext uri="{BB962C8B-B14F-4D97-AF65-F5344CB8AC3E}">
        <p14:creationId xmlns:p14="http://schemas.microsoft.com/office/powerpoint/2010/main" val="284265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37EF3-C0C2-49BE-BDEC-383A17CA990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0FA4E-BC33-45ED-8AC9-093601A77B52}" type="slidenum">
              <a:rPr lang="en-US" smtClean="0"/>
              <a:t>‹#›</a:t>
            </a:fld>
            <a:endParaRPr lang="en-US"/>
          </a:p>
        </p:txBody>
      </p:sp>
    </p:spTree>
    <p:extLst>
      <p:ext uri="{BB962C8B-B14F-4D97-AF65-F5344CB8AC3E}">
        <p14:creationId xmlns:p14="http://schemas.microsoft.com/office/powerpoint/2010/main" val="201649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37EF3-C0C2-49BE-BDEC-383A17CA990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0FA4E-BC33-45ED-8AC9-093601A77B52}" type="slidenum">
              <a:rPr lang="en-US" smtClean="0"/>
              <a:t>‹#›</a:t>
            </a:fld>
            <a:endParaRPr lang="en-US"/>
          </a:p>
        </p:txBody>
      </p:sp>
    </p:spTree>
    <p:extLst>
      <p:ext uri="{BB962C8B-B14F-4D97-AF65-F5344CB8AC3E}">
        <p14:creationId xmlns:p14="http://schemas.microsoft.com/office/powerpoint/2010/main" val="272810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37EF3-C0C2-49BE-BDEC-383A17CA990C}"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0FA4E-BC33-45ED-8AC9-093601A77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63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37EF3-C0C2-49BE-BDEC-383A17CA990C}"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0FA4E-BC33-45ED-8AC9-093601A77B52}" type="slidenum">
              <a:rPr lang="en-US" smtClean="0"/>
              <a:t>‹#›</a:t>
            </a:fld>
            <a:endParaRPr lang="en-US"/>
          </a:p>
        </p:txBody>
      </p:sp>
    </p:spTree>
    <p:extLst>
      <p:ext uri="{BB962C8B-B14F-4D97-AF65-F5344CB8AC3E}">
        <p14:creationId xmlns:p14="http://schemas.microsoft.com/office/powerpoint/2010/main" val="306526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37EF3-C0C2-49BE-BDEC-383A17CA990C}"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0FA4E-BC33-45ED-8AC9-093601A77B52}" type="slidenum">
              <a:rPr lang="en-US" smtClean="0"/>
              <a:t>‹#›</a:t>
            </a:fld>
            <a:endParaRPr lang="en-US"/>
          </a:p>
        </p:txBody>
      </p:sp>
    </p:spTree>
    <p:extLst>
      <p:ext uri="{BB962C8B-B14F-4D97-AF65-F5344CB8AC3E}">
        <p14:creationId xmlns:p14="http://schemas.microsoft.com/office/powerpoint/2010/main" val="192636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337EF3-C0C2-49BE-BDEC-383A17CA990C}"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0FA4E-BC33-45ED-8AC9-093601A77B52}" type="slidenum">
              <a:rPr lang="en-US" smtClean="0"/>
              <a:t>‹#›</a:t>
            </a:fld>
            <a:endParaRPr lang="en-US"/>
          </a:p>
        </p:txBody>
      </p:sp>
    </p:spTree>
    <p:extLst>
      <p:ext uri="{BB962C8B-B14F-4D97-AF65-F5344CB8AC3E}">
        <p14:creationId xmlns:p14="http://schemas.microsoft.com/office/powerpoint/2010/main" val="358485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337EF3-C0C2-49BE-BDEC-383A17CA990C}" type="datetimeFigureOut">
              <a:rPr lang="en-US" smtClean="0"/>
              <a:t>6/14/2021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C60FA4E-BC33-45ED-8AC9-093601A77B52}" type="slidenum">
              <a:rPr lang="en-US" smtClean="0"/>
              <a:t>‹#›</a:t>
            </a:fld>
            <a:endParaRPr lang="en-US"/>
          </a:p>
        </p:txBody>
      </p:sp>
    </p:spTree>
    <p:extLst>
      <p:ext uri="{BB962C8B-B14F-4D97-AF65-F5344CB8AC3E}">
        <p14:creationId xmlns:p14="http://schemas.microsoft.com/office/powerpoint/2010/main" val="114221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337EF3-C0C2-49BE-BDEC-383A17CA990C}" type="datetimeFigureOut">
              <a:rPr lang="en-US" smtClean="0"/>
              <a:t>6/14/2021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60FA4E-BC33-45ED-8AC9-093601A77B52}" type="slidenum">
              <a:rPr lang="en-US" smtClean="0"/>
              <a:t>‹#›</a:t>
            </a:fld>
            <a:endParaRPr lang="en-US"/>
          </a:p>
        </p:txBody>
      </p:sp>
    </p:spTree>
    <p:extLst>
      <p:ext uri="{BB962C8B-B14F-4D97-AF65-F5344CB8AC3E}">
        <p14:creationId xmlns:p14="http://schemas.microsoft.com/office/powerpoint/2010/main" val="381093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37EF3-C0C2-49BE-BDEC-383A17CA990C}"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0FA4E-BC33-45ED-8AC9-093601A77B52}" type="slidenum">
              <a:rPr lang="en-US" smtClean="0"/>
              <a:t>‹#›</a:t>
            </a:fld>
            <a:endParaRPr lang="en-US"/>
          </a:p>
        </p:txBody>
      </p:sp>
    </p:spTree>
    <p:extLst>
      <p:ext uri="{BB962C8B-B14F-4D97-AF65-F5344CB8AC3E}">
        <p14:creationId xmlns:p14="http://schemas.microsoft.com/office/powerpoint/2010/main" val="93876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337EF3-C0C2-49BE-BDEC-383A17CA990C}" type="datetimeFigureOut">
              <a:rPr lang="en-US" smtClean="0"/>
              <a:t>6/14/2021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60FA4E-BC33-45ED-8AC9-093601A77B52}"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978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1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1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1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1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hattacharya-a-bt/qcbio_tri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ormAutofit/>
          </a:bodyPr>
          <a:lstStyle/>
          <a:p>
            <a:pPr marL="0" lvl="0" indent="0">
              <a:buNone/>
            </a:pPr>
            <a:r>
              <a:rPr lang="en-US" dirty="0"/>
              <a:t>Practical notes for </a:t>
            </a:r>
            <a:r>
              <a:rPr dirty="0"/>
              <a:t>linear regression</a:t>
            </a:r>
          </a:p>
        </p:txBody>
      </p:sp>
      <p:sp>
        <p:nvSpPr>
          <p:cNvPr id="3" name="Subtitle 2"/>
          <p:cNvSpPr>
            <a:spLocks noGrp="1"/>
          </p:cNvSpPr>
          <p:nvPr>
            <p:ph type="subTitle" idx="1"/>
          </p:nvPr>
        </p:nvSpPr>
        <p:spPr>
          <a:xfrm>
            <a:off x="1100051" y="4455620"/>
            <a:ext cx="10058400" cy="1143000"/>
          </a:xfrm>
        </p:spPr>
        <p:txBody>
          <a:bodyPr>
            <a:normAutofit/>
          </a:bodyPr>
          <a:lstStyle/>
          <a:p>
            <a:pPr marL="0" lvl="0" indent="0">
              <a:buNone/>
            </a:pPr>
            <a:br>
              <a:rPr lang="en-US" cap="none" dirty="0"/>
            </a:br>
            <a:br>
              <a:rPr lang="en-US" cap="none" dirty="0"/>
            </a:br>
            <a:r>
              <a:rPr lang="en-US" cap="none" dirty="0"/>
              <a:t>Arjun Bhattacharya</a:t>
            </a:r>
          </a:p>
          <a:p>
            <a:pPr marL="0" lvl="0" indent="0">
              <a:buNone/>
            </a:pPr>
            <a:endParaRPr cap="none" dirty="0"/>
          </a:p>
        </p:txBody>
      </p:sp>
      <p:sp>
        <p:nvSpPr>
          <p:cNvPr id="4" name="Date Placeholder 3"/>
          <p:cNvSpPr>
            <a:spLocks noGrp="1"/>
          </p:cNvSpPr>
          <p:nvPr>
            <p:ph type="dt" sz="half" idx="10"/>
          </p:nvPr>
        </p:nvSpPr>
        <p:spPr/>
        <p:txBody>
          <a:bodyPr/>
          <a:lstStyle/>
          <a:p>
            <a:pPr marL="0" lvl="0" indent="0">
              <a:buNone/>
            </a:pPr>
            <a:r>
              <a:t>6/16/2021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Overview</a:t>
            </a:r>
            <a:endParaRPr dirty="0"/>
          </a:p>
        </p:txBody>
      </p:sp>
      <p:sp>
        <p:nvSpPr>
          <p:cNvPr id="3" name="Content Placeholder 2"/>
          <p:cNvSpPr>
            <a:spLocks noGrp="1"/>
          </p:cNvSpPr>
          <p:nvPr>
            <p:ph idx="1"/>
          </p:nvPr>
        </p:nvSpPr>
        <p:spPr/>
        <p:txBody>
          <a:bodyPr/>
          <a:lstStyle/>
          <a:p>
            <a:pPr lvl="1"/>
            <a:r>
              <a:rPr dirty="0"/>
              <a:t>What we’ll cover</a:t>
            </a:r>
            <a:r>
              <a:rPr lang="en-US" dirty="0"/>
              <a:t> today</a:t>
            </a:r>
            <a:r>
              <a:rPr dirty="0"/>
              <a:t>:</a:t>
            </a:r>
          </a:p>
          <a:p>
            <a:pPr lvl="2"/>
            <a:r>
              <a:rPr lang="en-US" dirty="0"/>
              <a:t>Assessing the </a:t>
            </a:r>
            <a:r>
              <a:rPr dirty="0"/>
              <a:t>assumptions</a:t>
            </a:r>
            <a:r>
              <a:rPr lang="en-US" dirty="0"/>
              <a:t> of linear regression</a:t>
            </a:r>
            <a:endParaRPr dirty="0"/>
          </a:p>
          <a:p>
            <a:pPr lvl="2"/>
            <a:r>
              <a:rPr dirty="0"/>
              <a:t>Interpretation of a linear regression model</a:t>
            </a:r>
          </a:p>
          <a:p>
            <a:pPr lvl="2"/>
            <a:r>
              <a:rPr dirty="0"/>
              <a:t>Implementation of linear regression in R</a:t>
            </a:r>
            <a:endParaRPr lang="en-US" dirty="0"/>
          </a:p>
          <a:p>
            <a:pPr lvl="1"/>
            <a:r>
              <a:rPr lang="en-US" dirty="0"/>
              <a:t>In a full workshop – some more intuition about theory, estimation, and hypothesis testing</a:t>
            </a:r>
            <a:endParaRPr dirty="0"/>
          </a:p>
          <a:p>
            <a:pPr lvl="1"/>
            <a:r>
              <a:rPr dirty="0"/>
              <a:t>These slides and all code/data are available online: </a:t>
            </a:r>
            <a:r>
              <a:rPr dirty="0">
                <a:hlinkClick r:id="rId3"/>
              </a:rPr>
              <a:t>github.com/</a:t>
            </a:r>
            <a:r>
              <a:rPr dirty="0" err="1">
                <a:hlinkClick r:id="rId3"/>
              </a:rPr>
              <a:t>bhattacharya</a:t>
            </a:r>
            <a:r>
              <a:rPr dirty="0">
                <a:hlinkClick r:id="rId3"/>
              </a:rPr>
              <a:t>-a-</a:t>
            </a:r>
            <a:r>
              <a:rPr dirty="0" err="1">
                <a:hlinkClick r:id="rId3"/>
              </a:rPr>
              <a:t>bt</a:t>
            </a:r>
            <a:r>
              <a:rPr dirty="0">
                <a:hlinkClick r:id="rId3"/>
              </a:rPr>
              <a:t>/</a:t>
            </a:r>
            <a:r>
              <a:rPr dirty="0" err="1">
                <a:hlinkClick r:id="rId3"/>
              </a:rPr>
              <a:t>qcbio_trial</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linear regression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4781006" cy="4023360"/>
              </a:xfrm>
            </p:spPr>
            <p:txBody>
              <a:bodyPr/>
              <a:lstStyle/>
              <a:p>
                <a:pPr marL="0" lvl="0" indent="0">
                  <a:buNone/>
                </a:pPr>
                <a:r>
                  <a:rPr lang="en-US" dirty="0"/>
                  <a:t>Simple linear regression for a dependent variable </a:t>
                </a:r>
                <a14:m>
                  <m:oMath xmlns:m="http://schemas.openxmlformats.org/officeDocument/2006/math">
                    <m:r>
                      <a:rPr lang="en-US">
                        <a:latin typeface="Cambria Math" panose="02040503050406030204" pitchFamily="18" charset="0"/>
                      </a:rPr>
                      <m:t>𝑌</m:t>
                    </m:r>
                  </m:oMath>
                </a14:m>
                <a:r>
                  <a:rPr lang="en-US" dirty="0"/>
                  <a:t> with </a:t>
                </a:r>
                <a14:m>
                  <m:oMath xmlns:m="http://schemas.openxmlformats.org/officeDocument/2006/math">
                    <m:r>
                      <a:rPr lang="en-US" i="1" dirty="0" smtClean="0">
                        <a:latin typeface="Cambria Math" panose="02040503050406030204" pitchFamily="18" charset="0"/>
                      </a:rPr>
                      <m:t>𝑛</m:t>
                    </m:r>
                  </m:oMath>
                </a14:m>
                <a:r>
                  <a:rPr lang="en-US" dirty="0"/>
                  <a:t> samples:</a:t>
                </a:r>
              </a:p>
              <a:p>
                <a:pPr marL="0" lvl="0" indent="0">
                  <a:buNone/>
                </a:pPr>
                <a:endParaRPr lang="en-US" dirty="0"/>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𝐸</m:t>
                      </m:r>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1</m:t>
                          </m:r>
                        </m:sub>
                      </m:sSub>
                      <m:r>
                        <a:rPr lang="ar-AE">
                          <a:latin typeface="Cambria Math" panose="02040503050406030204" pitchFamily="18" charset="0"/>
                        </a:rPr>
                        <m:t>𝑋</m:t>
                      </m:r>
                      <m:r>
                        <a:rPr lang="ar-AE">
                          <a:latin typeface="Cambria Math" panose="02040503050406030204" pitchFamily="18" charset="0"/>
                        </a:rPr>
                        <m:t>+</m:t>
                      </m:r>
                      <m:r>
                        <a:rPr lang="ar-AE">
                          <a:latin typeface="Cambria Math" panose="02040503050406030204" pitchFamily="18" charset="0"/>
                        </a:rPr>
                        <m:t>𝜖</m:t>
                      </m:r>
                    </m:oMath>
                  </m:oMathPara>
                </a14:m>
                <a:endParaRPr lang="ar-AE" dirty="0"/>
              </a:p>
              <a:p>
                <a:pPr marL="0" lvl="0" indent="0">
                  <a:buNone/>
                </a:pPr>
                <a:endParaRPr lang="ar-AE" dirty="0"/>
              </a:p>
              <a:p>
                <a:pPr marL="0" lvl="0" indent="0">
                  <a:buNone/>
                </a:pPr>
                <a:r>
                  <a:rPr lang="en-US" dirty="0"/>
                  <a:t>Multiple linear regression:</a:t>
                </a:r>
              </a:p>
              <a:p>
                <a:pPr marL="0" lvl="0" indent="0">
                  <a:buNone/>
                </a:pPr>
                <a:endParaRPr lang="en-US" dirty="0"/>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𝐸</m:t>
                      </m:r>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1</m:t>
                          </m:r>
                        </m:sub>
                      </m:sSub>
                      <m:sSub>
                        <m:sSubPr>
                          <m:ctrlPr>
                            <a:rPr lang="ar-AE" i="1">
                              <a:latin typeface="Cambria Math" panose="02040503050406030204" pitchFamily="18" charset="0"/>
                            </a:rPr>
                          </m:ctrlPr>
                        </m:sSubPr>
                        <m:e>
                          <m:r>
                            <a:rPr lang="ar-AE">
                              <a:latin typeface="Cambria Math" panose="02040503050406030204" pitchFamily="18" charset="0"/>
                            </a:rPr>
                            <m:t>𝑋</m:t>
                          </m:r>
                        </m:e>
                        <m:sub>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2</m:t>
                          </m:r>
                        </m:sub>
                      </m:sSub>
                      <m:sSub>
                        <m:sSubPr>
                          <m:ctrlPr>
                            <a:rPr lang="ar-AE" i="1">
                              <a:latin typeface="Cambria Math" panose="02040503050406030204" pitchFamily="18" charset="0"/>
                            </a:rPr>
                          </m:ctrlPr>
                        </m:sSubPr>
                        <m:e>
                          <m:r>
                            <a:rPr lang="ar-AE">
                              <a:latin typeface="Cambria Math" panose="02040503050406030204" pitchFamily="18" charset="0"/>
                            </a:rPr>
                            <m:t>𝑋</m:t>
                          </m:r>
                        </m:e>
                        <m:sub>
                          <m:r>
                            <a:rPr lang="ar-AE">
                              <a:latin typeface="Cambria Math" panose="02040503050406030204" pitchFamily="18" charset="0"/>
                            </a:rPr>
                            <m:t>2</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𝑘</m:t>
                          </m:r>
                        </m:sub>
                      </m:sSub>
                      <m:sSub>
                        <m:sSubPr>
                          <m:ctrlPr>
                            <a:rPr lang="ar-AE" i="1">
                              <a:latin typeface="Cambria Math" panose="02040503050406030204" pitchFamily="18" charset="0"/>
                            </a:rPr>
                          </m:ctrlPr>
                        </m:sSubPr>
                        <m:e>
                          <m:r>
                            <a:rPr lang="ar-AE">
                              <a:latin typeface="Cambria Math" panose="02040503050406030204" pitchFamily="18" charset="0"/>
                            </a:rPr>
                            <m:t>𝑋</m:t>
                          </m:r>
                        </m:e>
                        <m:sub>
                          <m:r>
                            <a:rPr lang="ar-AE">
                              <a:latin typeface="Cambria Math" panose="02040503050406030204" pitchFamily="18" charset="0"/>
                            </a:rPr>
                            <m:t>𝑘</m:t>
                          </m:r>
                        </m:sub>
                      </m:sSub>
                      <m:r>
                        <a:rPr lang="ar-AE">
                          <a:latin typeface="Cambria Math" panose="02040503050406030204" pitchFamily="18" charset="0"/>
                        </a:rPr>
                        <m:t>+</m:t>
                      </m:r>
                      <m:r>
                        <a:rPr lang="ar-AE">
                          <a:latin typeface="Cambria Math" panose="02040503050406030204" pitchFamily="18" charset="0"/>
                        </a:rPr>
                        <m:t>𝜖</m:t>
                      </m:r>
                    </m:oMath>
                  </m:oMathPara>
                </a14:m>
                <a:endParaRPr lang="ar-AE" dirty="0"/>
              </a:p>
              <a:p>
                <a:pPr marL="0" lvl="0" indent="0">
                  <a:buNone/>
                </a:pPr>
                <a:endParaRPr lang="ar-AE" dirty="0"/>
              </a:p>
              <a:p>
                <a:pPr lvl="1"/>
                <a:r>
                  <a:rPr lang="en-US" dirty="0"/>
                  <a:t>If we keep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𝑋</m:t>
                        </m:r>
                      </m:e>
                      <m:sub>
                        <m:r>
                          <a:rPr lang="ar-AE">
                            <a:latin typeface="Cambria Math" panose="02040503050406030204" pitchFamily="18" charset="0"/>
                          </a:rPr>
                          <m:t>2</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𝑋</m:t>
                        </m:r>
                      </m:e>
                      <m:sub>
                        <m:r>
                          <a:rPr lang="ar-AE">
                            <a:latin typeface="Cambria Math" panose="02040503050406030204" pitchFamily="18" charset="0"/>
                          </a:rPr>
                          <m:t>𝑘</m:t>
                        </m:r>
                      </m:sub>
                    </m:sSub>
                  </m:oMath>
                </a14:m>
                <a:r>
                  <a:rPr lang="ar-AE" dirty="0"/>
                  <a:t> </a:t>
                </a:r>
                <a:r>
                  <a:rPr lang="en-US" dirty="0"/>
                  <a:t>constant, </a:t>
                </a:r>
                <a14:m>
                  <m:oMath xmlns:m="http://schemas.openxmlformats.org/officeDocument/2006/math">
                    <m:r>
                      <a:rPr lang="en-US">
                        <a:latin typeface="Cambria Math" panose="02040503050406030204" pitchFamily="18" charset="0"/>
                      </a:rPr>
                      <m:t>𝐸</m:t>
                    </m:r>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m:t>
                    </m:r>
                  </m:oMath>
                </a14:m>
                <a:r>
                  <a:rPr lang="en-US" dirty="0"/>
                  <a:t> is still a linear (straight-line) function of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𝑋</m:t>
                        </m:r>
                      </m:e>
                      <m:sub>
                        <m:r>
                          <a:rPr lang="ar-AE">
                            <a:latin typeface="Cambria Math" panose="02040503050406030204" pitchFamily="18" charset="0"/>
                          </a:rPr>
                          <m:t>1</m:t>
                        </m:r>
                      </m:sub>
                    </m:sSub>
                    <m:r>
                      <a:rPr lang="ar-AE" b="0" i="0" smtClean="0">
                        <a:latin typeface="Cambria Math" panose="02040503050406030204" pitchFamily="18" charset="0"/>
                      </a:rPr>
                      <m:t>.</m:t>
                    </m:r>
                  </m:oMath>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4781006" cy="4023360"/>
              </a:xfrm>
              <a:blipFill>
                <a:blip r:embed="rId3"/>
                <a:stretch>
                  <a:fillRect l="-3189" t="-1515" r="-1276" b="-1212"/>
                </a:stretch>
              </a:blipFill>
            </p:spPr>
            <p:txBody>
              <a:bodyPr/>
              <a:lstStyle/>
              <a:p>
                <a:r>
                  <a:rPr lang="en-US">
                    <a:noFill/>
                  </a:rPr>
                  <a:t> </a:t>
                </a:r>
              </a:p>
            </p:txBody>
          </p:sp>
        </mc:Fallback>
      </mc:AlternateContent>
      <p:pic>
        <p:nvPicPr>
          <p:cNvPr id="1026" name="Picture 2" descr="An Introduction to Linear Regression Analysis - YouTube">
            <a:extLst>
              <a:ext uri="{FF2B5EF4-FFF2-40B4-BE49-F238E27FC236}">
                <a16:creationId xmlns:a16="http://schemas.microsoft.com/office/drawing/2014/main" id="{EEC0B2D1-33D3-4E90-8A46-75AF75280E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00" t="2461" r="27475" b="7573"/>
          <a:stretch/>
        </p:blipFill>
        <p:spPr bwMode="auto">
          <a:xfrm>
            <a:off x="6222274" y="1919099"/>
            <a:ext cx="5325291" cy="42424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67FFD1-9DBE-4F84-908A-60CF4435AA3A}"/>
              </a:ext>
            </a:extLst>
          </p:cNvPr>
          <p:cNvSpPr/>
          <p:nvPr/>
        </p:nvSpPr>
        <p:spPr>
          <a:xfrm>
            <a:off x="8456023" y="4868091"/>
            <a:ext cx="1210491" cy="374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A few specifications and definitions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3"/>
                <a:ext cx="4872447" cy="4242407"/>
              </a:xfrm>
            </p:spPr>
            <p:txBody>
              <a:bodyPr>
                <a:normAutofit fontScale="92500"/>
              </a:bodyPr>
              <a:lstStyle/>
              <a:p>
                <a:pPr marL="0" lvl="0" indent="0">
                  <a:buNone/>
                </a:pPr>
                <a:r>
                  <a:rPr dirty="0"/>
                  <a:t>Linear regression model:</a:t>
                </a:r>
                <a:endParaRPr lang="en-US" dirty="0"/>
              </a:p>
              <a:p>
                <a:pPr marL="0" lvl="0" indent="0">
                  <a:buNone/>
                </a:pPr>
                <a:endParaRPr sz="100"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𝐸</m:t>
                      </m:r>
                      <m:r>
                        <a:rPr>
                          <a:latin typeface="Cambria Math" panose="02040503050406030204" pitchFamily="18" charset="0"/>
                        </a:rPr>
                        <m:t>[</m:t>
                      </m:r>
                      <m:r>
                        <a:rPr>
                          <a:latin typeface="Cambria Math" panose="02040503050406030204" pitchFamily="18" charset="0"/>
                        </a:rPr>
                        <m:t>𝑌</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𝜖</m:t>
                      </m:r>
                    </m:oMath>
                  </m:oMathPara>
                </a14:m>
                <a:endParaRPr dirty="0"/>
              </a:p>
              <a:p>
                <a:pPr lvl="1"/>
                <a:r>
                  <a:rPr dirty="0"/>
                  <a:t>This </a:t>
                </a:r>
                <a14:m>
                  <m:oMath xmlns:m="http://schemas.openxmlformats.org/officeDocument/2006/math">
                    <m:r>
                      <a:rPr>
                        <a:latin typeface="Cambria Math" panose="02040503050406030204" pitchFamily="18" charset="0"/>
                      </a:rPr>
                      <m:t>𝜖</m:t>
                    </m:r>
                  </m:oMath>
                </a14:m>
                <a:r>
                  <a:rPr dirty="0"/>
                  <a:t> parameter represents </a:t>
                </a:r>
                <a:r>
                  <a:rPr b="1" dirty="0"/>
                  <a:t>random error</a:t>
                </a:r>
                <a:r>
                  <a:rPr dirty="0"/>
                  <a:t>, or the portion of </a:t>
                </a:r>
                <a14:m>
                  <m:oMath xmlns:m="http://schemas.openxmlformats.org/officeDocument/2006/math">
                    <m:r>
                      <a:rPr>
                        <a:latin typeface="Cambria Math" panose="02040503050406030204" pitchFamily="18" charset="0"/>
                      </a:rPr>
                      <m:t>𝑌</m:t>
                    </m:r>
                  </m:oMath>
                </a14:m>
                <a:r>
                  <a:rPr dirty="0"/>
                  <a:t> that can’t be explained by </a:t>
                </a:r>
                <a14:m>
                  <m:oMath xmlns:m="http://schemas.openxmlformats.org/officeDocument/2006/math">
                    <m:r>
                      <a:rPr>
                        <a:latin typeface="Cambria Math" panose="02040503050406030204" pitchFamily="18" charset="0"/>
                      </a:rPr>
                      <m:t>𝑋</m:t>
                    </m:r>
                  </m:oMath>
                </a14:m>
                <a:r>
                  <a:rPr dirty="0"/>
                  <a:t>.</a:t>
                </a:r>
              </a:p>
              <a:p>
                <a:pPr lvl="1"/>
                <a:r>
                  <a:rPr dirty="0"/>
                  <a:t>We will refer to </a:t>
                </a:r>
                <a:r>
                  <a:rPr b="1" dirty="0"/>
                  <a:t>estimates</a:t>
                </a:r>
                <a:r>
                  <a:rPr dirty="0"/>
                  <a:t> of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rPr dirty="0"/>
                  <a:t> as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0</m:t>
                        </m:r>
                      </m:sub>
                    </m:sSub>
                  </m:oMath>
                </a14:m>
                <a:r>
                  <a:rPr dirty="0"/>
                  <a:t> and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1</m:t>
                        </m:r>
                      </m:sub>
                    </m:sSub>
                  </m:oMath>
                </a14:m>
                <a:endParaRPr dirty="0"/>
              </a:p>
              <a:p>
                <a:pPr lvl="1"/>
                <a:r>
                  <a:rPr dirty="0"/>
                  <a:t>The </a:t>
                </a:r>
                <a:r>
                  <a:rPr b="1" dirty="0"/>
                  <a:t>fitted values</a:t>
                </a:r>
                <a:r>
                  <a:rPr dirty="0"/>
                  <a:t>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𝑌</m:t>
                        </m:r>
                      </m:e>
                    </m:acc>
                  </m:oMath>
                </a14:m>
                <a:r>
                  <a:rPr dirty="0"/>
                  <a:t> are our estimates of </a:t>
                </a:r>
                <a14:m>
                  <m:oMath xmlns:m="http://schemas.openxmlformats.org/officeDocument/2006/math">
                    <m:r>
                      <a:rPr>
                        <a:latin typeface="Cambria Math" panose="02040503050406030204" pitchFamily="18" charset="0"/>
                      </a:rPr>
                      <m:t>𝑌</m:t>
                    </m:r>
                  </m:oMath>
                </a14:m>
                <a:r>
                  <a:rPr dirty="0"/>
                  <a:t> when we plug in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0</m:t>
                        </m:r>
                      </m:sub>
                    </m:sSub>
                  </m:oMath>
                </a14:m>
                <a:r>
                  <a:rPr dirty="0"/>
                  <a:t> and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1</m:t>
                        </m:r>
                      </m:sub>
                    </m:sSub>
                  </m:oMath>
                </a14:m>
                <a:r>
                  <a:rPr dirty="0"/>
                  <a:t> to the model: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𝑌</m:t>
                        </m:r>
                      </m:e>
                    </m:acc>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1</m:t>
                        </m:r>
                      </m:sub>
                    </m:sSub>
                    <m:r>
                      <a:rPr>
                        <a:latin typeface="Cambria Math" panose="02040503050406030204" pitchFamily="18" charset="0"/>
                      </a:rPr>
                      <m:t>𝑋</m:t>
                    </m:r>
                  </m:oMath>
                </a14:m>
                <a:r>
                  <a:rPr dirty="0"/>
                  <a:t>.</a:t>
                </a:r>
              </a:p>
              <a:p>
                <a:pPr lvl="1"/>
                <a:r>
                  <a:rPr dirty="0"/>
                  <a:t>The </a:t>
                </a:r>
                <a:r>
                  <a:rPr b="1" dirty="0"/>
                  <a:t>residuals</a:t>
                </a:r>
                <a:r>
                  <a:rPr dirty="0"/>
                  <a:t>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𝜖</m:t>
                        </m:r>
                      </m:e>
                    </m:acc>
                  </m:oMath>
                </a14:m>
                <a:r>
                  <a:rPr dirty="0"/>
                  <a:t> are the differences between the observed values of </a:t>
                </a:r>
                <a14:m>
                  <m:oMath xmlns:m="http://schemas.openxmlformats.org/officeDocument/2006/math">
                    <m:r>
                      <a:rPr>
                        <a:latin typeface="Cambria Math" panose="02040503050406030204" pitchFamily="18" charset="0"/>
                      </a:rPr>
                      <m:t>𝑌</m:t>
                    </m:r>
                  </m:oMath>
                </a14:m>
                <a:r>
                  <a:rPr dirty="0"/>
                  <a:t> and the fitted values: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𝜖</m:t>
                        </m:r>
                      </m:e>
                    </m:acc>
                    <m:r>
                      <a:rPr>
                        <a:latin typeface="Cambria Math" panose="02040503050406030204" pitchFamily="18" charset="0"/>
                      </a:rPr>
                      <m:t>=</m:t>
                    </m:r>
                    <m:r>
                      <a:rPr>
                        <a:latin typeface="Cambria Math" panose="02040503050406030204" pitchFamily="18" charset="0"/>
                      </a:rPr>
                      <m:t>𝑌</m:t>
                    </m:r>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𝑌</m:t>
                        </m:r>
                      </m:e>
                    </m:acc>
                  </m:oMath>
                </a14:m>
                <a:r>
                  <a:rP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3"/>
                <a:ext cx="4872447" cy="4242407"/>
              </a:xfrm>
              <a:blipFill>
                <a:blip r:embed="rId3"/>
                <a:stretch>
                  <a:fillRect l="-3004" t="-1437" r="-1627"/>
                </a:stretch>
              </a:blipFill>
            </p:spPr>
            <p:txBody>
              <a:bodyPr/>
              <a:lstStyle/>
              <a:p>
                <a:r>
                  <a:rPr lang="en-US">
                    <a:noFill/>
                  </a:rPr>
                  <a:t> </a:t>
                </a:r>
              </a:p>
            </p:txBody>
          </p:sp>
        </mc:Fallback>
      </mc:AlternateContent>
      <p:pic>
        <p:nvPicPr>
          <p:cNvPr id="4" name="Picture 2" descr="An Introduction to Linear Regression Analysis - YouTube">
            <a:extLst>
              <a:ext uri="{FF2B5EF4-FFF2-40B4-BE49-F238E27FC236}">
                <a16:creationId xmlns:a16="http://schemas.microsoft.com/office/drawing/2014/main" id="{2BEAB659-306F-448C-ACA6-8599B2F836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00" t="2461" r="27475" b="7573"/>
          <a:stretch/>
        </p:blipFill>
        <p:spPr bwMode="auto">
          <a:xfrm>
            <a:off x="6222274" y="1919099"/>
            <a:ext cx="5325291" cy="424240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or: Curved 7">
            <a:extLst>
              <a:ext uri="{FF2B5EF4-FFF2-40B4-BE49-F238E27FC236}">
                <a16:creationId xmlns:a16="http://schemas.microsoft.com/office/drawing/2014/main" id="{5A8E2446-BF31-42FD-B91C-A4AC3607428E}"/>
              </a:ext>
            </a:extLst>
          </p:cNvPr>
          <p:cNvCxnSpPr/>
          <p:nvPr/>
        </p:nvCxnSpPr>
        <p:spPr>
          <a:xfrm rot="5400000">
            <a:off x="9673684" y="2782229"/>
            <a:ext cx="557561" cy="479503"/>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0B19382-6FF4-4D42-B2F4-7480D4EF46F0}"/>
              </a:ext>
            </a:extLst>
          </p:cNvPr>
          <p:cNvSpPr txBox="1"/>
          <p:nvPr/>
        </p:nvSpPr>
        <p:spPr>
          <a:xfrm>
            <a:off x="10090740" y="2373868"/>
            <a:ext cx="1589526" cy="369332"/>
          </a:xfrm>
          <a:prstGeom prst="rect">
            <a:avLst/>
          </a:prstGeom>
          <a:noFill/>
        </p:spPr>
        <p:txBody>
          <a:bodyPr wrap="square" rtlCol="0">
            <a:spAutoFit/>
          </a:bodyPr>
          <a:lstStyle/>
          <a:p>
            <a:r>
              <a:rPr lang="en-US" dirty="0"/>
              <a:t>Fitted value</a:t>
            </a:r>
          </a:p>
        </p:txBody>
      </p:sp>
      <p:sp>
        <p:nvSpPr>
          <p:cNvPr id="10" name="Right Brace 9">
            <a:extLst>
              <a:ext uri="{FF2B5EF4-FFF2-40B4-BE49-F238E27FC236}">
                <a16:creationId xmlns:a16="http://schemas.microsoft.com/office/drawing/2014/main" id="{17E13AB0-A08D-4F74-80D4-C67A7957CA2F}"/>
              </a:ext>
            </a:extLst>
          </p:cNvPr>
          <p:cNvSpPr/>
          <p:nvPr/>
        </p:nvSpPr>
        <p:spPr>
          <a:xfrm>
            <a:off x="9756204" y="3356516"/>
            <a:ext cx="669072" cy="12712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C953617-7492-40E0-A8D7-53A5F08CB7CE}"/>
              </a:ext>
            </a:extLst>
          </p:cNvPr>
          <p:cNvSpPr txBox="1"/>
          <p:nvPr/>
        </p:nvSpPr>
        <p:spPr>
          <a:xfrm>
            <a:off x="10437649" y="3807469"/>
            <a:ext cx="1589526" cy="369332"/>
          </a:xfrm>
          <a:prstGeom prst="rect">
            <a:avLst/>
          </a:prstGeom>
          <a:noFill/>
        </p:spPr>
        <p:txBody>
          <a:bodyPr wrap="square" rtlCol="0">
            <a:spAutoFit/>
          </a:bodyPr>
          <a:lstStyle/>
          <a:p>
            <a:r>
              <a:rPr lang="en-US" dirty="0"/>
              <a:t>Residual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Ordinary least squares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5111931" cy="4023360"/>
              </a:xfrm>
            </p:spPr>
            <p:txBody>
              <a:bodyPr>
                <a:normAutofit fontScale="85000" lnSpcReduction="10000"/>
              </a:bodyPr>
              <a:lstStyle/>
              <a:p>
                <a:pPr marL="0" lvl="0" indent="0">
                  <a:buNone/>
                </a:pPr>
                <a:r>
                  <a:rPr dirty="0"/>
                  <a:t>For our simple linear regression model:</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𝐸</m:t>
                      </m:r>
                      <m:r>
                        <a:rPr>
                          <a:latin typeface="Cambria Math" panose="02040503050406030204" pitchFamily="18" charset="0"/>
                        </a:rPr>
                        <m:t>[</m:t>
                      </m:r>
                      <m:r>
                        <a:rPr>
                          <a:latin typeface="Cambria Math" panose="02040503050406030204" pitchFamily="18" charset="0"/>
                        </a:rPr>
                        <m:t>𝑌</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𝜖</m:t>
                      </m:r>
                      <m:r>
                        <a:rPr>
                          <a:latin typeface="Cambria Math" panose="02040503050406030204" pitchFamily="18" charset="0"/>
                        </a:rPr>
                        <m:t>,</m:t>
                      </m:r>
                    </m:oMath>
                  </m:oMathPara>
                </a14:m>
                <a:endParaRPr lang="en-US" dirty="0"/>
              </a:p>
              <a:p>
                <a:pPr marL="0" lvl="0" indent="0">
                  <a:buNone/>
                </a:pPr>
                <a:endParaRPr dirty="0"/>
              </a:p>
              <a:p>
                <a:pPr marL="0" lvl="0" indent="0">
                  <a:buNone/>
                </a:pPr>
                <a:r>
                  <a:rPr dirty="0"/>
                  <a:t>we estimate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rPr dirty="0"/>
                  <a:t> by finding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0</m:t>
                        </m:r>
                      </m:sub>
                    </m:sSub>
                  </m:oMath>
                </a14:m>
                <a:r>
                  <a:rPr dirty="0"/>
                  <a:t> and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1</m:t>
                        </m:r>
                      </m:sub>
                    </m:sSub>
                  </m:oMath>
                </a14:m>
                <a:r>
                  <a:rPr dirty="0"/>
                  <a:t> that minimizes the </a:t>
                </a:r>
                <a:r>
                  <a:rPr b="1" dirty="0"/>
                  <a:t>sum of squared residuals</a:t>
                </a:r>
                <a:r>
                  <a:rPr dirty="0"/>
                  <a:t>:</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1</m:t>
                          </m:r>
                        </m:sub>
                        <m:sup>
                          <m:r>
                            <a:rPr>
                              <a:latin typeface="Cambria Math" panose="02040503050406030204" pitchFamily="18" charset="0"/>
                            </a:rPr>
                            <m:t>𝑛</m:t>
                          </m:r>
                        </m:sup>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𝑖</m:t>
                              </m:r>
                            </m:sub>
                          </m:sSub>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e>
                      </m:nary>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1</m:t>
                          </m:r>
                        </m:sub>
                        <m:sup>
                          <m:r>
                            <a:rPr>
                              <a:latin typeface="Cambria Math" panose="02040503050406030204" pitchFamily="18" charset="0"/>
                            </a:rPr>
                            <m:t>𝑛</m:t>
                          </m:r>
                        </m:sup>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e>
                      </m:nary>
                      <m:r>
                        <a:rPr>
                          <a:latin typeface="Cambria Math" panose="02040503050406030204" pitchFamily="18" charset="0"/>
                        </a:rPr>
                        <m:t>.</m:t>
                      </m:r>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5111931" cy="4023360"/>
              </a:xfrm>
              <a:blipFill>
                <a:blip r:embed="rId3"/>
                <a:stretch>
                  <a:fillRect l="-2503" t="-1818"/>
                </a:stretch>
              </a:blipFill>
            </p:spPr>
            <p:txBody>
              <a:bodyPr/>
              <a:lstStyle/>
              <a:p>
                <a:r>
                  <a:rPr lang="en-US">
                    <a:noFill/>
                  </a:rPr>
                  <a:t> </a:t>
                </a:r>
              </a:p>
            </p:txBody>
          </p:sp>
        </mc:Fallback>
      </mc:AlternateContent>
      <p:pic>
        <p:nvPicPr>
          <p:cNvPr id="4" name="Picture 1" descr="ols_spring.gif">
            <a:extLst>
              <a:ext uri="{FF2B5EF4-FFF2-40B4-BE49-F238E27FC236}">
                <a16:creationId xmlns:a16="http://schemas.microsoft.com/office/drawing/2014/main" id="{30FF8A55-6F60-48BB-A2B7-8E381901FB4B}"/>
              </a:ext>
            </a:extLst>
          </p:cNvPr>
          <p:cNvPicPr>
            <a:picLocks noGrp="1" noChangeAspect="1"/>
          </p:cNvPicPr>
          <p:nvPr/>
        </p:nvPicPr>
        <p:blipFill>
          <a:blip r:embed="rId4"/>
          <a:stretch>
            <a:fillRect/>
          </a:stretch>
        </p:blipFill>
        <p:spPr bwMode="auto">
          <a:xfrm>
            <a:off x="6746240" y="2104814"/>
            <a:ext cx="3505200" cy="3505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assumptions for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dirty="0"/>
                  <a:t>It’s good practice to check these assumptions when running regressions.</a:t>
                </a:r>
              </a:p>
              <a:p>
                <a:pPr lvl="1">
                  <a:buAutoNum type="arabicPeriod"/>
                </a:pPr>
                <a:r>
                  <a:rPr b="1" dirty="0"/>
                  <a:t>Linearity</a:t>
                </a:r>
                <a:r>
                  <a:rPr dirty="0"/>
                  <a:t>: The relationship between </a:t>
                </a:r>
                <a14:m>
                  <m:oMath xmlns:m="http://schemas.openxmlformats.org/officeDocument/2006/math">
                    <m:r>
                      <a:rPr>
                        <a:latin typeface="Cambria Math" panose="02040503050406030204" pitchFamily="18" charset="0"/>
                      </a:rPr>
                      <m:t>𝑋</m:t>
                    </m:r>
                  </m:oMath>
                </a14:m>
                <a:r>
                  <a:rPr dirty="0"/>
                  <a:t> and the expectation of </a:t>
                </a:r>
                <a14:m>
                  <m:oMath xmlns:m="http://schemas.openxmlformats.org/officeDocument/2006/math">
                    <m:r>
                      <a:rPr>
                        <a:latin typeface="Cambria Math" panose="02040503050406030204" pitchFamily="18" charset="0"/>
                      </a:rPr>
                      <m:t>𝑌</m:t>
                    </m:r>
                  </m:oMath>
                </a14:m>
                <a:r>
                  <a:rPr dirty="0"/>
                  <a:t> is linear.</a:t>
                </a:r>
              </a:p>
              <a:p>
                <a:pPr lvl="1">
                  <a:buAutoNum type="arabicPeriod"/>
                </a:pPr>
                <a:r>
                  <a:rPr b="1" dirty="0"/>
                  <a:t>Homoscedasticity</a:t>
                </a:r>
                <a:r>
                  <a:rPr dirty="0"/>
                  <a:t>: The variance of the residual is the same for any value of </a:t>
                </a:r>
                <a14:m>
                  <m:oMath xmlns:m="http://schemas.openxmlformats.org/officeDocument/2006/math">
                    <m:r>
                      <a:rPr>
                        <a:latin typeface="Cambria Math" panose="02040503050406030204" pitchFamily="18" charset="0"/>
                      </a:rPr>
                      <m:t>𝑋</m:t>
                    </m:r>
                  </m:oMath>
                </a14:m>
                <a:r>
                  <a:rPr dirty="0"/>
                  <a:t>.</a:t>
                </a:r>
              </a:p>
              <a:p>
                <a:pPr lvl="1">
                  <a:buAutoNum type="arabicPeriod"/>
                </a:pPr>
                <a:r>
                  <a:rPr b="1" dirty="0"/>
                  <a:t>Independence</a:t>
                </a:r>
                <a:r>
                  <a:rPr dirty="0"/>
                  <a:t>: Observations are independent of each other.</a:t>
                </a:r>
              </a:p>
              <a:p>
                <a:pPr lvl="1">
                  <a:buAutoNum type="arabicPeriod"/>
                </a:pPr>
                <a:r>
                  <a:rPr b="1" dirty="0"/>
                  <a:t>Normality</a:t>
                </a:r>
                <a:r>
                  <a:rPr dirty="0"/>
                  <a:t>: For any fixed value of </a:t>
                </a:r>
                <a14:m>
                  <m:oMath xmlns:m="http://schemas.openxmlformats.org/officeDocument/2006/math">
                    <m:r>
                      <a:rPr>
                        <a:latin typeface="Cambria Math" panose="02040503050406030204" pitchFamily="18" charset="0"/>
                      </a:rPr>
                      <m:t>𝑋</m:t>
                    </m:r>
                  </m:oMath>
                </a14:m>
                <a:r>
                  <a:rPr dirty="0"/>
                  <a:t>, </a:t>
                </a:r>
                <a14:m>
                  <m:oMath xmlns:m="http://schemas.openxmlformats.org/officeDocument/2006/math">
                    <m:r>
                      <a:rPr>
                        <a:latin typeface="Cambria Math" panose="02040503050406030204" pitchFamily="18" charset="0"/>
                      </a:rPr>
                      <m:t>𝑌</m:t>
                    </m:r>
                  </m:oMath>
                </a14:m>
                <a:r>
                  <a:rPr dirty="0"/>
                  <a:t> is normally distributed.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5" t="-151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C30A8EA1-F320-4A54-8A3F-294DCFFE24C8}"/>
              </a:ext>
            </a:extLst>
          </p:cNvPr>
          <p:cNvCxnSpPr/>
          <p:nvPr/>
        </p:nvCxnSpPr>
        <p:spPr>
          <a:xfrm>
            <a:off x="2720898" y="3925229"/>
            <a:ext cx="2286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eQTL analysis</a:t>
            </a:r>
          </a:p>
        </p:txBody>
      </p:sp>
      <p:sp>
        <p:nvSpPr>
          <p:cNvPr id="3" name="Content Placeholder 2"/>
          <p:cNvSpPr>
            <a:spLocks noGrp="1"/>
          </p:cNvSpPr>
          <p:nvPr>
            <p:ph idx="1"/>
          </p:nvPr>
        </p:nvSpPr>
        <p:spPr/>
        <p:txBody>
          <a:bodyPr/>
          <a:lstStyle/>
          <a:p>
            <a:pPr marL="0" lvl="0" indent="0">
              <a:buNone/>
            </a:pPr>
            <a:r>
              <a:rPr dirty="0"/>
              <a:t>An expression quantitative trait locus (eQTL) is a genomic locus associated with expression of a gene.</a:t>
            </a:r>
            <a:endParaRPr lang="en-US" dirty="0"/>
          </a:p>
          <a:p>
            <a:pPr marL="0" lvl="0" indent="0">
              <a:buNone/>
            </a:pPr>
            <a:endParaRPr dirty="0"/>
          </a:p>
          <a:p>
            <a:pPr marL="0" lvl="0" indent="0">
              <a:buNone/>
            </a:pPr>
            <a:r>
              <a:rPr dirty="0"/>
              <a:t>Traditionally, a preliminary eQTL analysis is a series of linear regressions between all genetic variants (SNPs) in the genome with all genes in the transcriptome.</a:t>
            </a:r>
            <a:endParaRPr lang="en-US" dirty="0"/>
          </a:p>
          <a:p>
            <a:pPr marL="0" lvl="0" indent="0">
              <a:buNone/>
            </a:pPr>
            <a:endParaRPr dirty="0"/>
          </a:p>
          <a:p>
            <a:pPr marL="0" lvl="0" indent="0">
              <a:buNone/>
            </a:pPr>
            <a:r>
              <a:rPr dirty="0"/>
              <a:t>Here, we’ll be looking through a single eQTL: 1 SNP, 1 gene, and the potential influence of age on the SNP-gene relationship.</a:t>
            </a:r>
          </a:p>
        </p:txBody>
      </p:sp>
    </p:spTree>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goe">
      <a:majorFont>
        <a:latin typeface="Segoe UI"/>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1129</Words>
  <Application>Microsoft Office PowerPoint</Application>
  <PresentationFormat>Widescreen</PresentationFormat>
  <Paragraphs>64</Paragraphs>
  <Slides>7</Slides>
  <Notes>7</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Cambria Math</vt:lpstr>
      <vt:lpstr>Segoe UI</vt:lpstr>
      <vt:lpstr>Retrospect</vt:lpstr>
      <vt:lpstr>Practical notes for linear regression</vt:lpstr>
      <vt:lpstr>Overview</vt:lpstr>
      <vt:lpstr>The linear regression model</vt:lpstr>
      <vt:lpstr>A few specifications and definitions</vt:lpstr>
      <vt:lpstr>Ordinary least squares</vt:lpstr>
      <vt:lpstr>Key assumptions for linear regression</vt:lpstr>
      <vt:lpstr>Example: eQTL analysis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Retrospect</Template>
  <TotalTime>8</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Segoe UI</vt:lpstr>
      <vt:lpstr>Retrospect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and testing in linear regression</dc:title>
  <dc:creator>Arjun Bhattacharya</dc:creator>
  <cp:keywords/>
  <cp:lastModifiedBy>Bhattacharya, Arjun</cp:lastModifiedBy>
  <cp:revision>21</cp:revision>
  <dcterms:created xsi:type="dcterms:W3CDTF">2021-06-11T19:29:53Z</dcterms:created>
  <dcterms:modified xsi:type="dcterms:W3CDTF">2021-06-14T21:22:29Z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6/16/2021</vt:lpwstr>
  </property>
  <property fmtid="{D5CDD505-2E9C-101B-9397-08002B2CF9AE}" pid="3" name="editor_options">
    <vt:lpwstr/>
  </property>
  <property fmtid="{D5CDD505-2E9C-101B-9397-08002B2CF9AE}" pid="4" name="output">
    <vt:lpwstr/>
  </property>
</Properties>
</file>