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7" autoAdjust="0"/>
    <p:restoredTop sz="94660"/>
  </p:normalViewPr>
  <p:slideViewPr>
    <p:cSldViewPr>
      <p:cViewPr varScale="1">
        <p:scale>
          <a:sx n="109" d="100"/>
          <a:sy n="109" d="100"/>
        </p:scale>
        <p:origin x="17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668C-0AA4-428B-B72F-F94CACE98482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4E635-76E6-475B-BB0F-536F8D466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E635-76E6-475B-BB0F-536F8D466EA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Unit 2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850064"/>
            <a:ext cx="7543800" cy="4855536"/>
          </a:xfrm>
        </p:spPr>
        <p:txBody>
          <a:bodyPr>
            <a:normAutofit/>
          </a:bodyPr>
          <a:lstStyle/>
          <a:p>
            <a:pPr algn="ctr"/>
            <a:endParaRPr lang="en-US" sz="7200" dirty="0" smtClean="0"/>
          </a:p>
          <a:p>
            <a:pPr algn="ctr"/>
            <a:r>
              <a:rPr lang="en-US" sz="6000" b="1" dirty="0" smtClean="0"/>
              <a:t>Markets for Information Goods</a:t>
            </a:r>
            <a:endParaRPr lang="en-US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Systems Competition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105400"/>
            <a:ext cx="7924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schemeClr val="accent4"/>
              </a:solidFill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Many products have little or no value in isolation, but generate value when combined with others. Examples include: nuts and bolts,</a:t>
            </a:r>
          </a:p>
          <a:p>
            <a:r>
              <a:rPr lang="en-US" dirty="0" smtClean="0"/>
              <a:t>Focuses not just on your competitors but also on your collaborators and </a:t>
            </a:r>
            <a:r>
              <a:rPr lang="en-US" i="1" dirty="0" err="1" smtClean="0"/>
              <a:t>complementors</a:t>
            </a:r>
            <a:r>
              <a:rPr lang="en-US" sz="1800" i="1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Lock-in and Switching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819400"/>
            <a:ext cx="7498080" cy="2438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customer lock-in, makes a customer dependent on a vendor for products and services, unable to use another vendor without substantial switching costs.</a:t>
            </a:r>
          </a:p>
          <a:p>
            <a:r>
              <a:rPr lang="en-US" sz="2800" dirty="0" smtClean="0"/>
              <a:t>Example: Apples </a:t>
            </a:r>
            <a:r>
              <a:rPr lang="en-US" sz="2800" dirty="0" err="1" smtClean="0"/>
              <a:t>itunes</a:t>
            </a:r>
            <a:r>
              <a:rPr lang="en-US" sz="2800" dirty="0" smtClean="0"/>
              <a:t>, Printer Manufacturer, Hotel room booking.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Positive Feedback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7498080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36f7f79cceace32186886f6c84ae6e6e_positive-feedback-positive-feedback_1600-106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8153400" cy="548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15240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Positive feedback makes</a:t>
            </a:r>
          </a:p>
          <a:p>
            <a:pPr algn="ctr"/>
            <a:r>
              <a:rPr lang="en-US" sz="3600" b="1" dirty="0" smtClean="0"/>
              <a:t>large networks get larger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Positive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42672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• Supply side economies of scale </a:t>
            </a:r>
          </a:p>
          <a:p>
            <a:pPr>
              <a:buNone/>
            </a:pPr>
            <a:r>
              <a:rPr lang="en-US" dirty="0" smtClean="0"/>
              <a:t>– Declining average cost</a:t>
            </a:r>
          </a:p>
          <a:p>
            <a:pPr>
              <a:buNone/>
            </a:pPr>
            <a:r>
              <a:rPr lang="en-US" dirty="0" smtClean="0"/>
              <a:t> – Marginal cost less than average cost</a:t>
            </a:r>
          </a:p>
          <a:p>
            <a:pPr>
              <a:buNone/>
            </a:pPr>
            <a:r>
              <a:rPr lang="en-US" dirty="0" smtClean="0"/>
              <a:t> – Example: information goods, early US car industry </a:t>
            </a:r>
          </a:p>
          <a:p>
            <a:pPr>
              <a:buNone/>
            </a:pPr>
            <a:r>
              <a:rPr lang="en-US" b="1" dirty="0" smtClean="0"/>
              <a:t>• Demand side economies of scale</a:t>
            </a:r>
          </a:p>
          <a:p>
            <a:pPr>
              <a:buNone/>
            </a:pPr>
            <a:r>
              <a:rPr lang="en-US" b="1" dirty="0" smtClean="0"/>
              <a:t> – </a:t>
            </a:r>
            <a:r>
              <a:rPr lang="en-US" dirty="0" smtClean="0"/>
              <a:t>Network effects</a:t>
            </a:r>
          </a:p>
          <a:p>
            <a:pPr>
              <a:buNone/>
            </a:pPr>
            <a:r>
              <a:rPr lang="en-US" dirty="0" smtClean="0"/>
              <a:t> – In general: fax, email, Web </a:t>
            </a:r>
          </a:p>
          <a:p>
            <a:pPr>
              <a:buNone/>
            </a:pPr>
            <a:r>
              <a:rPr lang="en-US" dirty="0" smtClean="0"/>
              <a:t>– In particular: Sony v. Beta, Wintel v. Apple</a:t>
            </a:r>
            <a:endParaRPr lang="en-US" dirty="0"/>
          </a:p>
        </p:txBody>
      </p:sp>
      <p:pic>
        <p:nvPicPr>
          <p:cNvPr id="4" name="Picture 3" descr="330px-Economies_of_sca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295400"/>
            <a:ext cx="37338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network-effects-80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0"/>
            <a:ext cx="8077200" cy="6858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Network Externalities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4648200"/>
          </a:xfrm>
        </p:spPr>
        <p:txBody>
          <a:bodyPr>
            <a:normAutofit/>
          </a:bodyPr>
          <a:lstStyle/>
          <a:p>
            <a:endParaRPr lang="en-US" sz="2800" b="1" u="sng" dirty="0" smtClean="0"/>
          </a:p>
          <a:p>
            <a:pPr algn="ctr">
              <a:buNone/>
            </a:pPr>
            <a:endParaRPr lang="en-US" sz="2800" dirty="0" smtClean="0"/>
          </a:p>
          <a:p>
            <a:r>
              <a:rPr lang="en-US" sz="2800" dirty="0" smtClean="0"/>
              <a:t>Network effects lead to demand side economics of scale and positive feedback.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Standards</a:t>
            </a:r>
            <a:endParaRPr lang="en-US" sz="4800" b="1" dirty="0"/>
          </a:p>
        </p:txBody>
      </p:sp>
      <p:pic>
        <p:nvPicPr>
          <p:cNvPr id="4" name="Content Placeholder 3" descr="standard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5486400"/>
            <a:ext cx="7499350" cy="1371600"/>
          </a:xfrm>
        </p:spPr>
      </p:pic>
      <p:sp>
        <p:nvSpPr>
          <p:cNvPr id="6" name="TextBox 5"/>
          <p:cNvSpPr txBox="1"/>
          <p:nvPr/>
        </p:nvSpPr>
        <p:spPr>
          <a:xfrm>
            <a:off x="1066800" y="2057400"/>
            <a:ext cx="777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  Agreed way of doing something.</a:t>
            </a:r>
          </a:p>
          <a:p>
            <a:endParaRPr lang="en-US" sz="4000" dirty="0" smtClean="0"/>
          </a:p>
          <a:p>
            <a:pPr algn="ctr"/>
            <a:r>
              <a:rPr lang="en-US" sz="4000" dirty="0" smtClean="0"/>
              <a:t>Standards change competition for a market to competition within a market</a:t>
            </a:r>
            <a:endParaRPr 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Policy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590800"/>
            <a:ext cx="7498080" cy="2286000"/>
          </a:xfrm>
        </p:spPr>
        <p:txBody>
          <a:bodyPr/>
          <a:lstStyle/>
          <a:p>
            <a:r>
              <a:rPr lang="en-US" dirty="0" smtClean="0"/>
              <a:t> Definite course or method of action selected from among alternatives and in light of given conditions to guide and determine present and future decisions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Introduction to Information Economy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7498080" cy="44196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An economy based on the effective acquisition, dissemination, and use of information, rather than on the means of production.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Information Good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4343400" cy="563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Anything that can be digitized-encoded as a stream of bits-is information.</a:t>
            </a:r>
          </a:p>
          <a:p>
            <a:endParaRPr lang="en-US" sz="2800" dirty="0" smtClean="0"/>
          </a:p>
          <a:p>
            <a:r>
              <a:rPr lang="en-US" sz="2800" dirty="0" smtClean="0"/>
              <a:t>Examples: Sports Scores, books, databases, magazines, movies, music, NEPSE</a:t>
            </a:r>
          </a:p>
          <a:p>
            <a:endParaRPr lang="en-US" sz="2800" dirty="0" smtClean="0"/>
          </a:p>
          <a:p>
            <a:r>
              <a:rPr lang="en-US" sz="2800" dirty="0" smtClean="0"/>
              <a:t>Business value and Entertainment value</a:t>
            </a:r>
          </a:p>
        </p:txBody>
      </p:sp>
      <p:pic>
        <p:nvPicPr>
          <p:cNvPr id="8" name="Picture 7" descr="Stats1.v14219436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447800"/>
            <a:ext cx="41148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Cost of Producing 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714488" cy="4495800"/>
          </a:xfrm>
        </p:spPr>
        <p:txBody>
          <a:bodyPr/>
          <a:lstStyle/>
          <a:p>
            <a:r>
              <a:rPr lang="en-US" dirty="0" smtClean="0"/>
              <a:t>Information is costly to produce but cheap to reproduce.</a:t>
            </a:r>
          </a:p>
          <a:p>
            <a:endParaRPr lang="en-US" dirty="0" smtClean="0"/>
          </a:p>
          <a:p>
            <a:r>
              <a:rPr lang="en-US" dirty="0" smtClean="0"/>
              <a:t>High fixed costs but low marginal cost.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Price information according to its value not its cost.</a:t>
            </a:r>
          </a:p>
          <a:p>
            <a:r>
              <a:rPr lang="en-US" dirty="0" smtClean="0"/>
              <a:t>Example: Books, CD’s, Microsoft Office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Managing Intellectual 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312" y="1676400"/>
            <a:ext cx="7790688" cy="4495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Cheaply reproduce cause copying cheaply.</a:t>
            </a:r>
          </a:p>
          <a:p>
            <a:endParaRPr lang="en-US" dirty="0" smtClean="0"/>
          </a:p>
          <a:p>
            <a:r>
              <a:rPr lang="en-US" dirty="0" smtClean="0"/>
              <a:t>Legal grants of exclusive rights to intellectual property via patents, copyright, and trademarks.</a:t>
            </a:r>
          </a:p>
          <a:p>
            <a:endParaRPr lang="en-US" dirty="0" smtClean="0"/>
          </a:p>
          <a:p>
            <a:r>
              <a:rPr lang="en-US" dirty="0" smtClean="0"/>
              <a:t>Example: Video Industry.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as Experience Goods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65048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Every new product is an experience good.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do you know weather today’s Wall Street Journal is worth 75 cent s until you’ve read it?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and Public Goods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non-</a:t>
            </a:r>
            <a:r>
              <a:rPr lang="en-US" dirty="0" err="1" smtClean="0"/>
              <a:t>Rivalrous</a:t>
            </a:r>
            <a:r>
              <a:rPr lang="en-US" dirty="0" smtClean="0"/>
              <a:t> and non-Excludable. 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Examples: Police force, Air conditioning in cafe, Public Parks, Water Supply.</a:t>
            </a:r>
          </a:p>
          <a:p>
            <a:endParaRPr lang="en-US" dirty="0" smtClean="0"/>
          </a:p>
          <a:p>
            <a:r>
              <a:rPr lang="en-US" dirty="0" smtClean="0"/>
              <a:t>Free Rider Problem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Economics of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343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Availability of information quickly and inexpensively.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wealth of information creates a poverty of attention.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Technology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The Technology infrastructure makes information more accessible and hence more valuable.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14478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sz="3200" dirty="0" smtClean="0"/>
              <a:t>Store	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7010400" y="13716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Search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1676400" y="5105400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Retrieve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6324600" y="5181600"/>
            <a:ext cx="2209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Transmit</a:t>
            </a:r>
            <a:endParaRPr lang="en-US" sz="2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931</TotalTime>
  <Words>405</Words>
  <Application>Microsoft Office PowerPoint</Application>
  <PresentationFormat>On-screen Show (4:3)</PresentationFormat>
  <Paragraphs>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Gill Sans MT</vt:lpstr>
      <vt:lpstr>Verdana</vt:lpstr>
      <vt:lpstr>Wingdings 2</vt:lpstr>
      <vt:lpstr>Solstice</vt:lpstr>
      <vt:lpstr>Unit 2</vt:lpstr>
      <vt:lpstr>Introduction to Information Economy</vt:lpstr>
      <vt:lpstr>Information Good</vt:lpstr>
      <vt:lpstr>Cost of Producing Information</vt:lpstr>
      <vt:lpstr>Managing Intellectual Property</vt:lpstr>
      <vt:lpstr>Information as Experience Goods</vt:lpstr>
      <vt:lpstr>Economic and Public Goods</vt:lpstr>
      <vt:lpstr>The Economics of Attention</vt:lpstr>
      <vt:lpstr>Technology</vt:lpstr>
      <vt:lpstr>Systems Competition</vt:lpstr>
      <vt:lpstr>Lock-in and Switching Costs</vt:lpstr>
      <vt:lpstr>Positive Feedback</vt:lpstr>
      <vt:lpstr>Sources of Positive Feedback</vt:lpstr>
      <vt:lpstr>PowerPoint Presentation</vt:lpstr>
      <vt:lpstr>Network Externalities</vt:lpstr>
      <vt:lpstr>Standards</vt:lpstr>
      <vt:lpstr>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Bikram Karky</dc:creator>
  <cp:lastModifiedBy>bikram karky</cp:lastModifiedBy>
  <cp:revision>95</cp:revision>
  <dcterms:created xsi:type="dcterms:W3CDTF">2006-08-16T00:00:00Z</dcterms:created>
  <dcterms:modified xsi:type="dcterms:W3CDTF">2018-04-23T00:45:04Z</dcterms:modified>
</cp:coreProperties>
</file>