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88" r:id="rId3"/>
    <p:sldId id="289" r:id="rId4"/>
    <p:sldId id="290" r:id="rId5"/>
    <p:sldId id="291" r:id="rId6"/>
    <p:sldId id="292" r:id="rId7"/>
    <p:sldId id="293" r:id="rId8"/>
    <p:sldId id="294" r:id="rId9"/>
    <p:sldId id="295" r:id="rId10"/>
    <p:sldId id="296" r:id="rId11"/>
    <p:sldId id="263" r:id="rId12"/>
    <p:sldId id="264" r:id="rId13"/>
    <p:sldId id="265" r:id="rId14"/>
    <p:sldId id="266" r:id="rId15"/>
    <p:sldId id="267" r:id="rId16"/>
    <p:sldId id="268" r:id="rId17"/>
    <p:sldId id="269" r:id="rId18"/>
    <p:sldId id="270" r:id="rId19"/>
    <p:sldId id="271" r:id="rId20"/>
    <p:sldId id="285" r:id="rId21"/>
    <p:sldId id="286" r:id="rId22"/>
    <p:sldId id="272" r:id="rId23"/>
    <p:sldId id="274" r:id="rId24"/>
    <p:sldId id="275" r:id="rId25"/>
    <p:sldId id="276" r:id="rId26"/>
    <p:sldId id="277" r:id="rId27"/>
    <p:sldId id="273" r:id="rId28"/>
    <p:sldId id="278" r:id="rId29"/>
    <p:sldId id="279" r:id="rId30"/>
    <p:sldId id="281" r:id="rId31"/>
    <p:sldId id="280" r:id="rId32"/>
    <p:sldId id="282"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19-04-2021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BA5172-7EA2-4B32-815B-77B25AF67296}" type="datetime1">
              <a:rPr lang="en-IN" smtClean="0"/>
              <a:t>19-04-2021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6BFFB3-60B5-40E0-A392-C95E1AB857C6}" type="datetime1">
              <a:rPr lang="en-IN" smtClean="0"/>
              <a:t>19-04-2021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13C61F-2C19-4588-8556-AC69113A9A18}" type="datetime1">
              <a:rPr lang="en-IN" smtClean="0"/>
              <a:t>19-04-2021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CF2661-1153-4EA9-A520-1AAECDC48C17}" type="datetime1">
              <a:rPr lang="en-IN" smtClean="0"/>
              <a:t>19-04-2021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D5F69-8764-4D2F-B4F6-BEC7C0053E22}" type="datetime1">
              <a:rPr lang="en-IN" smtClean="0"/>
              <a:t>19-04-2021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F6B3985-24C5-4B6F-9721-A0F440C7EDBF}" type="datetime1">
              <a:rPr lang="en-IN" smtClean="0"/>
              <a:t>19-04-2021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9CDBE0-356E-49D9-B6BC-80C99B00C6D0}" type="datetime1">
              <a:rPr lang="en-IN" smtClean="0"/>
              <a:t>19-04-2021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6B8498-3782-453F-9DA6-C84E7FF0EF1A}" type="datetime1">
              <a:rPr lang="en-IN" smtClean="0"/>
              <a:t>19-04-2021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F3265-B807-4B73-8FEB-D64861AC7F81}" type="datetime1">
              <a:rPr lang="en-IN" smtClean="0"/>
              <a:t>19-04-2021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523DE-9309-497D-87DC-02C7291D799D}" type="datetime1">
              <a:rPr lang="en-IN" smtClean="0"/>
              <a:t>19-04-2021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32658-4CFA-4325-A170-9E66CB5F2A56}" type="datetime1">
              <a:rPr lang="en-IN" smtClean="0"/>
              <a:t>19-04-2021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41F3-5F4D-494E-8BE9-B8A61AB8597C}" type="datetime1">
              <a:rPr lang="en-IN" smtClean="0"/>
              <a:t>19-04-2021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The SQL WHERE Clause</a:t>
            </a:r>
          </a:p>
          <a:p>
            <a:pPr algn="l"/>
            <a:endParaRPr lang="en-US" sz="2800" dirty="0">
              <a:solidFill>
                <a:schemeClr val="tx1"/>
              </a:solidFill>
            </a:endParaRPr>
          </a:p>
          <a:p>
            <a:pPr algn="l"/>
            <a:r>
              <a:rPr lang="en-US" sz="2800" dirty="0">
                <a:solidFill>
                  <a:schemeClr val="tx1"/>
                </a:solidFill>
              </a:rPr>
              <a:t>The WHERE clause is used to filter records.</a:t>
            </a:r>
          </a:p>
          <a:p>
            <a:pPr algn="l"/>
            <a:endParaRPr lang="en-US" sz="2800" dirty="0">
              <a:solidFill>
                <a:schemeClr val="tx1"/>
              </a:solidFill>
            </a:endParaRPr>
          </a:p>
          <a:p>
            <a:pPr algn="l"/>
            <a:r>
              <a:rPr lang="en-US" sz="2800" dirty="0">
                <a:solidFill>
                  <a:schemeClr val="tx1"/>
                </a:solidFill>
              </a:rPr>
              <a:t>It is used to extract only those records that fulfill a specified condition.</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06469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495300" y="1049595"/>
            <a:ext cx="7848600" cy="4953000"/>
          </a:xfrm>
        </p:spPr>
        <p:txBody>
          <a:bodyPr>
            <a:normAutofit fontScale="92500" lnSpcReduction="10000"/>
          </a:bodyPr>
          <a:lstStyle/>
          <a:p>
            <a:pPr algn="l"/>
            <a:r>
              <a:rPr lang="en-US" sz="2800" dirty="0">
                <a:solidFill>
                  <a:schemeClr val="tx1"/>
                </a:solidFill>
              </a:rPr>
              <a:t>The SQL LIKE Operator</a:t>
            </a:r>
          </a:p>
          <a:p>
            <a:pPr algn="l"/>
            <a:r>
              <a:rPr lang="en-US" sz="2800" dirty="0">
                <a:solidFill>
                  <a:schemeClr val="tx1"/>
                </a:solidFill>
              </a:rPr>
              <a:t>SELECT * FROM Customers</a:t>
            </a:r>
          </a:p>
          <a:p>
            <a:pPr algn="l"/>
            <a:r>
              <a:rPr lang="en-US" sz="2800" dirty="0">
                <a:solidFill>
                  <a:schemeClr val="tx1"/>
                </a:solidFill>
              </a:rPr>
              <a:t>WHERE </a:t>
            </a:r>
            <a:r>
              <a:rPr lang="en-US" sz="2800" dirty="0" err="1">
                <a:solidFill>
                  <a:schemeClr val="tx1"/>
                </a:solidFill>
              </a:rPr>
              <a:t>CustomerName</a:t>
            </a:r>
            <a:r>
              <a:rPr lang="en-US" sz="2800" dirty="0">
                <a:solidFill>
                  <a:schemeClr val="tx1"/>
                </a:solidFill>
              </a:rPr>
              <a:t> LIKE 'a%’;</a:t>
            </a:r>
          </a:p>
          <a:p>
            <a:pPr algn="l"/>
            <a:r>
              <a:rPr lang="en-US" sz="2800" dirty="0">
                <a:solidFill>
                  <a:schemeClr val="tx1"/>
                </a:solidFill>
              </a:rPr>
              <a:t>SELECT * FROM Customers</a:t>
            </a:r>
          </a:p>
          <a:p>
            <a:pPr algn="l"/>
            <a:r>
              <a:rPr lang="en-US" sz="2800" dirty="0">
                <a:solidFill>
                  <a:schemeClr val="tx1"/>
                </a:solidFill>
              </a:rPr>
              <a:t>WHERE </a:t>
            </a:r>
            <a:r>
              <a:rPr lang="en-US" sz="2800" dirty="0" err="1">
                <a:solidFill>
                  <a:schemeClr val="tx1"/>
                </a:solidFill>
              </a:rPr>
              <a:t>CustomerName</a:t>
            </a:r>
            <a:r>
              <a:rPr lang="en-US" sz="2800" dirty="0">
                <a:solidFill>
                  <a:schemeClr val="tx1"/>
                </a:solidFill>
              </a:rPr>
              <a:t> LIKE '%a’;</a:t>
            </a:r>
          </a:p>
          <a:p>
            <a:pPr algn="l"/>
            <a:r>
              <a:rPr lang="en-US" sz="2800" dirty="0">
                <a:solidFill>
                  <a:schemeClr val="tx1"/>
                </a:solidFill>
              </a:rPr>
              <a:t>SELECT * FROM Customers</a:t>
            </a:r>
          </a:p>
          <a:p>
            <a:pPr algn="l"/>
            <a:r>
              <a:rPr lang="en-US" sz="2800" dirty="0">
                <a:solidFill>
                  <a:schemeClr val="tx1"/>
                </a:solidFill>
              </a:rPr>
              <a:t>WHERE </a:t>
            </a:r>
            <a:r>
              <a:rPr lang="en-US" sz="2800" dirty="0" err="1">
                <a:solidFill>
                  <a:schemeClr val="tx1"/>
                </a:solidFill>
              </a:rPr>
              <a:t>CustomerName</a:t>
            </a:r>
            <a:r>
              <a:rPr lang="en-US" sz="2800" dirty="0">
                <a:solidFill>
                  <a:schemeClr val="tx1"/>
                </a:solidFill>
              </a:rPr>
              <a:t> LIKE '%or%’;</a:t>
            </a:r>
          </a:p>
          <a:p>
            <a:pPr algn="l"/>
            <a:r>
              <a:rPr lang="en-US" sz="2800" dirty="0">
                <a:solidFill>
                  <a:schemeClr val="tx1"/>
                </a:solidFill>
              </a:rPr>
              <a:t>SELECT * FROM Customers</a:t>
            </a:r>
          </a:p>
          <a:p>
            <a:pPr algn="l"/>
            <a:r>
              <a:rPr lang="en-US" sz="2800" dirty="0">
                <a:solidFill>
                  <a:schemeClr val="tx1"/>
                </a:solidFill>
              </a:rPr>
              <a:t>WHERE </a:t>
            </a:r>
            <a:r>
              <a:rPr lang="en-US" sz="2800" dirty="0" err="1">
                <a:solidFill>
                  <a:schemeClr val="tx1"/>
                </a:solidFill>
              </a:rPr>
              <a:t>CustomerName</a:t>
            </a:r>
            <a:r>
              <a:rPr lang="en-US" sz="2800" dirty="0">
                <a:solidFill>
                  <a:schemeClr val="tx1"/>
                </a:solidFill>
              </a:rPr>
              <a:t> LIKE '_r%’;</a:t>
            </a:r>
          </a:p>
          <a:p>
            <a:pPr algn="l"/>
            <a:r>
              <a:rPr lang="en-US" sz="2800" dirty="0">
                <a:solidFill>
                  <a:schemeClr val="tx1"/>
                </a:solidFill>
              </a:rPr>
              <a:t>SELECT * FROM Customers</a:t>
            </a:r>
          </a:p>
          <a:p>
            <a:pPr algn="l"/>
            <a:r>
              <a:rPr lang="en-US" sz="2800" dirty="0">
                <a:solidFill>
                  <a:schemeClr val="tx1"/>
                </a:solidFill>
              </a:rPr>
              <a:t>WHERE </a:t>
            </a:r>
            <a:r>
              <a:rPr lang="en-US" sz="2800" dirty="0" err="1">
                <a:solidFill>
                  <a:schemeClr val="tx1"/>
                </a:solidFill>
              </a:rPr>
              <a:t>CustomerName</a:t>
            </a:r>
            <a:r>
              <a:rPr lang="en-US" sz="2800">
                <a:solidFill>
                  <a:schemeClr val="tx1"/>
                </a:solidFill>
              </a:rPr>
              <a:t> LIKE 'a__%';</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10</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87062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Constraints are the rules that we can apply on the type of data in a table. </a:t>
            </a:r>
          </a:p>
          <a:p>
            <a:pPr algn="l"/>
            <a:r>
              <a:rPr lang="en-US" sz="2800" dirty="0">
                <a:solidFill>
                  <a:schemeClr val="tx1"/>
                </a:solidFill>
              </a:rPr>
              <a:t>That is, we can specify the limit on the type of data that can be stored in a particular column in a table using constraints.</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49112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The available constraints in SQL are:</a:t>
            </a:r>
          </a:p>
          <a:p>
            <a:pPr algn="l"/>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NOT NULL: This constraint tells that we cannot store a null value in a column. </a:t>
            </a:r>
          </a:p>
          <a:p>
            <a:pPr algn="l"/>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UNIQUE: This constraint when specified with a column, tells that all the values in the column must be unique. That is, the values in any row of a column must not be repeated.</a:t>
            </a:r>
          </a:p>
          <a:p>
            <a:pPr algn="l"/>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PRIMARY KEY: A primary key is a field which can uniquely identify each row in a table. And this constraint is used to specify a field in a table as primary key.(unique + not null)</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40683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marL="342900" indent="-342900" algn="l">
              <a:buFont typeface="Arial" panose="020B0604020202020204" pitchFamily="34" charset="0"/>
              <a:buChar char="•"/>
            </a:pPr>
            <a:r>
              <a:rPr lang="en-US" sz="2400" dirty="0">
                <a:solidFill>
                  <a:schemeClr val="tx1"/>
                </a:solidFill>
              </a:rPr>
              <a:t>FOREIGN KEY: A Foreign key is a field which can uniquely identify each row in  another table. And this constraint is used to specify a field as Foreign key.</a:t>
            </a:r>
          </a:p>
          <a:p>
            <a:pPr algn="l"/>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CHECK: This constraint helps to validate the values of a column to meet a particular condition. That is, it helps to ensure that the value stored in a column meets a specific condition.</a:t>
            </a:r>
          </a:p>
          <a:p>
            <a:pPr algn="l"/>
            <a:endParaRPr lang="en-US" sz="2400" dirty="0">
              <a:solidFill>
                <a:schemeClr val="tx1"/>
              </a:solidFill>
            </a:endParaRPr>
          </a:p>
          <a:p>
            <a:pPr marL="342900" indent="-342900" algn="l">
              <a:buFont typeface="Arial" panose="020B0604020202020204" pitchFamily="34" charset="0"/>
              <a:buChar char="•"/>
            </a:pPr>
            <a:r>
              <a:rPr lang="en-US" sz="2400" dirty="0">
                <a:solidFill>
                  <a:schemeClr val="tx1"/>
                </a:solidFill>
              </a:rPr>
              <a:t>DEFAULT: This constraint specifies a default value for the column when no value is specified by the user.</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79821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How to specify constraints?</a:t>
            </a:r>
          </a:p>
          <a:p>
            <a:pPr marL="342900" indent="-342900" algn="l">
              <a:buFont typeface="Arial" panose="020B0604020202020204" pitchFamily="34" charset="0"/>
              <a:buChar char="•"/>
            </a:pPr>
            <a:r>
              <a:rPr lang="en-US" sz="2400" dirty="0">
                <a:solidFill>
                  <a:schemeClr val="tx1"/>
                </a:solidFill>
              </a:rPr>
              <a:t>We can specify constraints at the time of creating the table using CREATE TABLE statement. </a:t>
            </a:r>
          </a:p>
          <a:p>
            <a:pPr marL="342900" indent="-342900" algn="l">
              <a:buFont typeface="Arial" panose="020B0604020202020204" pitchFamily="34" charset="0"/>
              <a:buChar char="•"/>
            </a:pPr>
            <a:r>
              <a:rPr lang="en-US" sz="2400" dirty="0">
                <a:solidFill>
                  <a:schemeClr val="tx1"/>
                </a:solidFill>
              </a:rPr>
              <a:t>We can also specify the constraints after creating a table using ALTER TABLE statement.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72455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NOT Null</a:t>
            </a:r>
          </a:p>
          <a:p>
            <a:pPr algn="l"/>
            <a:endParaRPr lang="en-US" sz="2400" dirty="0">
              <a:solidFill>
                <a:schemeClr val="tx1"/>
              </a:solidFill>
            </a:endParaRPr>
          </a:p>
          <a:p>
            <a:pPr algn="l"/>
            <a:r>
              <a:rPr lang="en-US" sz="2400" dirty="0">
                <a:solidFill>
                  <a:schemeClr val="tx1"/>
                </a:solidFill>
              </a:rPr>
              <a:t>CREATE TABLE Student</a:t>
            </a:r>
          </a:p>
          <a:p>
            <a:pPr algn="l"/>
            <a:r>
              <a:rPr lang="en-US" sz="2400" dirty="0">
                <a:solidFill>
                  <a:schemeClr val="tx1"/>
                </a:solidFill>
              </a:rPr>
              <a:t>(</a:t>
            </a:r>
          </a:p>
          <a:p>
            <a:pPr algn="l"/>
            <a:r>
              <a:rPr lang="en-US" sz="2400" dirty="0">
                <a:solidFill>
                  <a:schemeClr val="tx1"/>
                </a:solidFill>
              </a:rPr>
              <a:t>ID int(6) NOT NULL,</a:t>
            </a:r>
          </a:p>
          <a:p>
            <a:pPr algn="l"/>
            <a:r>
              <a:rPr lang="en-US" sz="2400" dirty="0">
                <a:solidFill>
                  <a:schemeClr val="tx1"/>
                </a:solidFill>
              </a:rPr>
              <a:t>NAME varchar(10) NOT NULL,</a:t>
            </a:r>
          </a:p>
          <a:p>
            <a:pPr algn="l"/>
            <a:r>
              <a:rPr lang="en-US" sz="2400" dirty="0">
                <a:solidFill>
                  <a:schemeClr val="tx1"/>
                </a:solidFill>
              </a:rPr>
              <a:t>ADDRESS varchar(20)</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39862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UNIQUE</a:t>
            </a:r>
          </a:p>
          <a:p>
            <a:pPr algn="l"/>
            <a:endParaRPr lang="en-US" sz="2400" dirty="0">
              <a:solidFill>
                <a:schemeClr val="tx1"/>
              </a:solidFill>
            </a:endParaRPr>
          </a:p>
          <a:p>
            <a:pPr algn="l"/>
            <a:r>
              <a:rPr lang="en-US" sz="2400" dirty="0">
                <a:solidFill>
                  <a:schemeClr val="tx1"/>
                </a:solidFill>
              </a:rPr>
              <a:t>CREATE TABLE Student</a:t>
            </a:r>
          </a:p>
          <a:p>
            <a:pPr algn="l"/>
            <a:r>
              <a:rPr lang="en-US" sz="2400" dirty="0">
                <a:solidFill>
                  <a:schemeClr val="tx1"/>
                </a:solidFill>
              </a:rPr>
              <a:t>(</a:t>
            </a:r>
          </a:p>
          <a:p>
            <a:pPr algn="l"/>
            <a:r>
              <a:rPr lang="en-US" sz="2400" dirty="0">
                <a:solidFill>
                  <a:schemeClr val="tx1"/>
                </a:solidFill>
              </a:rPr>
              <a:t>ID int(6) UNIQUE,</a:t>
            </a:r>
          </a:p>
          <a:p>
            <a:pPr algn="l"/>
            <a:r>
              <a:rPr lang="en-US" sz="2400" dirty="0">
                <a:solidFill>
                  <a:schemeClr val="tx1"/>
                </a:solidFill>
              </a:rPr>
              <a:t>NAME varchar(10),</a:t>
            </a:r>
          </a:p>
          <a:p>
            <a:pPr algn="l"/>
            <a:r>
              <a:rPr lang="en-US" sz="2400" dirty="0">
                <a:solidFill>
                  <a:schemeClr val="tx1"/>
                </a:solidFill>
              </a:rPr>
              <a:t>ADDRESS varchar(20)</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16</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98115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PRIMARY KEY</a:t>
            </a:r>
          </a:p>
          <a:p>
            <a:pPr algn="l"/>
            <a:endParaRPr lang="en-US" sz="2400" dirty="0">
              <a:solidFill>
                <a:schemeClr val="tx1"/>
              </a:solidFill>
            </a:endParaRPr>
          </a:p>
          <a:p>
            <a:pPr algn="l"/>
            <a:r>
              <a:rPr lang="en-US" sz="2400" dirty="0">
                <a:solidFill>
                  <a:schemeClr val="tx1"/>
                </a:solidFill>
              </a:rPr>
              <a:t>CREATE TABLE Student</a:t>
            </a:r>
          </a:p>
          <a:p>
            <a:pPr algn="l"/>
            <a:r>
              <a:rPr lang="en-US" sz="2400" dirty="0">
                <a:solidFill>
                  <a:schemeClr val="tx1"/>
                </a:solidFill>
              </a:rPr>
              <a:t>(</a:t>
            </a:r>
          </a:p>
          <a:p>
            <a:pPr algn="l"/>
            <a:r>
              <a:rPr lang="en-US" sz="2400" dirty="0">
                <a:solidFill>
                  <a:schemeClr val="tx1"/>
                </a:solidFill>
              </a:rPr>
              <a:t>ID int(6),</a:t>
            </a:r>
          </a:p>
          <a:p>
            <a:pPr algn="l"/>
            <a:r>
              <a:rPr lang="en-US" sz="2400" dirty="0">
                <a:solidFill>
                  <a:schemeClr val="tx1"/>
                </a:solidFill>
              </a:rPr>
              <a:t>NAME varchar(10),</a:t>
            </a:r>
          </a:p>
          <a:p>
            <a:pPr algn="l"/>
            <a:r>
              <a:rPr lang="en-US" sz="2400" dirty="0">
                <a:solidFill>
                  <a:schemeClr val="tx1"/>
                </a:solidFill>
              </a:rPr>
              <a:t>ADDRESS varchar(20),</a:t>
            </a:r>
          </a:p>
          <a:p>
            <a:pPr algn="l"/>
            <a:r>
              <a:rPr lang="en-US" sz="2400" dirty="0">
                <a:solidFill>
                  <a:schemeClr val="tx1"/>
                </a:solidFill>
              </a:rPr>
              <a:t>PRIMARY KEY(ID)</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17</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93516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Check Constraint</a:t>
            </a:r>
          </a:p>
          <a:p>
            <a:pPr algn="l"/>
            <a:endParaRPr lang="en-US" sz="2400" dirty="0">
              <a:solidFill>
                <a:schemeClr val="tx1"/>
              </a:solidFill>
            </a:endParaRPr>
          </a:p>
          <a:p>
            <a:pPr algn="l"/>
            <a:r>
              <a:rPr lang="en-US" sz="2400" dirty="0">
                <a:solidFill>
                  <a:schemeClr val="tx1"/>
                </a:solidFill>
              </a:rPr>
              <a:t>CREATE TABLE Student</a:t>
            </a:r>
          </a:p>
          <a:p>
            <a:pPr algn="l"/>
            <a:r>
              <a:rPr lang="en-US" sz="2400" dirty="0">
                <a:solidFill>
                  <a:schemeClr val="tx1"/>
                </a:solidFill>
              </a:rPr>
              <a:t>(</a:t>
            </a:r>
          </a:p>
          <a:p>
            <a:pPr algn="l"/>
            <a:r>
              <a:rPr lang="en-US" sz="2400" dirty="0">
                <a:solidFill>
                  <a:schemeClr val="tx1"/>
                </a:solidFill>
              </a:rPr>
              <a:t>ID int(6) NOT NULL,</a:t>
            </a:r>
          </a:p>
          <a:p>
            <a:pPr algn="l"/>
            <a:r>
              <a:rPr lang="en-US" sz="2400" dirty="0">
                <a:solidFill>
                  <a:schemeClr val="tx1"/>
                </a:solidFill>
              </a:rPr>
              <a:t>NAME varchar(10) NOT NULL,</a:t>
            </a:r>
          </a:p>
          <a:p>
            <a:pPr algn="l"/>
            <a:r>
              <a:rPr lang="en-US" sz="2400" dirty="0">
                <a:solidFill>
                  <a:schemeClr val="tx1"/>
                </a:solidFill>
              </a:rPr>
              <a:t>AGE int CHECK (AGE &gt;= 18)</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52389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Check Constraint</a:t>
            </a:r>
          </a:p>
          <a:p>
            <a:pPr algn="l"/>
            <a:endParaRPr lang="en-US" sz="2400" dirty="0">
              <a:solidFill>
                <a:schemeClr val="tx1"/>
              </a:solidFill>
            </a:endParaRPr>
          </a:p>
          <a:p>
            <a:pPr algn="l"/>
            <a:r>
              <a:rPr lang="en-US" sz="2400" dirty="0">
                <a:solidFill>
                  <a:schemeClr val="tx1"/>
                </a:solidFill>
              </a:rPr>
              <a:t>CREATE TABLE pets(</a:t>
            </a:r>
          </a:p>
          <a:p>
            <a:pPr algn="l"/>
            <a:r>
              <a:rPr lang="en-US" sz="2400" dirty="0">
                <a:solidFill>
                  <a:schemeClr val="tx1"/>
                </a:solidFill>
              </a:rPr>
              <a:t>        ID INT NOT NULL,</a:t>
            </a:r>
          </a:p>
          <a:p>
            <a:pPr algn="l"/>
            <a:r>
              <a:rPr lang="en-US" sz="2400" dirty="0">
                <a:solidFill>
                  <a:schemeClr val="tx1"/>
                </a:solidFill>
              </a:rPr>
              <a:t>        Name VARCHAR(30) NOT NULL,</a:t>
            </a:r>
          </a:p>
          <a:p>
            <a:pPr algn="l"/>
            <a:r>
              <a:rPr lang="en-US" sz="2400" dirty="0">
                <a:solidFill>
                  <a:schemeClr val="tx1"/>
                </a:solidFill>
              </a:rPr>
              <a:t>        Breed VARCHAR(20) NOT NULL,</a:t>
            </a:r>
          </a:p>
          <a:p>
            <a:pPr algn="l"/>
            <a:r>
              <a:rPr lang="en-US" sz="2400" dirty="0">
                <a:solidFill>
                  <a:schemeClr val="tx1"/>
                </a:solidFill>
              </a:rPr>
              <a:t>        Age INT,</a:t>
            </a:r>
          </a:p>
          <a:p>
            <a:pPr algn="l"/>
            <a:r>
              <a:rPr lang="en-US" sz="2400" dirty="0">
                <a:solidFill>
                  <a:schemeClr val="tx1"/>
                </a:solidFill>
              </a:rPr>
              <a:t>        GENDER VARCHAR(9),</a:t>
            </a:r>
          </a:p>
          <a:p>
            <a:pPr algn="l"/>
            <a:r>
              <a:rPr lang="en-US" sz="2400" dirty="0">
                <a:solidFill>
                  <a:schemeClr val="tx1"/>
                </a:solidFill>
              </a:rPr>
              <a:t>        PRIMARY KEY(ID),</a:t>
            </a:r>
          </a:p>
          <a:p>
            <a:pPr algn="l"/>
            <a:r>
              <a:rPr lang="en-US" sz="2400" dirty="0">
                <a:solidFill>
                  <a:schemeClr val="tx1"/>
                </a:solidFill>
              </a:rPr>
              <a:t>        check(GENDER in ('Male', 'Female', 'Unknown'))</a:t>
            </a:r>
          </a:p>
          <a:p>
            <a:pPr algn="l"/>
            <a:r>
              <a:rPr lang="en-US" sz="2400" dirty="0">
                <a:solidFill>
                  <a:schemeClr val="tx1"/>
                </a:solidFill>
              </a:rPr>
              <a:t>        );</a:t>
            </a:r>
          </a:p>
        </p:txBody>
      </p:sp>
      <p:sp>
        <p:nvSpPr>
          <p:cNvPr id="5" name="Slide Number Placeholder 4"/>
          <p:cNvSpPr>
            <a:spLocks noGrp="1"/>
          </p:cNvSpPr>
          <p:nvPr>
            <p:ph type="sldNum" sz="quarter" idx="12"/>
          </p:nvPr>
        </p:nvSpPr>
        <p:spPr/>
        <p:txBody>
          <a:bodyPr/>
          <a:lstStyle/>
          <a:p>
            <a:fld id="{73ED845A-E51E-4148-9C69-4F768B933BCF}" type="slidenum">
              <a:rPr lang="en-IN" smtClean="0"/>
              <a:pPr/>
              <a:t>19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59253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The SQL WHERE Clause</a:t>
            </a:r>
          </a:p>
          <a:p>
            <a:pPr algn="l"/>
            <a:endParaRPr lang="en-US" sz="2800" dirty="0">
              <a:solidFill>
                <a:schemeClr val="tx1"/>
              </a:solidFill>
            </a:endParaRPr>
          </a:p>
          <a:p>
            <a:pPr algn="l"/>
            <a:r>
              <a:rPr lang="en-US" sz="2800" dirty="0">
                <a:solidFill>
                  <a:schemeClr val="tx1"/>
                </a:solidFill>
              </a:rPr>
              <a:t>SELECT column1, column2, ...</a:t>
            </a:r>
          </a:p>
          <a:p>
            <a:pPr algn="l"/>
            <a:r>
              <a:rPr lang="en-US" sz="2800" dirty="0">
                <a:solidFill>
                  <a:schemeClr val="tx1"/>
                </a:solidFill>
              </a:rPr>
              <a:t>FROM </a:t>
            </a:r>
            <a:r>
              <a:rPr lang="en-US" sz="2800" dirty="0" err="1">
                <a:solidFill>
                  <a:schemeClr val="tx1"/>
                </a:solidFill>
              </a:rPr>
              <a:t>table_name</a:t>
            </a:r>
            <a:endParaRPr lang="en-US" sz="2800" dirty="0">
              <a:solidFill>
                <a:schemeClr val="tx1"/>
              </a:solidFill>
            </a:endParaRPr>
          </a:p>
          <a:p>
            <a:pPr algn="l"/>
            <a:r>
              <a:rPr lang="en-US" sz="2800" dirty="0">
                <a:solidFill>
                  <a:schemeClr val="tx1"/>
                </a:solidFill>
              </a:rPr>
              <a:t>WHERE condition;</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62344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Check Constraint</a:t>
            </a:r>
          </a:p>
          <a:p>
            <a:pPr algn="l"/>
            <a:endParaRPr lang="en-US" sz="2400" dirty="0">
              <a:solidFill>
                <a:schemeClr val="tx1"/>
              </a:solidFill>
            </a:endParaRPr>
          </a:p>
          <a:p>
            <a:pPr algn="l"/>
            <a:r>
              <a:rPr lang="en-US" sz="2400" dirty="0">
                <a:solidFill>
                  <a:schemeClr val="tx1"/>
                </a:solidFill>
              </a:rPr>
              <a:t>CREATE TABLE employees (</a:t>
            </a:r>
          </a:p>
          <a:p>
            <a:pPr algn="l"/>
            <a:r>
              <a:rPr lang="en-US" sz="2400" dirty="0">
                <a:solidFill>
                  <a:schemeClr val="tx1"/>
                </a:solidFill>
              </a:rPr>
              <a:t>    </a:t>
            </a:r>
            <a:r>
              <a:rPr lang="en-US" sz="2400" dirty="0" err="1">
                <a:solidFill>
                  <a:schemeClr val="tx1"/>
                </a:solidFill>
              </a:rPr>
              <a:t>emp_id</a:t>
            </a:r>
            <a:r>
              <a:rPr lang="en-US" sz="2400" dirty="0">
                <a:solidFill>
                  <a:schemeClr val="tx1"/>
                </a:solidFill>
              </a:rPr>
              <a:t> INT NOT NULL PRIMARY KEY,</a:t>
            </a:r>
          </a:p>
          <a:p>
            <a:pPr algn="l"/>
            <a:r>
              <a:rPr lang="en-US" sz="2400" dirty="0">
                <a:solidFill>
                  <a:schemeClr val="tx1"/>
                </a:solidFill>
              </a:rPr>
              <a:t>    </a:t>
            </a:r>
            <a:r>
              <a:rPr lang="en-US" sz="2400" dirty="0" err="1">
                <a:solidFill>
                  <a:schemeClr val="tx1"/>
                </a:solidFill>
              </a:rPr>
              <a:t>emp_name</a:t>
            </a:r>
            <a:r>
              <a:rPr lang="en-US" sz="2400" dirty="0">
                <a:solidFill>
                  <a:schemeClr val="tx1"/>
                </a:solidFill>
              </a:rPr>
              <a:t> VARCHAR(55) NOT NULL,</a:t>
            </a:r>
          </a:p>
          <a:p>
            <a:pPr algn="l"/>
            <a:r>
              <a:rPr lang="en-US" sz="2400" dirty="0">
                <a:solidFill>
                  <a:schemeClr val="tx1"/>
                </a:solidFill>
              </a:rPr>
              <a:t>    </a:t>
            </a:r>
            <a:r>
              <a:rPr lang="en-US" sz="2400" dirty="0" err="1">
                <a:solidFill>
                  <a:schemeClr val="tx1"/>
                </a:solidFill>
              </a:rPr>
              <a:t>hire_date</a:t>
            </a:r>
            <a:r>
              <a:rPr lang="en-US" sz="2400" dirty="0">
                <a:solidFill>
                  <a:schemeClr val="tx1"/>
                </a:solidFill>
              </a:rPr>
              <a:t> DATE NOT NULL,</a:t>
            </a:r>
          </a:p>
          <a:p>
            <a:pPr algn="l"/>
            <a:r>
              <a:rPr lang="en-US" sz="2400" dirty="0">
                <a:solidFill>
                  <a:schemeClr val="tx1"/>
                </a:solidFill>
              </a:rPr>
              <a:t>    salary INT NOT NULL </a:t>
            </a:r>
            <a:r>
              <a:rPr lang="en-US" sz="2400" b="1" dirty="0">
                <a:solidFill>
                  <a:schemeClr val="tx1"/>
                </a:solidFill>
              </a:rPr>
              <a:t>CHECK (salary &gt;= 3000 AND salary &lt;= 10000),</a:t>
            </a:r>
          </a:p>
          <a:p>
            <a:pPr algn="l"/>
            <a:r>
              <a:rPr lang="en-US" sz="2400" dirty="0">
                <a:solidFill>
                  <a:schemeClr val="tx1"/>
                </a:solidFill>
              </a:rPr>
              <a:t>    </a:t>
            </a:r>
            <a:r>
              <a:rPr lang="en-US" sz="2400" dirty="0" err="1">
                <a:solidFill>
                  <a:schemeClr val="tx1"/>
                </a:solidFill>
              </a:rPr>
              <a:t>dept_id</a:t>
            </a:r>
            <a:r>
              <a:rPr lang="en-US" sz="2400" dirty="0">
                <a:solidFill>
                  <a:schemeClr val="tx1"/>
                </a:solidFill>
              </a:rPr>
              <a:t> INT</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20</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60086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585019" y="1203120"/>
            <a:ext cx="7848600" cy="4953000"/>
          </a:xfrm>
        </p:spPr>
        <p:txBody>
          <a:bodyPr>
            <a:noAutofit/>
          </a:bodyPr>
          <a:lstStyle/>
          <a:p>
            <a:pPr algn="l"/>
            <a:r>
              <a:rPr lang="en-US" sz="2400" dirty="0">
                <a:solidFill>
                  <a:schemeClr val="tx1"/>
                </a:solidFill>
              </a:rPr>
              <a:t>Default Constraint</a:t>
            </a:r>
          </a:p>
          <a:p>
            <a:pPr algn="l"/>
            <a:r>
              <a:rPr lang="en-US" sz="2400" dirty="0">
                <a:solidFill>
                  <a:schemeClr val="tx1"/>
                </a:solidFill>
              </a:rPr>
              <a:t>Create Table My_Table1  </a:t>
            </a:r>
          </a:p>
          <a:p>
            <a:pPr algn="l"/>
            <a:r>
              <a:rPr lang="en-US" sz="2400" dirty="0">
                <a:solidFill>
                  <a:schemeClr val="tx1"/>
                </a:solidFill>
              </a:rPr>
              <a:t>(  </a:t>
            </a:r>
          </a:p>
          <a:p>
            <a:pPr algn="l"/>
            <a:r>
              <a:rPr lang="en-US" sz="2400" dirty="0">
                <a:solidFill>
                  <a:schemeClr val="tx1"/>
                </a:solidFill>
              </a:rPr>
              <a:t>   </a:t>
            </a:r>
            <a:r>
              <a:rPr lang="en-US" sz="2400" dirty="0" err="1">
                <a:solidFill>
                  <a:schemeClr val="tx1"/>
                </a:solidFill>
              </a:rPr>
              <a:t>IId</a:t>
            </a:r>
            <a:r>
              <a:rPr lang="en-US" sz="2400" dirty="0">
                <a:solidFill>
                  <a:schemeClr val="tx1"/>
                </a:solidFill>
              </a:rPr>
              <a:t> int default(1500),  </a:t>
            </a:r>
          </a:p>
          <a:p>
            <a:pPr algn="l"/>
            <a:r>
              <a:rPr lang="en-US" sz="2400" dirty="0">
                <a:solidFill>
                  <a:schemeClr val="tx1"/>
                </a:solidFill>
              </a:rPr>
              <a:t>   Age int,  </a:t>
            </a:r>
          </a:p>
          <a:p>
            <a:pPr algn="l"/>
            <a:r>
              <a:rPr lang="en-US" sz="2400" dirty="0">
                <a:solidFill>
                  <a:schemeClr val="tx1"/>
                </a:solidFill>
              </a:rPr>
              <a:t>   Salary </a:t>
            </a:r>
            <a:r>
              <a:rPr lang="en-US" sz="2400">
                <a:solidFill>
                  <a:schemeClr val="tx1"/>
                </a:solidFill>
              </a:rPr>
              <a:t>int default</a:t>
            </a:r>
            <a:r>
              <a:rPr lang="en-US" sz="2400" dirty="0">
                <a:solidFill>
                  <a:schemeClr val="tx1"/>
                </a:solidFill>
              </a:rPr>
              <a:t>(100)  </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21</a:t>
            </a:fld>
            <a:endParaRPr lang="en-IN"/>
          </a:p>
        </p:txBody>
      </p:sp>
      <p:sp>
        <p:nvSpPr>
          <p:cNvPr id="6" name="Footer Placeholder 5"/>
          <p:cNvSpPr>
            <a:spLocks noGrp="1"/>
          </p:cNvSpPr>
          <p:nvPr>
            <p:ph type="ftr" sz="quarter" idx="11"/>
          </p:nvPr>
        </p:nvSpPr>
        <p:spPr/>
        <p:txBody>
          <a:bodyPr/>
          <a:lstStyle/>
          <a:p>
            <a:r>
              <a:rPr lang="en-IN" dirty="0"/>
              <a:t>Sindhu K, Dept. of ISE</a:t>
            </a:r>
          </a:p>
        </p:txBody>
      </p:sp>
    </p:spTree>
    <p:extLst>
      <p:ext uri="{BB962C8B-B14F-4D97-AF65-F5344CB8AC3E}">
        <p14:creationId xmlns:p14="http://schemas.microsoft.com/office/powerpoint/2010/main" val="89879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01651"/>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730252"/>
            <a:ext cx="7848600" cy="5289549"/>
          </a:xfrm>
        </p:spPr>
        <p:txBody>
          <a:bodyPr>
            <a:noAutofit/>
          </a:bodyPr>
          <a:lstStyle/>
          <a:p>
            <a:pPr algn="l"/>
            <a:r>
              <a:rPr lang="en-US" sz="2400" b="1" dirty="0">
                <a:solidFill>
                  <a:schemeClr val="tx1"/>
                </a:solidFill>
              </a:rPr>
              <a:t>Alter Command </a:t>
            </a:r>
          </a:p>
          <a:p>
            <a:pPr algn="l"/>
            <a:endParaRPr lang="en-US" sz="2400" dirty="0">
              <a:solidFill>
                <a:schemeClr val="tx1"/>
              </a:solidFill>
            </a:endParaRPr>
          </a:p>
          <a:p>
            <a:pPr algn="l"/>
            <a:r>
              <a:rPr lang="en-US" sz="2400" dirty="0">
                <a:solidFill>
                  <a:schemeClr val="tx1"/>
                </a:solidFill>
              </a:rPr>
              <a:t>ALTER TABLE Student </a:t>
            </a:r>
            <a:r>
              <a:rPr lang="en-US" sz="2400" b="1" dirty="0">
                <a:solidFill>
                  <a:schemeClr val="tx1"/>
                </a:solidFill>
              </a:rPr>
              <a:t>MODIFY</a:t>
            </a:r>
            <a:r>
              <a:rPr lang="en-US" sz="2400" dirty="0">
                <a:solidFill>
                  <a:schemeClr val="tx1"/>
                </a:solidFill>
              </a:rPr>
              <a:t> </a:t>
            </a:r>
            <a:r>
              <a:rPr lang="en-US" sz="2400" dirty="0" err="1">
                <a:solidFill>
                  <a:schemeClr val="tx1"/>
                </a:solidFill>
              </a:rPr>
              <a:t>s_id</a:t>
            </a:r>
            <a:r>
              <a:rPr lang="en-US" sz="2400" dirty="0">
                <a:solidFill>
                  <a:schemeClr val="tx1"/>
                </a:solidFill>
              </a:rPr>
              <a:t> int NOT NULL;</a:t>
            </a:r>
          </a:p>
          <a:p>
            <a:pPr algn="l"/>
            <a:endParaRPr lang="en-US" sz="2400" b="1" dirty="0">
              <a:solidFill>
                <a:schemeClr val="tx1"/>
              </a:solidFill>
            </a:endParaRPr>
          </a:p>
          <a:p>
            <a:pPr algn="l"/>
            <a:r>
              <a:rPr lang="en-US" sz="2400" dirty="0">
                <a:solidFill>
                  <a:schemeClr val="tx1"/>
                </a:solidFill>
              </a:rPr>
              <a:t>ALTER TABLE Student </a:t>
            </a:r>
            <a:r>
              <a:rPr lang="en-US" sz="2400" b="1" dirty="0">
                <a:solidFill>
                  <a:schemeClr val="tx1"/>
                </a:solidFill>
              </a:rPr>
              <a:t>MODIFY</a:t>
            </a:r>
            <a:r>
              <a:rPr lang="en-US" sz="2400" dirty="0">
                <a:solidFill>
                  <a:schemeClr val="tx1"/>
                </a:solidFill>
              </a:rPr>
              <a:t> age INT NOT NULL UNIQUE;</a:t>
            </a:r>
          </a:p>
          <a:p>
            <a:pPr algn="l"/>
            <a:endParaRPr lang="en-US" sz="2400" dirty="0">
              <a:solidFill>
                <a:schemeClr val="tx1"/>
              </a:solidFill>
            </a:endParaRPr>
          </a:p>
          <a:p>
            <a:pPr algn="l"/>
            <a:r>
              <a:rPr lang="en-US" sz="2400" dirty="0">
                <a:solidFill>
                  <a:schemeClr val="tx1"/>
                </a:solidFill>
              </a:rPr>
              <a:t>ALTER table Student ADD PRIMARY KEY (</a:t>
            </a:r>
            <a:r>
              <a:rPr lang="en-US" sz="2400" dirty="0" err="1">
                <a:solidFill>
                  <a:schemeClr val="tx1"/>
                </a:solidFill>
              </a:rPr>
              <a:t>s_id</a:t>
            </a:r>
            <a:r>
              <a:rPr lang="en-US" sz="2400" dirty="0">
                <a:solidFill>
                  <a:schemeClr val="tx1"/>
                </a:solidFill>
              </a:rPr>
              <a:t>);</a:t>
            </a:r>
          </a:p>
          <a:p>
            <a:pPr algn="l"/>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123841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01651"/>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730252"/>
            <a:ext cx="7848600" cy="5289549"/>
          </a:xfrm>
        </p:spPr>
        <p:txBody>
          <a:bodyPr>
            <a:noAutofit/>
          </a:bodyPr>
          <a:lstStyle/>
          <a:p>
            <a:pPr algn="l"/>
            <a:r>
              <a:rPr lang="en-US" sz="2400" b="1" dirty="0">
                <a:solidFill>
                  <a:schemeClr val="tx1"/>
                </a:solidFill>
              </a:rPr>
              <a:t>Alter Command </a:t>
            </a:r>
          </a:p>
          <a:p>
            <a:pPr algn="l"/>
            <a:endParaRPr lang="en-US" sz="2400" dirty="0">
              <a:solidFill>
                <a:schemeClr val="tx1"/>
              </a:solidFill>
            </a:endParaRPr>
          </a:p>
          <a:p>
            <a:pPr algn="l"/>
            <a:r>
              <a:rPr lang="en-US" sz="2400" b="1" dirty="0">
                <a:solidFill>
                  <a:schemeClr val="tx1"/>
                </a:solidFill>
              </a:rPr>
              <a:t>With alter: Check constraint can also be added to an already created relation using the syntax:</a:t>
            </a:r>
          </a:p>
          <a:p>
            <a:pPr algn="l"/>
            <a:r>
              <a:rPr lang="en-US" sz="2400" dirty="0">
                <a:solidFill>
                  <a:schemeClr val="tx1"/>
                </a:solidFill>
              </a:rPr>
              <a:t>alter table </a:t>
            </a:r>
            <a:r>
              <a:rPr lang="en-US" sz="2400" dirty="0" err="1">
                <a:solidFill>
                  <a:schemeClr val="tx1"/>
                </a:solidFill>
              </a:rPr>
              <a:t>TABLE_NAME</a:t>
            </a:r>
            <a:r>
              <a:rPr lang="en-US" sz="2400" dirty="0">
                <a:solidFill>
                  <a:schemeClr val="tx1"/>
                </a:solidFill>
              </a:rPr>
              <a:t> modify </a:t>
            </a:r>
            <a:r>
              <a:rPr lang="en-US" sz="2400" dirty="0" err="1">
                <a:solidFill>
                  <a:schemeClr val="tx1"/>
                </a:solidFill>
              </a:rPr>
              <a:t>COLUMN_NAME</a:t>
            </a:r>
            <a:r>
              <a:rPr lang="en-US" sz="2400" dirty="0">
                <a:solidFill>
                  <a:schemeClr val="tx1"/>
                </a:solidFill>
              </a:rPr>
              <a:t> check(Condition);</a:t>
            </a:r>
          </a:p>
          <a:p>
            <a:pPr algn="l"/>
            <a:r>
              <a:rPr lang="en-US" sz="2400" dirty="0">
                <a:solidFill>
                  <a:schemeClr val="tx1"/>
                </a:solidFill>
              </a:rPr>
              <a:t>Example : alter table dept add  check(</a:t>
            </a:r>
            <a:r>
              <a:rPr lang="en-US" sz="2400" dirty="0" err="1">
                <a:solidFill>
                  <a:schemeClr val="tx1"/>
                </a:solidFill>
              </a:rPr>
              <a:t>deptid</a:t>
            </a:r>
            <a:r>
              <a:rPr lang="en-US" sz="2400" dirty="0">
                <a:solidFill>
                  <a:schemeClr val="tx1"/>
                </a:solidFill>
              </a:rPr>
              <a:t> &gt; 5);</a:t>
            </a:r>
          </a:p>
          <a:p>
            <a:pPr algn="l"/>
            <a:r>
              <a:rPr lang="en-US" sz="2400" b="1" dirty="0">
                <a:solidFill>
                  <a:schemeClr val="tx1"/>
                </a:solidFill>
              </a:rPr>
              <a:t>Giving variable name to check </a:t>
            </a:r>
            <a:r>
              <a:rPr lang="en-US" sz="2400" b="1" dirty="0" err="1">
                <a:solidFill>
                  <a:schemeClr val="tx1"/>
                </a:solidFill>
              </a:rPr>
              <a:t>constraint:Check</a:t>
            </a:r>
            <a:r>
              <a:rPr lang="en-US" sz="2400" b="1" dirty="0">
                <a:solidFill>
                  <a:schemeClr val="tx1"/>
                </a:solidFill>
              </a:rPr>
              <a:t> constraints can be given a variable name using the syntax:</a:t>
            </a:r>
          </a:p>
          <a:p>
            <a:pPr algn="l"/>
            <a:r>
              <a:rPr lang="en-US" sz="2400" dirty="0">
                <a:solidFill>
                  <a:schemeClr val="tx1"/>
                </a:solidFill>
              </a:rPr>
              <a:t>alter table </a:t>
            </a:r>
            <a:r>
              <a:rPr lang="en-US" sz="2400" dirty="0" err="1">
                <a:solidFill>
                  <a:schemeClr val="tx1"/>
                </a:solidFill>
              </a:rPr>
              <a:t>TABLE_NAME</a:t>
            </a:r>
            <a:r>
              <a:rPr lang="en-US" sz="2400" dirty="0">
                <a:solidFill>
                  <a:schemeClr val="tx1"/>
                </a:solidFill>
              </a:rPr>
              <a:t> add constraint </a:t>
            </a:r>
            <a:r>
              <a:rPr lang="en-US" sz="2400" dirty="0" err="1">
                <a:solidFill>
                  <a:schemeClr val="tx1"/>
                </a:solidFill>
              </a:rPr>
              <a:t>CHECK_CONST</a:t>
            </a:r>
            <a:r>
              <a:rPr lang="en-US" sz="2400" dirty="0">
                <a:solidFill>
                  <a:schemeClr val="tx1"/>
                </a:solidFill>
              </a:rPr>
              <a:t> check (Condition);</a:t>
            </a:r>
          </a:p>
          <a:p>
            <a:pPr algn="l"/>
            <a:r>
              <a:rPr lang="en-US" sz="2400" dirty="0">
                <a:solidFill>
                  <a:schemeClr val="tx1"/>
                </a:solidFill>
              </a:rPr>
              <a:t>alter table </a:t>
            </a:r>
            <a:r>
              <a:rPr lang="en-US" sz="2400" dirty="0" err="1">
                <a:solidFill>
                  <a:schemeClr val="tx1"/>
                </a:solidFill>
              </a:rPr>
              <a:t>TABLE_NAME</a:t>
            </a:r>
            <a:r>
              <a:rPr lang="en-US" sz="2400" dirty="0">
                <a:solidFill>
                  <a:schemeClr val="tx1"/>
                </a:solidFill>
              </a:rPr>
              <a:t> drop check </a:t>
            </a:r>
            <a:r>
              <a:rPr lang="en-US" sz="2400" dirty="0" err="1">
                <a:solidFill>
                  <a:schemeClr val="tx1"/>
                </a:solidFill>
              </a:rPr>
              <a:t>CHECK_CONST_NAME</a:t>
            </a:r>
            <a:r>
              <a:rPr lang="en-US" sz="2400" dirty="0">
                <a:solidFill>
                  <a:schemeClr val="tx1"/>
                </a:solidFill>
              </a:rPr>
              <a:t>;</a:t>
            </a:r>
          </a:p>
          <a:p>
            <a:pPr algn="l"/>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955219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01651"/>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730252"/>
            <a:ext cx="7848600" cy="5289549"/>
          </a:xfrm>
        </p:spPr>
        <p:txBody>
          <a:bodyPr>
            <a:noAutofit/>
          </a:bodyPr>
          <a:lstStyle/>
          <a:p>
            <a:pPr algn="l"/>
            <a:r>
              <a:rPr lang="en-US" sz="2400" b="1" dirty="0">
                <a:solidFill>
                  <a:schemeClr val="tx1"/>
                </a:solidFill>
              </a:rPr>
              <a:t>Foreign Key Constraint</a:t>
            </a:r>
          </a:p>
          <a:p>
            <a:pPr algn="l"/>
            <a:endParaRPr lang="en-US" sz="2400" b="1" dirty="0">
              <a:solidFill>
                <a:schemeClr val="tx1"/>
              </a:solidFill>
            </a:endParaRPr>
          </a:p>
          <a:p>
            <a:pPr algn="l"/>
            <a:r>
              <a:rPr lang="en-US" sz="2400" dirty="0">
                <a:solidFill>
                  <a:schemeClr val="tx1"/>
                </a:solidFill>
              </a:rPr>
              <a:t>Foreign Key is used to relate two tables. The relationship between the two tables matches the Primary Key in one of the tables with a Foreign Key in the second table.</a:t>
            </a:r>
          </a:p>
          <a:p>
            <a:pPr algn="l"/>
            <a:endParaRPr lang="en-US" sz="2400" dirty="0">
              <a:solidFill>
                <a:schemeClr val="tx1"/>
              </a:solidFill>
            </a:endParaRPr>
          </a:p>
          <a:p>
            <a:pPr algn="l"/>
            <a:r>
              <a:rPr lang="en-US" sz="2400" dirty="0">
                <a:solidFill>
                  <a:schemeClr val="tx1"/>
                </a:solidFill>
              </a:rPr>
              <a:t>This is also called a referencing key.</a:t>
            </a:r>
          </a:p>
          <a:p>
            <a:pPr algn="l"/>
            <a:endParaRPr lang="en-US" sz="2400" dirty="0">
              <a:solidFill>
                <a:schemeClr val="tx1"/>
              </a:solidFill>
            </a:endParaRPr>
          </a:p>
          <a:p>
            <a:pPr algn="l"/>
            <a:r>
              <a:rPr lang="en-US" sz="2400" dirty="0">
                <a:solidFill>
                  <a:schemeClr val="tx1"/>
                </a:solidFill>
              </a:rPr>
              <a:t>We use ALTER statement and ADD statement to specify this constraint.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421220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01651"/>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143000"/>
            <a:ext cx="7848600" cy="4876801"/>
          </a:xfrm>
        </p:spPr>
        <p:txBody>
          <a:bodyPr>
            <a:noAutofit/>
          </a:bodyPr>
          <a:lstStyle/>
          <a:p>
            <a:pPr algn="l"/>
            <a:r>
              <a:rPr lang="en-US" sz="2400" b="1" dirty="0" err="1">
                <a:solidFill>
                  <a:schemeClr val="tx1"/>
                </a:solidFill>
              </a:rPr>
              <a:t>Customer_Detail</a:t>
            </a:r>
            <a:r>
              <a:rPr lang="en-US" sz="2400" b="1" dirty="0">
                <a:solidFill>
                  <a:schemeClr val="tx1"/>
                </a:solidFill>
              </a:rPr>
              <a:t> Table</a:t>
            </a:r>
          </a:p>
          <a:p>
            <a:pPr algn="l"/>
            <a:endParaRPr lang="en-US" sz="2400" b="1" dirty="0">
              <a:solidFill>
                <a:schemeClr val="tx1"/>
              </a:solidFill>
            </a:endParaRPr>
          </a:p>
          <a:p>
            <a:pPr algn="l"/>
            <a:r>
              <a:rPr lang="en-US" sz="2400" b="1" dirty="0" err="1">
                <a:solidFill>
                  <a:schemeClr val="tx1"/>
                </a:solidFill>
              </a:rPr>
              <a:t>c_id</a:t>
            </a:r>
            <a:r>
              <a:rPr lang="en-US" sz="2400" b="1" dirty="0">
                <a:solidFill>
                  <a:schemeClr val="tx1"/>
                </a:solidFill>
              </a:rPr>
              <a:t>	</a:t>
            </a:r>
            <a:r>
              <a:rPr lang="en-US" sz="2400" b="1" dirty="0" err="1">
                <a:solidFill>
                  <a:schemeClr val="tx1"/>
                </a:solidFill>
              </a:rPr>
              <a:t>Customer_Name</a:t>
            </a:r>
            <a:r>
              <a:rPr lang="en-US" sz="2400" b="1" dirty="0">
                <a:solidFill>
                  <a:schemeClr val="tx1"/>
                </a:solidFill>
              </a:rPr>
              <a:t>	address</a:t>
            </a:r>
          </a:p>
          <a:p>
            <a:pPr algn="l"/>
            <a:r>
              <a:rPr lang="en-US" sz="2400" b="1" dirty="0">
                <a:solidFill>
                  <a:schemeClr val="tx1"/>
                </a:solidFill>
              </a:rPr>
              <a:t>101	Adam			Noida</a:t>
            </a:r>
          </a:p>
          <a:p>
            <a:pPr algn="l"/>
            <a:r>
              <a:rPr lang="en-US" sz="2400" b="1" dirty="0">
                <a:solidFill>
                  <a:schemeClr val="tx1"/>
                </a:solidFill>
              </a:rPr>
              <a:t>102	Alex			Delhi</a:t>
            </a:r>
          </a:p>
          <a:p>
            <a:pPr algn="l"/>
            <a:r>
              <a:rPr lang="en-US" sz="2400" b="1" dirty="0">
                <a:solidFill>
                  <a:schemeClr val="tx1"/>
                </a:solidFill>
              </a:rPr>
              <a:t>103	Stuart			Rohtak</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92812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501651"/>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143000"/>
            <a:ext cx="7848600" cy="4876801"/>
          </a:xfrm>
        </p:spPr>
        <p:txBody>
          <a:bodyPr>
            <a:noAutofit/>
          </a:bodyPr>
          <a:lstStyle/>
          <a:p>
            <a:pPr algn="l"/>
            <a:r>
              <a:rPr lang="en-IN" sz="2400" b="1" dirty="0" err="1">
                <a:solidFill>
                  <a:schemeClr val="tx1"/>
                </a:solidFill>
              </a:rPr>
              <a:t>Order_Detail</a:t>
            </a:r>
            <a:r>
              <a:rPr lang="en-IN" sz="2400" b="1" dirty="0">
                <a:solidFill>
                  <a:schemeClr val="tx1"/>
                </a:solidFill>
              </a:rPr>
              <a:t> Table</a:t>
            </a:r>
          </a:p>
          <a:p>
            <a:pPr algn="l"/>
            <a:endParaRPr lang="en-US" sz="2400" b="1" dirty="0">
              <a:solidFill>
                <a:schemeClr val="tx1"/>
              </a:solidFill>
            </a:endParaRPr>
          </a:p>
          <a:p>
            <a:pPr algn="l"/>
            <a:r>
              <a:rPr lang="en-US" sz="2400" b="1" dirty="0" err="1">
                <a:solidFill>
                  <a:schemeClr val="tx1"/>
                </a:solidFill>
              </a:rPr>
              <a:t>Order_id</a:t>
            </a:r>
            <a:r>
              <a:rPr lang="en-US" sz="2400" b="1" dirty="0">
                <a:solidFill>
                  <a:schemeClr val="tx1"/>
                </a:solidFill>
              </a:rPr>
              <a:t>	</a:t>
            </a:r>
            <a:r>
              <a:rPr lang="en-US" sz="2400" b="1" dirty="0" err="1">
                <a:solidFill>
                  <a:schemeClr val="tx1"/>
                </a:solidFill>
              </a:rPr>
              <a:t>Order_Name</a:t>
            </a:r>
            <a:r>
              <a:rPr lang="en-US" sz="2400" b="1" dirty="0">
                <a:solidFill>
                  <a:schemeClr val="tx1"/>
                </a:solidFill>
              </a:rPr>
              <a:t>	</a:t>
            </a:r>
            <a:r>
              <a:rPr lang="en-US" sz="2400" b="1" dirty="0" err="1">
                <a:solidFill>
                  <a:schemeClr val="tx1"/>
                </a:solidFill>
              </a:rPr>
              <a:t>c_id</a:t>
            </a:r>
            <a:endParaRPr lang="en-US" sz="2400" b="1" dirty="0">
              <a:solidFill>
                <a:schemeClr val="tx1"/>
              </a:solidFill>
            </a:endParaRPr>
          </a:p>
          <a:p>
            <a:pPr algn="l"/>
            <a:r>
              <a:rPr lang="en-US" sz="2400" b="1" dirty="0">
                <a:solidFill>
                  <a:schemeClr val="tx1"/>
                </a:solidFill>
              </a:rPr>
              <a:t>10		Order1		101</a:t>
            </a:r>
          </a:p>
          <a:p>
            <a:pPr algn="l"/>
            <a:r>
              <a:rPr lang="en-US" sz="2400" b="1" dirty="0">
                <a:solidFill>
                  <a:schemeClr val="tx1"/>
                </a:solidFill>
              </a:rPr>
              <a:t>11		Order2		103</a:t>
            </a:r>
          </a:p>
          <a:p>
            <a:pPr algn="l"/>
            <a:r>
              <a:rPr lang="en-US" sz="2400" b="1" dirty="0">
                <a:solidFill>
                  <a:schemeClr val="tx1"/>
                </a:solidFill>
              </a:rPr>
              <a:t>12		Order3		102</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26</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23620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CREATE table </a:t>
            </a:r>
            <a:r>
              <a:rPr lang="en-US" sz="2400" dirty="0" err="1">
                <a:solidFill>
                  <a:schemeClr val="tx1"/>
                </a:solidFill>
              </a:rPr>
              <a:t>Order_Detail</a:t>
            </a:r>
            <a:r>
              <a:rPr lang="en-US" sz="2400" dirty="0">
                <a:solidFill>
                  <a:schemeClr val="tx1"/>
                </a:solidFill>
              </a:rPr>
              <a:t>(</a:t>
            </a:r>
          </a:p>
          <a:p>
            <a:pPr algn="l"/>
            <a:r>
              <a:rPr lang="en-US" sz="2400" dirty="0">
                <a:solidFill>
                  <a:schemeClr val="tx1"/>
                </a:solidFill>
              </a:rPr>
              <a:t>    </a:t>
            </a:r>
            <a:r>
              <a:rPr lang="en-US" sz="2400" dirty="0" err="1">
                <a:solidFill>
                  <a:schemeClr val="tx1"/>
                </a:solidFill>
              </a:rPr>
              <a:t>order_id</a:t>
            </a:r>
            <a:r>
              <a:rPr lang="en-US" sz="2400" dirty="0">
                <a:solidFill>
                  <a:schemeClr val="tx1"/>
                </a:solidFill>
              </a:rPr>
              <a:t> int PRIMARY KEY, </a:t>
            </a:r>
          </a:p>
          <a:p>
            <a:pPr algn="l"/>
            <a:r>
              <a:rPr lang="en-US" sz="2400" dirty="0">
                <a:solidFill>
                  <a:schemeClr val="tx1"/>
                </a:solidFill>
              </a:rPr>
              <a:t>    </a:t>
            </a:r>
            <a:r>
              <a:rPr lang="en-US" sz="2400" dirty="0" err="1">
                <a:solidFill>
                  <a:schemeClr val="tx1"/>
                </a:solidFill>
              </a:rPr>
              <a:t>order_name</a:t>
            </a:r>
            <a:r>
              <a:rPr lang="en-US" sz="2400" dirty="0">
                <a:solidFill>
                  <a:schemeClr val="tx1"/>
                </a:solidFill>
              </a:rPr>
              <a:t> varchar(60) NOT NULL,</a:t>
            </a:r>
          </a:p>
          <a:p>
            <a:pPr algn="l"/>
            <a:r>
              <a:rPr lang="en-US" sz="2400" dirty="0">
                <a:solidFill>
                  <a:schemeClr val="tx1"/>
                </a:solidFill>
              </a:rPr>
              <a:t>    </a:t>
            </a:r>
            <a:r>
              <a:rPr lang="en-US" sz="2400" dirty="0" err="1">
                <a:solidFill>
                  <a:schemeClr val="tx1"/>
                </a:solidFill>
              </a:rPr>
              <a:t>c_id</a:t>
            </a:r>
            <a:r>
              <a:rPr lang="en-US" sz="2400" dirty="0">
                <a:solidFill>
                  <a:schemeClr val="tx1"/>
                </a:solidFill>
              </a:rPr>
              <a:t> int FOREIGN KEY REFERENCES </a:t>
            </a:r>
            <a:r>
              <a:rPr lang="en-US" sz="2400" dirty="0" err="1">
                <a:solidFill>
                  <a:schemeClr val="tx1"/>
                </a:solidFill>
              </a:rPr>
              <a:t>Customer_Detail</a:t>
            </a:r>
            <a:r>
              <a:rPr lang="en-US" sz="2400" dirty="0">
                <a:solidFill>
                  <a:schemeClr val="tx1"/>
                </a:solidFill>
              </a:rPr>
              <a:t>(</a:t>
            </a:r>
            <a:r>
              <a:rPr lang="en-US" sz="2400" dirty="0" err="1">
                <a:solidFill>
                  <a:schemeClr val="tx1"/>
                </a:solidFill>
              </a:rPr>
              <a:t>c_id</a:t>
            </a:r>
            <a:r>
              <a:rPr lang="en-US" sz="2400" dirty="0">
                <a:solidFill>
                  <a:schemeClr val="tx1"/>
                </a:solidFill>
              </a:rPr>
              <a:t>)</a:t>
            </a:r>
          </a:p>
          <a:p>
            <a:pPr algn="l"/>
            <a:r>
              <a:rPr lang="en-US" sz="2400" dirty="0">
                <a:solidFill>
                  <a:schemeClr val="tx1"/>
                </a:solidFill>
              </a:rPr>
              <a:t>);</a:t>
            </a:r>
          </a:p>
          <a:p>
            <a:pPr algn="l"/>
            <a:endParaRPr lang="en-US" sz="2400" dirty="0">
              <a:solidFill>
                <a:schemeClr val="tx1"/>
              </a:solidFill>
            </a:endParaRPr>
          </a:p>
          <a:p>
            <a:pPr algn="l"/>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27</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428831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a:solidFill>
                  <a:schemeClr val="tx1"/>
                </a:solidFill>
              </a:rPr>
              <a:t>CREATE table </a:t>
            </a:r>
            <a:r>
              <a:rPr lang="en-US" sz="2400" dirty="0" err="1">
                <a:solidFill>
                  <a:schemeClr val="tx1"/>
                </a:solidFill>
              </a:rPr>
              <a:t>Order_Detail</a:t>
            </a:r>
            <a:r>
              <a:rPr lang="en-US" sz="2400" dirty="0">
                <a:solidFill>
                  <a:schemeClr val="tx1"/>
                </a:solidFill>
              </a:rPr>
              <a:t>(</a:t>
            </a:r>
          </a:p>
          <a:p>
            <a:pPr algn="l"/>
            <a:r>
              <a:rPr lang="en-US" sz="2400" dirty="0">
                <a:solidFill>
                  <a:schemeClr val="tx1"/>
                </a:solidFill>
              </a:rPr>
              <a:t>    </a:t>
            </a:r>
            <a:r>
              <a:rPr lang="en-US" sz="2400" dirty="0" err="1">
                <a:solidFill>
                  <a:schemeClr val="tx1"/>
                </a:solidFill>
              </a:rPr>
              <a:t>order_id</a:t>
            </a:r>
            <a:r>
              <a:rPr lang="en-US" sz="2400" dirty="0">
                <a:solidFill>
                  <a:schemeClr val="tx1"/>
                </a:solidFill>
              </a:rPr>
              <a:t> int PRIMARY KEY, </a:t>
            </a:r>
          </a:p>
          <a:p>
            <a:pPr algn="l"/>
            <a:r>
              <a:rPr lang="en-US" sz="2400" dirty="0">
                <a:solidFill>
                  <a:schemeClr val="tx1"/>
                </a:solidFill>
              </a:rPr>
              <a:t>    </a:t>
            </a:r>
            <a:r>
              <a:rPr lang="en-US" sz="2400" dirty="0" err="1">
                <a:solidFill>
                  <a:schemeClr val="tx1"/>
                </a:solidFill>
              </a:rPr>
              <a:t>order_name</a:t>
            </a:r>
            <a:r>
              <a:rPr lang="en-US" sz="2400" dirty="0">
                <a:solidFill>
                  <a:schemeClr val="tx1"/>
                </a:solidFill>
              </a:rPr>
              <a:t> varchar(60) NOT NULL,</a:t>
            </a:r>
          </a:p>
          <a:p>
            <a:pPr algn="l"/>
            <a:r>
              <a:rPr lang="en-US" sz="2400" dirty="0">
                <a:solidFill>
                  <a:schemeClr val="tx1"/>
                </a:solidFill>
              </a:rPr>
              <a:t>    </a:t>
            </a:r>
            <a:r>
              <a:rPr lang="en-US" sz="2400" dirty="0" err="1">
                <a:solidFill>
                  <a:schemeClr val="tx1"/>
                </a:solidFill>
              </a:rPr>
              <a:t>c_id</a:t>
            </a:r>
            <a:r>
              <a:rPr lang="en-US" sz="2400" dirty="0">
                <a:solidFill>
                  <a:schemeClr val="tx1"/>
                </a:solidFill>
              </a:rPr>
              <a:t> int FOREIGN KEY REFERENCES </a:t>
            </a:r>
            <a:r>
              <a:rPr lang="en-US" sz="2400" dirty="0" err="1">
                <a:solidFill>
                  <a:schemeClr val="tx1"/>
                </a:solidFill>
              </a:rPr>
              <a:t>Customer_Detail</a:t>
            </a:r>
            <a:r>
              <a:rPr lang="en-US" sz="2400" dirty="0">
                <a:solidFill>
                  <a:schemeClr val="tx1"/>
                </a:solidFill>
              </a:rPr>
              <a:t>(</a:t>
            </a:r>
            <a:r>
              <a:rPr lang="en-US" sz="2400" dirty="0" err="1">
                <a:solidFill>
                  <a:schemeClr val="tx1"/>
                </a:solidFill>
              </a:rPr>
              <a:t>c_id</a:t>
            </a:r>
            <a:r>
              <a:rPr lang="en-US" sz="2400" dirty="0">
                <a:solidFill>
                  <a:schemeClr val="tx1"/>
                </a:solidFill>
              </a:rPr>
              <a:t>)</a:t>
            </a:r>
          </a:p>
          <a:p>
            <a:pPr algn="l"/>
            <a:r>
              <a:rPr lang="en-US" sz="2400" dirty="0">
                <a:solidFill>
                  <a:schemeClr val="tx1"/>
                </a:solidFill>
              </a:rPr>
              <a:t>);</a:t>
            </a:r>
          </a:p>
          <a:p>
            <a:pPr algn="l"/>
            <a:endParaRPr lang="en-US" sz="2400" dirty="0">
              <a:solidFill>
                <a:schemeClr val="tx1"/>
              </a:solidFill>
            </a:endParaRPr>
          </a:p>
          <a:p>
            <a:pPr algn="l"/>
            <a:r>
              <a:rPr lang="en-US" sz="2400" dirty="0">
                <a:solidFill>
                  <a:schemeClr val="tx1"/>
                </a:solidFill>
              </a:rPr>
              <a:t>ALTER table </a:t>
            </a:r>
            <a:r>
              <a:rPr lang="en-US" sz="2400" dirty="0" err="1">
                <a:solidFill>
                  <a:schemeClr val="tx1"/>
                </a:solidFill>
              </a:rPr>
              <a:t>Order_Detail</a:t>
            </a:r>
            <a:r>
              <a:rPr lang="en-US" sz="2400" dirty="0">
                <a:solidFill>
                  <a:schemeClr val="tx1"/>
                </a:solidFill>
              </a:rPr>
              <a:t> ADD FOREIGN KEY (</a:t>
            </a:r>
            <a:r>
              <a:rPr lang="en-US" sz="2400" dirty="0" err="1">
                <a:solidFill>
                  <a:schemeClr val="tx1"/>
                </a:solidFill>
              </a:rPr>
              <a:t>c_id</a:t>
            </a:r>
            <a:r>
              <a:rPr lang="en-US" sz="2400" dirty="0">
                <a:solidFill>
                  <a:schemeClr val="tx1"/>
                </a:solidFill>
              </a:rPr>
              <a:t>) REFERENCES </a:t>
            </a:r>
            <a:r>
              <a:rPr lang="en-US" sz="2400" dirty="0" err="1">
                <a:solidFill>
                  <a:schemeClr val="tx1"/>
                </a:solidFill>
              </a:rPr>
              <a:t>Customer_Detail</a:t>
            </a:r>
            <a:r>
              <a:rPr lang="en-US" sz="2400" dirty="0">
                <a:solidFill>
                  <a:schemeClr val="tx1"/>
                </a:solidFill>
              </a:rPr>
              <a:t>(</a:t>
            </a:r>
            <a:r>
              <a:rPr lang="en-US" sz="2400" dirty="0" err="1">
                <a:solidFill>
                  <a:schemeClr val="tx1"/>
                </a:solidFill>
              </a:rPr>
              <a:t>c_id</a:t>
            </a:r>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83868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err="1">
                <a:solidFill>
                  <a:schemeClr val="tx1"/>
                </a:solidFill>
              </a:rPr>
              <a:t>Behaviour</a:t>
            </a:r>
            <a:r>
              <a:rPr lang="en-US" sz="2400" dirty="0">
                <a:solidFill>
                  <a:schemeClr val="tx1"/>
                </a:solidFill>
              </a:rPr>
              <a:t> of </a:t>
            </a:r>
            <a:r>
              <a:rPr lang="en-US" sz="2400" dirty="0" err="1">
                <a:solidFill>
                  <a:schemeClr val="tx1"/>
                </a:solidFill>
              </a:rPr>
              <a:t>Foriegn</a:t>
            </a:r>
            <a:r>
              <a:rPr lang="en-US" sz="2400" dirty="0">
                <a:solidFill>
                  <a:schemeClr val="tx1"/>
                </a:solidFill>
              </a:rPr>
              <a:t> Key Column on Delete</a:t>
            </a:r>
          </a:p>
          <a:p>
            <a:pPr algn="l"/>
            <a:endParaRPr lang="en-US" sz="2400" dirty="0">
              <a:solidFill>
                <a:schemeClr val="tx1"/>
              </a:solidFill>
            </a:endParaRPr>
          </a:p>
          <a:p>
            <a:pPr algn="l"/>
            <a:r>
              <a:rPr lang="en-US" sz="2400" dirty="0">
                <a:solidFill>
                  <a:schemeClr val="tx1"/>
                </a:solidFill>
              </a:rPr>
              <a:t>There are two ways to maintain the integrity of data in Child table, when a particular record is deleted in the main table.</a:t>
            </a:r>
          </a:p>
          <a:p>
            <a:pPr algn="l"/>
            <a:endParaRPr lang="en-US" sz="2400" dirty="0">
              <a:solidFill>
                <a:schemeClr val="tx1"/>
              </a:solidFill>
            </a:endParaRPr>
          </a:p>
          <a:p>
            <a:pPr algn="l"/>
            <a:r>
              <a:rPr lang="en-US" sz="2400" dirty="0">
                <a:solidFill>
                  <a:schemeClr val="tx1"/>
                </a:solidFill>
              </a:rPr>
              <a:t> When two tables are connected with </a:t>
            </a:r>
            <a:r>
              <a:rPr lang="en-US" sz="2400" dirty="0" err="1">
                <a:solidFill>
                  <a:schemeClr val="tx1"/>
                </a:solidFill>
              </a:rPr>
              <a:t>Foriegn</a:t>
            </a:r>
            <a:r>
              <a:rPr lang="en-US" sz="2400" dirty="0">
                <a:solidFill>
                  <a:schemeClr val="tx1"/>
                </a:solidFill>
              </a:rPr>
              <a:t> key, and certain data in the main table is deleted, for which a record exits in the child table, then we must have some mechanism to save the integrity of data in the child table.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29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20293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5" name="Slide Number Placeholder 4"/>
          <p:cNvSpPr>
            <a:spLocks noGrp="1"/>
          </p:cNvSpPr>
          <p:nvPr>
            <p:ph type="sldNum" sz="quarter" idx="12"/>
          </p:nvPr>
        </p:nvSpPr>
        <p:spPr/>
        <p:txBody>
          <a:bodyPr/>
          <a:lstStyle/>
          <a:p>
            <a:fld id="{73ED845A-E51E-4148-9C69-4F768B933BCF}" type="slidenum">
              <a:rPr lang="en-IN" smtClean="0"/>
              <a:pPr/>
              <a:t>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9" name="Picture 8">
            <a:extLst>
              <a:ext uri="{FF2B5EF4-FFF2-40B4-BE49-F238E27FC236}">
                <a16:creationId xmlns:a16="http://schemas.microsoft.com/office/drawing/2014/main" id="{84F31A32-2396-47BA-B77C-754AE0D62319}"/>
              </a:ext>
            </a:extLst>
          </p:cNvPr>
          <p:cNvPicPr>
            <a:picLocks noChangeAspect="1"/>
          </p:cNvPicPr>
          <p:nvPr/>
        </p:nvPicPr>
        <p:blipFill>
          <a:blip r:embed="rId2"/>
          <a:stretch>
            <a:fillRect/>
          </a:stretch>
        </p:blipFill>
        <p:spPr>
          <a:xfrm>
            <a:off x="533400" y="1049255"/>
            <a:ext cx="7620000" cy="5117729"/>
          </a:xfrm>
          <a:prstGeom prst="rect">
            <a:avLst/>
          </a:prstGeom>
        </p:spPr>
      </p:pic>
    </p:spTree>
    <p:extLst>
      <p:ext uri="{BB962C8B-B14F-4D97-AF65-F5344CB8AC3E}">
        <p14:creationId xmlns:p14="http://schemas.microsoft.com/office/powerpoint/2010/main" val="3323094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err="1">
                <a:solidFill>
                  <a:schemeClr val="tx1"/>
                </a:solidFill>
              </a:rPr>
              <a:t>Behaviour</a:t>
            </a:r>
            <a:r>
              <a:rPr lang="en-US" sz="2400" dirty="0">
                <a:solidFill>
                  <a:schemeClr val="tx1"/>
                </a:solidFill>
              </a:rPr>
              <a:t> of </a:t>
            </a:r>
            <a:r>
              <a:rPr lang="en-US" sz="2400" dirty="0" err="1">
                <a:solidFill>
                  <a:schemeClr val="tx1"/>
                </a:solidFill>
              </a:rPr>
              <a:t>Foriegn</a:t>
            </a:r>
            <a:r>
              <a:rPr lang="en-US" sz="2400" dirty="0">
                <a:solidFill>
                  <a:schemeClr val="tx1"/>
                </a:solidFill>
              </a:rPr>
              <a:t> Key Column on Delete</a:t>
            </a:r>
          </a:p>
          <a:p>
            <a:pPr algn="l"/>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30</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a16="http://schemas.microsoft.com/office/drawing/2014/main" id="{978A2968-5229-4911-9FD4-E5E4832D5024}"/>
              </a:ext>
            </a:extLst>
          </p:cNvPr>
          <p:cNvPicPr>
            <a:picLocks noChangeAspect="1"/>
          </p:cNvPicPr>
          <p:nvPr/>
        </p:nvPicPr>
        <p:blipFill>
          <a:blip r:embed="rId2"/>
          <a:stretch>
            <a:fillRect/>
          </a:stretch>
        </p:blipFill>
        <p:spPr>
          <a:xfrm>
            <a:off x="2238375" y="2005012"/>
            <a:ext cx="4667250" cy="2847975"/>
          </a:xfrm>
          <a:prstGeom prst="rect">
            <a:avLst/>
          </a:prstGeom>
        </p:spPr>
      </p:pic>
    </p:spTree>
    <p:extLst>
      <p:ext uri="{BB962C8B-B14F-4D97-AF65-F5344CB8AC3E}">
        <p14:creationId xmlns:p14="http://schemas.microsoft.com/office/powerpoint/2010/main" val="229851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647700" y="1066801"/>
            <a:ext cx="7848600" cy="4953000"/>
          </a:xfrm>
        </p:spPr>
        <p:txBody>
          <a:bodyPr>
            <a:noAutofit/>
          </a:bodyPr>
          <a:lstStyle/>
          <a:p>
            <a:pPr algn="l"/>
            <a:r>
              <a:rPr lang="en-US" sz="2400" dirty="0" err="1">
                <a:solidFill>
                  <a:schemeClr val="tx1"/>
                </a:solidFill>
              </a:rPr>
              <a:t>Behaviour</a:t>
            </a:r>
            <a:r>
              <a:rPr lang="en-US" sz="2400" dirty="0">
                <a:solidFill>
                  <a:schemeClr val="tx1"/>
                </a:solidFill>
              </a:rPr>
              <a:t> of </a:t>
            </a:r>
            <a:r>
              <a:rPr lang="en-US" sz="2400" dirty="0" err="1">
                <a:solidFill>
                  <a:schemeClr val="tx1"/>
                </a:solidFill>
              </a:rPr>
              <a:t>Foriegn</a:t>
            </a:r>
            <a:r>
              <a:rPr lang="en-US" sz="2400" dirty="0">
                <a:solidFill>
                  <a:schemeClr val="tx1"/>
                </a:solidFill>
              </a:rPr>
              <a:t> Key Column on Delete</a:t>
            </a:r>
          </a:p>
          <a:p>
            <a:pPr algn="l"/>
            <a:endParaRPr lang="en-US" sz="2400" dirty="0">
              <a:solidFill>
                <a:schemeClr val="tx1"/>
              </a:solidFill>
            </a:endParaRPr>
          </a:p>
          <a:p>
            <a:pPr algn="l"/>
            <a:r>
              <a:rPr lang="en-US" sz="2400" dirty="0">
                <a:solidFill>
                  <a:schemeClr val="tx1"/>
                </a:solidFill>
              </a:rPr>
              <a:t>1. On Delete Cascade : This will remove the record from child table, if that value of </a:t>
            </a:r>
            <a:r>
              <a:rPr lang="en-US" sz="2400" dirty="0" err="1">
                <a:solidFill>
                  <a:schemeClr val="tx1"/>
                </a:solidFill>
              </a:rPr>
              <a:t>foriegn</a:t>
            </a:r>
            <a:r>
              <a:rPr lang="en-US" sz="2400" dirty="0">
                <a:solidFill>
                  <a:schemeClr val="tx1"/>
                </a:solidFill>
              </a:rPr>
              <a:t> key is deleted from the main table.</a:t>
            </a:r>
          </a:p>
          <a:p>
            <a:pPr algn="l"/>
            <a:r>
              <a:rPr lang="en-US" sz="2400" dirty="0">
                <a:solidFill>
                  <a:schemeClr val="tx1"/>
                </a:solidFill>
              </a:rPr>
              <a:t>2. On Delete Null : This will set all the values in that record of child table as NULL, for which the value of </a:t>
            </a:r>
            <a:r>
              <a:rPr lang="en-US" sz="2400" dirty="0" err="1">
                <a:solidFill>
                  <a:schemeClr val="tx1"/>
                </a:solidFill>
              </a:rPr>
              <a:t>foriegn</a:t>
            </a:r>
            <a:r>
              <a:rPr lang="en-US" sz="2400" dirty="0">
                <a:solidFill>
                  <a:schemeClr val="tx1"/>
                </a:solidFill>
              </a:rPr>
              <a:t> key is deleted from the main table.</a:t>
            </a:r>
          </a:p>
          <a:p>
            <a:pPr algn="l"/>
            <a:r>
              <a:rPr lang="en-US" sz="2400" dirty="0">
                <a:solidFill>
                  <a:schemeClr val="tx1"/>
                </a:solidFill>
              </a:rPr>
              <a:t>3. If we don't use any of the above, then we cannot delete data from the main table for which data in child table exists. We will get an error if we try to do so.</a:t>
            </a:r>
          </a:p>
          <a:p>
            <a:pPr algn="l"/>
            <a:r>
              <a:rPr lang="en-US" sz="2400" dirty="0">
                <a:solidFill>
                  <a:schemeClr val="tx1"/>
                </a:solidFill>
              </a:rPr>
              <a:t>ERROR : Record in child table exist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31</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9370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5" name="Slide Number Placeholder 4"/>
          <p:cNvSpPr>
            <a:spLocks noGrp="1"/>
          </p:cNvSpPr>
          <p:nvPr>
            <p:ph type="sldNum" sz="quarter" idx="12"/>
          </p:nvPr>
        </p:nvSpPr>
        <p:spPr/>
        <p:txBody>
          <a:bodyPr/>
          <a:lstStyle/>
          <a:p>
            <a:fld id="{73ED845A-E51E-4148-9C69-4F768B933BCF}" type="slidenum">
              <a:rPr lang="en-IN" smtClean="0"/>
              <a:pPr/>
              <a:t>32</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pic>
        <p:nvPicPr>
          <p:cNvPr id="7" name="Picture 6">
            <a:extLst>
              <a:ext uri="{FF2B5EF4-FFF2-40B4-BE49-F238E27FC236}">
                <a16:creationId xmlns:a16="http://schemas.microsoft.com/office/drawing/2014/main" id="{508A851F-ADA2-441D-B3A3-48FED22B3538}"/>
              </a:ext>
            </a:extLst>
          </p:cNvPr>
          <p:cNvPicPr>
            <a:picLocks noChangeAspect="1"/>
          </p:cNvPicPr>
          <p:nvPr/>
        </p:nvPicPr>
        <p:blipFill>
          <a:blip r:embed="rId2"/>
          <a:stretch>
            <a:fillRect/>
          </a:stretch>
        </p:blipFill>
        <p:spPr>
          <a:xfrm>
            <a:off x="-120147" y="952499"/>
            <a:ext cx="8682816" cy="5295901"/>
          </a:xfrm>
          <a:prstGeom prst="rect">
            <a:avLst/>
          </a:prstGeom>
        </p:spPr>
      </p:pic>
    </p:spTree>
    <p:extLst>
      <p:ext uri="{BB962C8B-B14F-4D97-AF65-F5344CB8AC3E}">
        <p14:creationId xmlns:p14="http://schemas.microsoft.com/office/powerpoint/2010/main" val="553477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Constraints in SQL</a:t>
            </a:r>
          </a:p>
        </p:txBody>
      </p:sp>
      <p:sp>
        <p:nvSpPr>
          <p:cNvPr id="3" name="Subtitle 2"/>
          <p:cNvSpPr>
            <a:spLocks noGrp="1"/>
          </p:cNvSpPr>
          <p:nvPr>
            <p:ph type="subTitle" idx="1"/>
          </p:nvPr>
        </p:nvSpPr>
        <p:spPr>
          <a:xfrm>
            <a:off x="533400" y="664907"/>
            <a:ext cx="7848600" cy="4953000"/>
          </a:xfrm>
        </p:spPr>
        <p:txBody>
          <a:bodyPr>
            <a:noAutofit/>
          </a:bodyPr>
          <a:lstStyle/>
          <a:p>
            <a:pPr algn="l"/>
            <a:r>
              <a:rPr lang="en-US" sz="2400" dirty="0">
                <a:solidFill>
                  <a:schemeClr val="tx1"/>
                </a:solidFill>
              </a:rPr>
              <a:t>CREATE TABLE employees (</a:t>
            </a:r>
          </a:p>
          <a:p>
            <a:pPr algn="l"/>
            <a:r>
              <a:rPr lang="en-US" sz="2400" dirty="0">
                <a:solidFill>
                  <a:schemeClr val="tx1"/>
                </a:solidFill>
              </a:rPr>
              <a:t>    </a:t>
            </a:r>
            <a:r>
              <a:rPr lang="en-US" sz="2400" dirty="0" err="1">
                <a:solidFill>
                  <a:schemeClr val="tx1"/>
                </a:solidFill>
              </a:rPr>
              <a:t>emp_id</a:t>
            </a:r>
            <a:r>
              <a:rPr lang="en-US" sz="2400" dirty="0">
                <a:solidFill>
                  <a:schemeClr val="tx1"/>
                </a:solidFill>
              </a:rPr>
              <a:t> INT NOT NULL PRIMARY KEY,</a:t>
            </a:r>
          </a:p>
          <a:p>
            <a:pPr algn="l"/>
            <a:r>
              <a:rPr lang="en-US" sz="2400" dirty="0">
                <a:solidFill>
                  <a:schemeClr val="tx1"/>
                </a:solidFill>
              </a:rPr>
              <a:t>    </a:t>
            </a:r>
            <a:r>
              <a:rPr lang="en-US" sz="2400" dirty="0" err="1">
                <a:solidFill>
                  <a:schemeClr val="tx1"/>
                </a:solidFill>
              </a:rPr>
              <a:t>emp_name</a:t>
            </a:r>
            <a:r>
              <a:rPr lang="en-US" sz="2400" dirty="0">
                <a:solidFill>
                  <a:schemeClr val="tx1"/>
                </a:solidFill>
              </a:rPr>
              <a:t> VARCHAR(55) NOT NULL,</a:t>
            </a:r>
          </a:p>
          <a:p>
            <a:pPr algn="l"/>
            <a:r>
              <a:rPr lang="en-US" sz="2400" dirty="0">
                <a:solidFill>
                  <a:schemeClr val="tx1"/>
                </a:solidFill>
              </a:rPr>
              <a:t>    </a:t>
            </a:r>
            <a:r>
              <a:rPr lang="en-US" sz="2400" dirty="0" err="1">
                <a:solidFill>
                  <a:schemeClr val="tx1"/>
                </a:solidFill>
              </a:rPr>
              <a:t>hire_date</a:t>
            </a:r>
            <a:r>
              <a:rPr lang="en-US" sz="2400" dirty="0">
                <a:solidFill>
                  <a:schemeClr val="tx1"/>
                </a:solidFill>
              </a:rPr>
              <a:t> DATE NOT NULL,</a:t>
            </a:r>
          </a:p>
          <a:p>
            <a:pPr algn="l"/>
            <a:r>
              <a:rPr lang="en-US" sz="2400" dirty="0">
                <a:solidFill>
                  <a:schemeClr val="tx1"/>
                </a:solidFill>
              </a:rPr>
              <a:t>    salary INT,</a:t>
            </a:r>
          </a:p>
          <a:p>
            <a:pPr algn="l"/>
            <a:r>
              <a:rPr lang="en-US" sz="2400" dirty="0">
                <a:solidFill>
                  <a:schemeClr val="tx1"/>
                </a:solidFill>
              </a:rPr>
              <a:t>    </a:t>
            </a:r>
            <a:r>
              <a:rPr lang="en-US" sz="2400" dirty="0" err="1">
                <a:solidFill>
                  <a:schemeClr val="tx1"/>
                </a:solidFill>
              </a:rPr>
              <a:t>dept_id</a:t>
            </a:r>
            <a:r>
              <a:rPr lang="en-US" sz="2400" dirty="0">
                <a:solidFill>
                  <a:schemeClr val="tx1"/>
                </a:solidFill>
              </a:rPr>
              <a:t> INT); ,</a:t>
            </a:r>
          </a:p>
          <a:p>
            <a:pPr algn="l"/>
            <a:r>
              <a:rPr lang="en-US" sz="2400" dirty="0">
                <a:solidFill>
                  <a:schemeClr val="tx1"/>
                </a:solidFill>
              </a:rPr>
              <a:t>    FOREIGN KEY (</a:t>
            </a:r>
            <a:r>
              <a:rPr lang="en-US" sz="2400" dirty="0" err="1">
                <a:solidFill>
                  <a:schemeClr val="tx1"/>
                </a:solidFill>
              </a:rPr>
              <a:t>dept_id</a:t>
            </a:r>
            <a:r>
              <a:rPr lang="en-US" sz="2400" dirty="0">
                <a:solidFill>
                  <a:schemeClr val="tx1"/>
                </a:solidFill>
              </a:rPr>
              <a:t>) REFERENCES departments(</a:t>
            </a:r>
            <a:r>
              <a:rPr lang="en-US" sz="2400" dirty="0" err="1">
                <a:solidFill>
                  <a:schemeClr val="tx1"/>
                </a:solidFill>
              </a:rPr>
              <a:t>dept_id</a:t>
            </a:r>
            <a:r>
              <a:rPr lang="en-US" sz="2400" dirty="0">
                <a:solidFill>
                  <a:schemeClr val="tx1"/>
                </a:solidFill>
              </a:rPr>
              <a:t>)</a:t>
            </a:r>
          </a:p>
          <a:p>
            <a:pPr algn="l"/>
            <a:r>
              <a:rPr lang="en-US" sz="2400" dirty="0">
                <a:solidFill>
                  <a:schemeClr val="tx1"/>
                </a:solidFill>
              </a:rPr>
              <a:t>);</a:t>
            </a:r>
          </a:p>
        </p:txBody>
      </p:sp>
      <p:sp>
        <p:nvSpPr>
          <p:cNvPr id="5" name="Slide Number Placeholder 4"/>
          <p:cNvSpPr>
            <a:spLocks noGrp="1"/>
          </p:cNvSpPr>
          <p:nvPr>
            <p:ph type="sldNum" sz="quarter" idx="12"/>
          </p:nvPr>
        </p:nvSpPr>
        <p:spPr/>
        <p:txBody>
          <a:bodyPr/>
          <a:lstStyle/>
          <a:p>
            <a:fld id="{73ED845A-E51E-4148-9C69-4F768B933BCF}" type="slidenum">
              <a:rPr lang="en-IN" smtClean="0"/>
              <a:pPr/>
              <a:t>33</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86812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SQL AND, OR and NOT Operators</a:t>
            </a:r>
          </a:p>
          <a:p>
            <a:pPr algn="l"/>
            <a:endParaRPr lang="en-US" sz="2800" dirty="0">
              <a:solidFill>
                <a:schemeClr val="tx1"/>
              </a:solidFill>
            </a:endParaRPr>
          </a:p>
          <a:p>
            <a:pPr algn="l"/>
            <a:r>
              <a:rPr lang="en-US" sz="2800" dirty="0">
                <a:solidFill>
                  <a:schemeClr val="tx1"/>
                </a:solidFill>
              </a:rPr>
              <a:t>The AND </a:t>
            </a:r>
            <a:r>
              <a:rPr lang="en-US" sz="2800" dirty="0" err="1">
                <a:solidFill>
                  <a:schemeClr val="tx1"/>
                </a:solidFill>
              </a:rPr>
              <a:t>and</a:t>
            </a:r>
            <a:r>
              <a:rPr lang="en-US" sz="2800" dirty="0">
                <a:solidFill>
                  <a:schemeClr val="tx1"/>
                </a:solidFill>
              </a:rPr>
              <a:t> OR operators are used to filter records based on more than one condition:</a:t>
            </a:r>
          </a:p>
          <a:p>
            <a:pPr algn="l"/>
            <a:r>
              <a:rPr lang="en-US" sz="2800" dirty="0">
                <a:solidFill>
                  <a:schemeClr val="tx1"/>
                </a:solidFill>
              </a:rPr>
              <a:t>The AND operator displays a record if all the conditions separated by AND are TRUE.</a:t>
            </a:r>
          </a:p>
          <a:p>
            <a:pPr algn="l"/>
            <a:r>
              <a:rPr lang="en-US" sz="2800" dirty="0">
                <a:solidFill>
                  <a:schemeClr val="tx1"/>
                </a:solidFill>
              </a:rPr>
              <a:t>The OR operator displays a record if any of the conditions separated by OR is TRUE.</a:t>
            </a:r>
          </a:p>
          <a:p>
            <a:pPr algn="l"/>
            <a:r>
              <a:rPr lang="en-US" sz="2800" dirty="0">
                <a:solidFill>
                  <a:schemeClr val="tx1"/>
                </a:solidFill>
              </a:rPr>
              <a:t>The NOT operator displays a record if the condition(s) is NOT TRUE.</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4</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22114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SQL AND, OR and NOT Operators</a:t>
            </a:r>
          </a:p>
          <a:p>
            <a:pPr algn="l"/>
            <a:endParaRPr lang="en-US" sz="2800" dirty="0">
              <a:solidFill>
                <a:schemeClr val="tx1"/>
              </a:solidFill>
            </a:endParaRPr>
          </a:p>
          <a:p>
            <a:pPr algn="l"/>
            <a:r>
              <a:rPr lang="en-US" sz="2800" dirty="0">
                <a:solidFill>
                  <a:schemeClr val="tx1"/>
                </a:solidFill>
              </a:rPr>
              <a:t>SELECT * FROM Customers</a:t>
            </a:r>
          </a:p>
          <a:p>
            <a:pPr algn="l"/>
            <a:r>
              <a:rPr lang="en-US" sz="2800" dirty="0">
                <a:solidFill>
                  <a:schemeClr val="tx1"/>
                </a:solidFill>
              </a:rPr>
              <a:t>WHERE Country='Germany' AND City='Berlin’;</a:t>
            </a:r>
          </a:p>
          <a:p>
            <a:pPr algn="l"/>
            <a:r>
              <a:rPr lang="en-US" sz="2800" dirty="0">
                <a:solidFill>
                  <a:schemeClr val="tx1"/>
                </a:solidFill>
              </a:rPr>
              <a:t>SELECT * FROM Customers</a:t>
            </a:r>
          </a:p>
          <a:p>
            <a:pPr algn="l"/>
            <a:r>
              <a:rPr lang="en-US" sz="2800" dirty="0">
                <a:solidFill>
                  <a:schemeClr val="tx1"/>
                </a:solidFill>
              </a:rPr>
              <a:t>WHERE Country='Germany' OR Country='Spain’;</a:t>
            </a:r>
          </a:p>
          <a:p>
            <a:pPr algn="l"/>
            <a:r>
              <a:rPr lang="en-US" sz="2800" dirty="0">
                <a:solidFill>
                  <a:schemeClr val="tx1"/>
                </a:solidFill>
              </a:rPr>
              <a:t>SELECT * FROM Customers</a:t>
            </a:r>
          </a:p>
          <a:p>
            <a:pPr algn="l"/>
            <a:r>
              <a:rPr lang="en-US" sz="2800" dirty="0">
                <a:solidFill>
                  <a:schemeClr val="tx1"/>
                </a:solidFill>
              </a:rPr>
              <a:t>WHERE NOT Country='Germany';</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5</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23062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647700" y="1066801"/>
            <a:ext cx="7848600" cy="4953000"/>
          </a:xfrm>
        </p:spPr>
        <p:txBody>
          <a:bodyPr>
            <a:normAutofit/>
          </a:bodyPr>
          <a:lstStyle/>
          <a:p>
            <a:pPr algn="l"/>
            <a:r>
              <a:rPr lang="en-US" sz="2800" dirty="0">
                <a:solidFill>
                  <a:schemeClr val="tx1"/>
                </a:solidFill>
              </a:rPr>
              <a:t>SQL AND, OR and NOT Operators</a:t>
            </a:r>
          </a:p>
          <a:p>
            <a:pPr algn="l"/>
            <a:endParaRPr lang="en-US" sz="2800" dirty="0">
              <a:solidFill>
                <a:schemeClr val="tx1"/>
              </a:solidFill>
            </a:endParaRPr>
          </a:p>
          <a:p>
            <a:pPr algn="l"/>
            <a:r>
              <a:rPr lang="en-US" sz="2800" dirty="0">
                <a:solidFill>
                  <a:schemeClr val="tx1"/>
                </a:solidFill>
              </a:rPr>
              <a:t>SELECT * FROM Customers</a:t>
            </a:r>
          </a:p>
          <a:p>
            <a:pPr algn="l"/>
            <a:r>
              <a:rPr lang="en-US" sz="2800" dirty="0">
                <a:solidFill>
                  <a:schemeClr val="tx1"/>
                </a:solidFill>
              </a:rPr>
              <a:t>WHERE Country='Germany' AND (City='Berlin' OR City='München’);</a:t>
            </a:r>
          </a:p>
          <a:p>
            <a:pPr algn="l"/>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6</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191352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701777" y="1066801"/>
            <a:ext cx="7848600" cy="4953000"/>
          </a:xfrm>
        </p:spPr>
        <p:txBody>
          <a:bodyPr>
            <a:normAutofit lnSpcReduction="10000"/>
          </a:bodyPr>
          <a:lstStyle/>
          <a:p>
            <a:pPr algn="l"/>
            <a:r>
              <a:rPr lang="en-US" sz="2800" dirty="0">
                <a:solidFill>
                  <a:schemeClr val="tx1"/>
                </a:solidFill>
              </a:rPr>
              <a:t>The IN operator allows you to specify multiple values in a WHERE clause.</a:t>
            </a:r>
          </a:p>
          <a:p>
            <a:pPr algn="l"/>
            <a:endParaRPr lang="en-US" sz="2800" dirty="0">
              <a:solidFill>
                <a:schemeClr val="tx1"/>
              </a:solidFill>
            </a:endParaRPr>
          </a:p>
          <a:p>
            <a:pPr algn="l"/>
            <a:r>
              <a:rPr lang="en-US" sz="2800" dirty="0">
                <a:solidFill>
                  <a:schemeClr val="tx1"/>
                </a:solidFill>
              </a:rPr>
              <a:t>The IN operator is a shorthand for multiple OR conditions.</a:t>
            </a:r>
          </a:p>
          <a:p>
            <a:pPr algn="l"/>
            <a:endParaRPr lang="en-US" sz="2800" dirty="0">
              <a:solidFill>
                <a:schemeClr val="tx1"/>
              </a:solidFill>
            </a:endParaRPr>
          </a:p>
          <a:p>
            <a:pPr algn="l"/>
            <a:r>
              <a:rPr lang="en-US" sz="2800" dirty="0">
                <a:solidFill>
                  <a:schemeClr val="tx1"/>
                </a:solidFill>
              </a:rPr>
              <a:t>SELECT * FROM Customers</a:t>
            </a:r>
          </a:p>
          <a:p>
            <a:pPr algn="l"/>
            <a:r>
              <a:rPr lang="en-US" sz="2800" dirty="0">
                <a:solidFill>
                  <a:schemeClr val="tx1"/>
                </a:solidFill>
              </a:rPr>
              <a:t>WHERE Country IN ('Germany', 'France', 'UK’);</a:t>
            </a:r>
          </a:p>
          <a:p>
            <a:pPr algn="l"/>
            <a:r>
              <a:rPr lang="en-US" sz="2800" dirty="0">
                <a:solidFill>
                  <a:schemeClr val="tx1"/>
                </a:solidFill>
              </a:rPr>
              <a:t>SELECT * FROM Customers</a:t>
            </a:r>
          </a:p>
          <a:p>
            <a:pPr algn="l"/>
            <a:r>
              <a:rPr lang="en-US" sz="2800" dirty="0">
                <a:solidFill>
                  <a:schemeClr val="tx1"/>
                </a:solidFill>
              </a:rPr>
              <a:t>WHERE Country NOT IN ('Germany', 'France', 'UK');</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7</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301450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701777" y="1066801"/>
            <a:ext cx="7848600" cy="4953000"/>
          </a:xfrm>
        </p:spPr>
        <p:txBody>
          <a:bodyPr>
            <a:normAutofit fontScale="92500" lnSpcReduction="20000"/>
          </a:bodyPr>
          <a:lstStyle/>
          <a:p>
            <a:pPr algn="l"/>
            <a:r>
              <a:rPr lang="en-US" sz="2800" dirty="0">
                <a:solidFill>
                  <a:schemeClr val="tx1"/>
                </a:solidFill>
              </a:rPr>
              <a:t>The IN operator allows you to specify multiple values in a WHERE clause.</a:t>
            </a:r>
          </a:p>
          <a:p>
            <a:pPr algn="l"/>
            <a:endParaRPr lang="en-US" sz="2800" dirty="0">
              <a:solidFill>
                <a:schemeClr val="tx1"/>
              </a:solidFill>
            </a:endParaRPr>
          </a:p>
          <a:p>
            <a:pPr algn="l"/>
            <a:r>
              <a:rPr lang="en-US" sz="2800" dirty="0">
                <a:solidFill>
                  <a:schemeClr val="tx1"/>
                </a:solidFill>
              </a:rPr>
              <a:t>The IN operator is a shorthand for multiple OR conditions.</a:t>
            </a:r>
          </a:p>
          <a:p>
            <a:pPr algn="l"/>
            <a:endParaRPr lang="en-US" sz="2800" dirty="0">
              <a:solidFill>
                <a:schemeClr val="tx1"/>
              </a:solidFill>
            </a:endParaRPr>
          </a:p>
          <a:p>
            <a:pPr algn="l"/>
            <a:r>
              <a:rPr lang="en-US" sz="2800" dirty="0">
                <a:solidFill>
                  <a:schemeClr val="tx1"/>
                </a:solidFill>
              </a:rPr>
              <a:t>SELECT * FROM Customers</a:t>
            </a:r>
          </a:p>
          <a:p>
            <a:pPr algn="l"/>
            <a:r>
              <a:rPr lang="en-US" sz="2800" dirty="0">
                <a:solidFill>
                  <a:schemeClr val="tx1"/>
                </a:solidFill>
              </a:rPr>
              <a:t>WHERE Country IN ('Germany', 'France', 'UK’);</a:t>
            </a:r>
          </a:p>
          <a:p>
            <a:pPr algn="l"/>
            <a:r>
              <a:rPr lang="en-US" sz="2800" dirty="0">
                <a:solidFill>
                  <a:schemeClr val="tx1"/>
                </a:solidFill>
              </a:rPr>
              <a:t>SELECT * FROM Customers</a:t>
            </a:r>
          </a:p>
          <a:p>
            <a:pPr algn="l"/>
            <a:r>
              <a:rPr lang="en-US" sz="2800" dirty="0" err="1">
                <a:solidFill>
                  <a:schemeClr val="tx1"/>
                </a:solidFill>
              </a:rPr>
              <a:t>WHERSELECT</a:t>
            </a:r>
            <a:r>
              <a:rPr lang="en-US" sz="2800" dirty="0">
                <a:solidFill>
                  <a:schemeClr val="tx1"/>
                </a:solidFill>
              </a:rPr>
              <a:t> * FROM Customers</a:t>
            </a:r>
          </a:p>
          <a:p>
            <a:pPr algn="l"/>
            <a:r>
              <a:rPr lang="en-US" sz="2800" dirty="0">
                <a:solidFill>
                  <a:schemeClr val="tx1"/>
                </a:solidFill>
              </a:rPr>
              <a:t>WHERE Country IN (SELECT Country FROM Suppliers);E Country NOT IN ('Germany', 'France', 'UK');</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8</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402747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solidFill>
                  <a:schemeClr val="tx1"/>
                </a:solidFill>
              </a:rPr>
              <a:t>Where </a:t>
            </a:r>
            <a:r>
              <a:rPr lang="en-US" sz="2800" b="1" dirty="0"/>
              <a:t>clause in </a:t>
            </a:r>
            <a:r>
              <a:rPr lang="en-US" sz="2800" b="1" dirty="0">
                <a:solidFill>
                  <a:schemeClr val="tx1"/>
                </a:solidFill>
              </a:rPr>
              <a:t>SQL</a:t>
            </a:r>
          </a:p>
        </p:txBody>
      </p:sp>
      <p:sp>
        <p:nvSpPr>
          <p:cNvPr id="3" name="Subtitle 2"/>
          <p:cNvSpPr>
            <a:spLocks noGrp="1"/>
          </p:cNvSpPr>
          <p:nvPr>
            <p:ph type="subTitle" idx="1"/>
          </p:nvPr>
        </p:nvSpPr>
        <p:spPr>
          <a:xfrm>
            <a:off x="495300" y="1049595"/>
            <a:ext cx="7848600" cy="4953000"/>
          </a:xfrm>
        </p:spPr>
        <p:txBody>
          <a:bodyPr>
            <a:normAutofit lnSpcReduction="10000"/>
          </a:bodyPr>
          <a:lstStyle/>
          <a:p>
            <a:pPr algn="l"/>
            <a:r>
              <a:rPr lang="en-US" sz="2800" dirty="0">
                <a:solidFill>
                  <a:schemeClr val="tx1"/>
                </a:solidFill>
              </a:rPr>
              <a:t>The SQL LIKE Operator</a:t>
            </a:r>
          </a:p>
          <a:p>
            <a:pPr algn="l"/>
            <a:r>
              <a:rPr lang="en-US" sz="2800" dirty="0">
                <a:solidFill>
                  <a:schemeClr val="tx1"/>
                </a:solidFill>
              </a:rPr>
              <a:t>The LIKE operator is used in a WHERE clause to search for a specified pattern in a column.</a:t>
            </a:r>
          </a:p>
          <a:p>
            <a:pPr algn="l"/>
            <a:endParaRPr lang="en-US" sz="2800" dirty="0">
              <a:solidFill>
                <a:schemeClr val="tx1"/>
              </a:solidFill>
            </a:endParaRPr>
          </a:p>
          <a:p>
            <a:pPr algn="l"/>
            <a:r>
              <a:rPr lang="en-US" sz="2800" dirty="0">
                <a:solidFill>
                  <a:schemeClr val="tx1"/>
                </a:solidFill>
              </a:rPr>
              <a:t>There are two wildcards often used in conjunction with the LIKE operator:</a:t>
            </a:r>
          </a:p>
          <a:p>
            <a:pPr algn="l"/>
            <a:endParaRPr lang="en-US" sz="2800" dirty="0">
              <a:solidFill>
                <a:schemeClr val="tx1"/>
              </a:solidFill>
            </a:endParaRPr>
          </a:p>
          <a:p>
            <a:pPr algn="l"/>
            <a:r>
              <a:rPr lang="en-US" sz="2800" dirty="0">
                <a:solidFill>
                  <a:schemeClr val="tx1"/>
                </a:solidFill>
              </a:rPr>
              <a:t> The percent sign (%) represents zero, one, or multiple characters</a:t>
            </a:r>
          </a:p>
          <a:p>
            <a:pPr algn="l"/>
            <a:r>
              <a:rPr lang="en-US" sz="2800" dirty="0">
                <a:solidFill>
                  <a:schemeClr val="tx1"/>
                </a:solidFill>
              </a:rPr>
              <a:t> The underscore sign (_) represents one, single character</a:t>
            </a:r>
            <a:endParaRPr lang="en-IN" sz="2800"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9</a:t>
            </a:fld>
            <a:endParaRPr lang="en-IN"/>
          </a:p>
        </p:txBody>
      </p:sp>
      <p:sp>
        <p:nvSpPr>
          <p:cNvPr id="6" name="Footer Placeholder 5"/>
          <p:cNvSpPr>
            <a:spLocks noGrp="1"/>
          </p:cNvSpPr>
          <p:nvPr>
            <p:ph type="ftr" sz="quarter" idx="11"/>
          </p:nvPr>
        </p:nvSpPr>
        <p:spPr/>
        <p:txBody>
          <a:bodyPr/>
          <a:lstStyle/>
          <a:p>
            <a:r>
              <a:rPr lang="en-IN"/>
              <a:t>Sindhu K, Dept. of ISE</a:t>
            </a:r>
            <a:endParaRPr lang="en-IN" dirty="0"/>
          </a:p>
        </p:txBody>
      </p:sp>
    </p:spTree>
    <p:extLst>
      <p:ext uri="{BB962C8B-B14F-4D97-AF65-F5344CB8AC3E}">
        <p14:creationId xmlns:p14="http://schemas.microsoft.com/office/powerpoint/2010/main" val="2797032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1937</Words>
  <Application>Microsoft Office PowerPoint</Application>
  <PresentationFormat>On-screen Show (4:3)</PresentationFormat>
  <Paragraphs>305</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Where clause in SQL</vt:lpstr>
      <vt:lpstr>Where clause in SQL</vt:lpstr>
      <vt:lpstr>Where clause in SQL</vt:lpstr>
      <vt:lpstr>Where clause in SQL</vt:lpstr>
      <vt:lpstr>Where clause in SQL</vt:lpstr>
      <vt:lpstr>Where clause in SQL</vt:lpstr>
      <vt:lpstr>Where clause in SQL</vt:lpstr>
      <vt:lpstr>Where clause in SQL</vt:lpstr>
      <vt:lpstr>Where clause in SQL</vt:lpstr>
      <vt:lpstr>Where clause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lpstr>Constraints in SQL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MANJUNATH S</cp:lastModifiedBy>
  <cp:revision>74</cp:revision>
  <dcterms:created xsi:type="dcterms:W3CDTF">2020-03-23T13:51:28Z</dcterms:created>
  <dcterms:modified xsi:type="dcterms:W3CDTF">2021-04-19T05:03:41Z</dcterms:modified>
</cp:coreProperties>
</file>