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88" r:id="rId2"/>
    <p:sldId id="289" r:id="rId3"/>
    <p:sldId id="378" r:id="rId4"/>
    <p:sldId id="290" r:id="rId5"/>
    <p:sldId id="385" r:id="rId6"/>
    <p:sldId id="379" r:id="rId7"/>
    <p:sldId id="380" r:id="rId8"/>
    <p:sldId id="381" r:id="rId9"/>
    <p:sldId id="383" r:id="rId10"/>
    <p:sldId id="386" r:id="rId11"/>
    <p:sldId id="387" r:id="rId12"/>
    <p:sldId id="388" r:id="rId13"/>
    <p:sldId id="389" r:id="rId14"/>
    <p:sldId id="390" r:id="rId15"/>
    <p:sldId id="392" r:id="rId16"/>
    <p:sldId id="393" r:id="rId17"/>
    <p:sldId id="394" r:id="rId18"/>
    <p:sldId id="395" r:id="rId19"/>
    <p:sldId id="397" r:id="rId20"/>
    <p:sldId id="398" r:id="rId21"/>
    <p:sldId id="403" r:id="rId22"/>
    <p:sldId id="402" r:id="rId23"/>
    <p:sldId id="404" r:id="rId24"/>
    <p:sldId id="396" r:id="rId25"/>
    <p:sldId id="399" r:id="rId26"/>
    <p:sldId id="401" r:id="rId27"/>
    <p:sldId id="40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2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57572D-92D7-4681-BB43-BB13D7168577}" type="datetimeFigureOut">
              <a:rPr lang="en-IN" smtClean="0"/>
              <a:t>16-04-2021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049B7B-5EB5-4C22-9C96-2D6591ED5569}" type="slidenum">
              <a:rPr lang="en-IN" smtClean="0"/>
              <a:t>‹#›</a:t>
            </a:fld>
            <a:endParaRPr lang="en-IN"/>
          </a:p>
        </p:txBody>
      </p:sp>
    </p:spTree>
    <p:extLst>
      <p:ext uri="{BB962C8B-B14F-4D97-AF65-F5344CB8AC3E}">
        <p14:creationId xmlns:p14="http://schemas.microsoft.com/office/powerpoint/2010/main" val="540719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940BB46-443A-4E39-B0AA-C9C8650CD1A9}" type="datetime1">
              <a:rPr lang="en-IN" smtClean="0"/>
              <a:t>16-04-2021</a:t>
            </a:fld>
            <a:endParaRPr lang="en-IN"/>
          </a:p>
        </p:txBody>
      </p:sp>
      <p:sp>
        <p:nvSpPr>
          <p:cNvPr id="5" name="Footer Placeholder 4"/>
          <p:cNvSpPr>
            <a:spLocks noGrp="1"/>
          </p:cNvSpPr>
          <p:nvPr>
            <p:ph type="ftr" sz="quarter" idx="11"/>
          </p:nvPr>
        </p:nvSpPr>
        <p:spPr/>
        <p:txBody>
          <a:bodyPr/>
          <a:lstStyle/>
          <a:p>
            <a:r>
              <a:rPr lang="en-IN"/>
              <a:t>Sindhu K, Dept. of Ise</a:t>
            </a:r>
          </a:p>
        </p:txBody>
      </p:sp>
      <p:sp>
        <p:nvSpPr>
          <p:cNvPr id="6" name="Slide Number Placeholder 5"/>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CA655D7-53EE-4E43-9C5C-28FC2FD1EF05}" type="datetime1">
              <a:rPr lang="en-IN" smtClean="0"/>
              <a:t>16-04-2021</a:t>
            </a:fld>
            <a:endParaRPr lang="en-IN"/>
          </a:p>
        </p:txBody>
      </p:sp>
      <p:sp>
        <p:nvSpPr>
          <p:cNvPr id="5" name="Footer Placeholder 4"/>
          <p:cNvSpPr>
            <a:spLocks noGrp="1"/>
          </p:cNvSpPr>
          <p:nvPr>
            <p:ph type="ftr" sz="quarter" idx="11"/>
          </p:nvPr>
        </p:nvSpPr>
        <p:spPr/>
        <p:txBody>
          <a:bodyPr/>
          <a:lstStyle/>
          <a:p>
            <a:r>
              <a:rPr lang="en-IN"/>
              <a:t>Sindhu K, Dept. of Ise</a:t>
            </a:r>
          </a:p>
        </p:txBody>
      </p:sp>
      <p:sp>
        <p:nvSpPr>
          <p:cNvPr id="6" name="Slide Number Placeholder 5"/>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BA68E65-DA71-46DC-ADAB-B5C280F213C5}" type="datetime1">
              <a:rPr lang="en-IN" smtClean="0"/>
              <a:t>16-04-2021</a:t>
            </a:fld>
            <a:endParaRPr lang="en-IN"/>
          </a:p>
        </p:txBody>
      </p:sp>
      <p:sp>
        <p:nvSpPr>
          <p:cNvPr id="5" name="Footer Placeholder 4"/>
          <p:cNvSpPr>
            <a:spLocks noGrp="1"/>
          </p:cNvSpPr>
          <p:nvPr>
            <p:ph type="ftr" sz="quarter" idx="11"/>
          </p:nvPr>
        </p:nvSpPr>
        <p:spPr/>
        <p:txBody>
          <a:bodyPr/>
          <a:lstStyle/>
          <a:p>
            <a:r>
              <a:rPr lang="en-IN"/>
              <a:t>Sindhu K, Dept. of Ise</a:t>
            </a:r>
          </a:p>
        </p:txBody>
      </p:sp>
      <p:sp>
        <p:nvSpPr>
          <p:cNvPr id="6" name="Slide Number Placeholder 5"/>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B264972-E7EC-45F9-9813-2CFDD7A9D9AF}" type="datetime1">
              <a:rPr lang="en-IN" smtClean="0"/>
              <a:t>16-04-2021</a:t>
            </a:fld>
            <a:endParaRPr lang="en-IN"/>
          </a:p>
        </p:txBody>
      </p:sp>
      <p:sp>
        <p:nvSpPr>
          <p:cNvPr id="5" name="Footer Placeholder 4"/>
          <p:cNvSpPr>
            <a:spLocks noGrp="1"/>
          </p:cNvSpPr>
          <p:nvPr>
            <p:ph type="ftr" sz="quarter" idx="11"/>
          </p:nvPr>
        </p:nvSpPr>
        <p:spPr/>
        <p:txBody>
          <a:bodyPr/>
          <a:lstStyle/>
          <a:p>
            <a:r>
              <a:rPr lang="en-IN"/>
              <a:t>Sindhu K, Dept. of Ise</a:t>
            </a:r>
          </a:p>
        </p:txBody>
      </p:sp>
      <p:sp>
        <p:nvSpPr>
          <p:cNvPr id="6" name="Slide Number Placeholder 5"/>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B3DA01-446B-45C7-A200-344EE072DEEB}" type="datetime1">
              <a:rPr lang="en-IN" smtClean="0"/>
              <a:t>16-04-2021</a:t>
            </a:fld>
            <a:endParaRPr lang="en-IN"/>
          </a:p>
        </p:txBody>
      </p:sp>
      <p:sp>
        <p:nvSpPr>
          <p:cNvPr id="5" name="Footer Placeholder 4"/>
          <p:cNvSpPr>
            <a:spLocks noGrp="1"/>
          </p:cNvSpPr>
          <p:nvPr>
            <p:ph type="ftr" sz="quarter" idx="11"/>
          </p:nvPr>
        </p:nvSpPr>
        <p:spPr/>
        <p:txBody>
          <a:bodyPr/>
          <a:lstStyle/>
          <a:p>
            <a:r>
              <a:rPr lang="en-IN"/>
              <a:t>Sindhu K, Dept. of Ise</a:t>
            </a:r>
          </a:p>
        </p:txBody>
      </p:sp>
      <p:sp>
        <p:nvSpPr>
          <p:cNvPr id="6" name="Slide Number Placeholder 5"/>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33A26A3-56BC-466F-B647-2D61EC601BBE}" type="datetime1">
              <a:rPr lang="en-IN" smtClean="0"/>
              <a:t>16-04-2021</a:t>
            </a:fld>
            <a:endParaRPr lang="en-IN"/>
          </a:p>
        </p:txBody>
      </p:sp>
      <p:sp>
        <p:nvSpPr>
          <p:cNvPr id="6" name="Footer Placeholder 5"/>
          <p:cNvSpPr>
            <a:spLocks noGrp="1"/>
          </p:cNvSpPr>
          <p:nvPr>
            <p:ph type="ftr" sz="quarter" idx="11"/>
          </p:nvPr>
        </p:nvSpPr>
        <p:spPr/>
        <p:txBody>
          <a:bodyPr/>
          <a:lstStyle/>
          <a:p>
            <a:r>
              <a:rPr lang="en-IN"/>
              <a:t>Sindhu K, Dept. of Ise</a:t>
            </a:r>
          </a:p>
        </p:txBody>
      </p:sp>
      <p:sp>
        <p:nvSpPr>
          <p:cNvPr id="7" name="Slide Number Placeholder 6"/>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4A830D5-51B7-4F97-BB82-EB5FA0334C08}" type="datetime1">
              <a:rPr lang="en-IN" smtClean="0"/>
              <a:t>16-04-2021</a:t>
            </a:fld>
            <a:endParaRPr lang="en-IN"/>
          </a:p>
        </p:txBody>
      </p:sp>
      <p:sp>
        <p:nvSpPr>
          <p:cNvPr id="8" name="Footer Placeholder 7"/>
          <p:cNvSpPr>
            <a:spLocks noGrp="1"/>
          </p:cNvSpPr>
          <p:nvPr>
            <p:ph type="ftr" sz="quarter" idx="11"/>
          </p:nvPr>
        </p:nvSpPr>
        <p:spPr/>
        <p:txBody>
          <a:bodyPr/>
          <a:lstStyle/>
          <a:p>
            <a:r>
              <a:rPr lang="en-IN"/>
              <a:t>Sindhu K, Dept. of Ise</a:t>
            </a:r>
          </a:p>
        </p:txBody>
      </p:sp>
      <p:sp>
        <p:nvSpPr>
          <p:cNvPr id="9" name="Slide Number Placeholder 8"/>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A0AAE2D-8914-401B-AA26-02A3013F9AD0}" type="datetime1">
              <a:rPr lang="en-IN" smtClean="0"/>
              <a:t>16-04-2021</a:t>
            </a:fld>
            <a:endParaRPr lang="en-IN"/>
          </a:p>
        </p:txBody>
      </p:sp>
      <p:sp>
        <p:nvSpPr>
          <p:cNvPr id="4" name="Footer Placeholder 3"/>
          <p:cNvSpPr>
            <a:spLocks noGrp="1"/>
          </p:cNvSpPr>
          <p:nvPr>
            <p:ph type="ftr" sz="quarter" idx="11"/>
          </p:nvPr>
        </p:nvSpPr>
        <p:spPr/>
        <p:txBody>
          <a:bodyPr/>
          <a:lstStyle/>
          <a:p>
            <a:r>
              <a:rPr lang="en-IN"/>
              <a:t>Sindhu K, Dept. of Ise</a:t>
            </a:r>
          </a:p>
        </p:txBody>
      </p:sp>
      <p:sp>
        <p:nvSpPr>
          <p:cNvPr id="5" name="Slide Number Placeholder 4"/>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283479-F3AB-4EC4-B375-46C037750FB1}" type="datetime1">
              <a:rPr lang="en-IN" smtClean="0"/>
              <a:t>16-04-2021</a:t>
            </a:fld>
            <a:endParaRPr lang="en-IN"/>
          </a:p>
        </p:txBody>
      </p:sp>
      <p:sp>
        <p:nvSpPr>
          <p:cNvPr id="3" name="Footer Placeholder 2"/>
          <p:cNvSpPr>
            <a:spLocks noGrp="1"/>
          </p:cNvSpPr>
          <p:nvPr>
            <p:ph type="ftr" sz="quarter" idx="11"/>
          </p:nvPr>
        </p:nvSpPr>
        <p:spPr/>
        <p:txBody>
          <a:bodyPr/>
          <a:lstStyle/>
          <a:p>
            <a:r>
              <a:rPr lang="en-IN"/>
              <a:t>Sindhu K, Dept. of Ise</a:t>
            </a:r>
          </a:p>
        </p:txBody>
      </p:sp>
      <p:sp>
        <p:nvSpPr>
          <p:cNvPr id="4" name="Slide Number Placeholder 3"/>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880F4D-6FD1-494C-9DDA-5FC77028FCC5}" type="datetime1">
              <a:rPr lang="en-IN" smtClean="0"/>
              <a:t>16-04-2021</a:t>
            </a:fld>
            <a:endParaRPr lang="en-IN"/>
          </a:p>
        </p:txBody>
      </p:sp>
      <p:sp>
        <p:nvSpPr>
          <p:cNvPr id="6" name="Footer Placeholder 5"/>
          <p:cNvSpPr>
            <a:spLocks noGrp="1"/>
          </p:cNvSpPr>
          <p:nvPr>
            <p:ph type="ftr" sz="quarter" idx="11"/>
          </p:nvPr>
        </p:nvSpPr>
        <p:spPr/>
        <p:txBody>
          <a:bodyPr/>
          <a:lstStyle/>
          <a:p>
            <a:r>
              <a:rPr lang="en-IN"/>
              <a:t>Sindhu K, Dept. of Ise</a:t>
            </a:r>
          </a:p>
        </p:txBody>
      </p:sp>
      <p:sp>
        <p:nvSpPr>
          <p:cNvPr id="7" name="Slide Number Placeholder 6"/>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94C92A-7931-41AE-8CB4-3A1B344085FE}" type="datetime1">
              <a:rPr lang="en-IN" smtClean="0"/>
              <a:t>16-04-2021</a:t>
            </a:fld>
            <a:endParaRPr lang="en-IN"/>
          </a:p>
        </p:txBody>
      </p:sp>
      <p:sp>
        <p:nvSpPr>
          <p:cNvPr id="6" name="Footer Placeholder 5"/>
          <p:cNvSpPr>
            <a:spLocks noGrp="1"/>
          </p:cNvSpPr>
          <p:nvPr>
            <p:ph type="ftr" sz="quarter" idx="11"/>
          </p:nvPr>
        </p:nvSpPr>
        <p:spPr/>
        <p:txBody>
          <a:bodyPr/>
          <a:lstStyle/>
          <a:p>
            <a:r>
              <a:rPr lang="en-IN"/>
              <a:t>Sindhu K, Dept. of Ise</a:t>
            </a:r>
          </a:p>
        </p:txBody>
      </p:sp>
      <p:sp>
        <p:nvSpPr>
          <p:cNvPr id="7" name="Slide Number Placeholder 6"/>
          <p:cNvSpPr>
            <a:spLocks noGrp="1"/>
          </p:cNvSpPr>
          <p:nvPr>
            <p:ph type="sldNum" sz="quarter" idx="12"/>
          </p:nvPr>
        </p:nvSpPr>
        <p:spPr/>
        <p:txBody>
          <a:bodyPr/>
          <a:lstStyle/>
          <a:p>
            <a:fld id="{73ED845A-E51E-4148-9C69-4F768B933BCF}"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BB70D8-373C-478E-84D7-76865838EBE6}" type="datetime1">
              <a:rPr lang="en-IN" smtClean="0"/>
              <a:t>16-04-2021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Sindhu K, Dept. of Ise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ED845A-E51E-4148-9C69-4F768B933BC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t>ER MODEL</a:t>
            </a:r>
            <a:endParaRPr lang="en-US" sz="2800" b="1" dirty="0">
              <a:solidFill>
                <a:schemeClr val="tx1"/>
              </a:solidFill>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1</a:t>
            </a:fld>
            <a:endParaRPr lang="en-IN"/>
          </a:p>
        </p:txBody>
      </p:sp>
      <p:sp>
        <p:nvSpPr>
          <p:cNvPr id="6" name="Footer Placeholder 5"/>
          <p:cNvSpPr>
            <a:spLocks noGrp="1"/>
          </p:cNvSpPr>
          <p:nvPr>
            <p:ph type="ftr" sz="quarter" idx="11"/>
          </p:nvPr>
        </p:nvSpPr>
        <p:spPr/>
        <p:txBody>
          <a:bodyPr/>
          <a:lstStyle/>
          <a:p>
            <a:r>
              <a:rPr lang="en-IN" dirty="0"/>
              <a:t>Sindhu K, Dept. of Ise</a:t>
            </a:r>
          </a:p>
        </p:txBody>
      </p:sp>
      <p:sp>
        <p:nvSpPr>
          <p:cNvPr id="8" name="Title 1">
            <a:extLst>
              <a:ext uri="{FF2B5EF4-FFF2-40B4-BE49-F238E27FC236}">
                <a16:creationId xmlns:a16="http://schemas.microsoft.com/office/drawing/2014/main" id="{AFD9C5C4-746E-4549-A39F-D2F167897CA9}"/>
              </a:ext>
            </a:extLst>
          </p:cNvPr>
          <p:cNvSpPr txBox="1">
            <a:spLocks/>
          </p:cNvSpPr>
          <p:nvPr/>
        </p:nvSpPr>
        <p:spPr>
          <a:xfrm>
            <a:off x="533400" y="1219200"/>
            <a:ext cx="7772400"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400" b="1" dirty="0"/>
          </a:p>
        </p:txBody>
      </p:sp>
      <p:sp>
        <p:nvSpPr>
          <p:cNvPr id="10" name="TextBox 9">
            <a:extLst>
              <a:ext uri="{FF2B5EF4-FFF2-40B4-BE49-F238E27FC236}">
                <a16:creationId xmlns:a16="http://schemas.microsoft.com/office/drawing/2014/main" id="{F44FD7D2-2BCB-456B-8F67-B472B1D613EB}"/>
              </a:ext>
            </a:extLst>
          </p:cNvPr>
          <p:cNvSpPr txBox="1"/>
          <p:nvPr/>
        </p:nvSpPr>
        <p:spPr>
          <a:xfrm>
            <a:off x="609600" y="1076633"/>
            <a:ext cx="7767484" cy="3416320"/>
          </a:xfrm>
          <a:prstGeom prst="rect">
            <a:avLst/>
          </a:prstGeom>
          <a:noFill/>
        </p:spPr>
        <p:txBody>
          <a:bodyPr wrap="square">
            <a:spAutoFit/>
          </a:bodyPr>
          <a:lstStyle/>
          <a:p>
            <a:pPr marL="342900" indent="-342900">
              <a:buFont typeface="Arial" panose="020B0604020202020204" pitchFamily="34" charset="0"/>
              <a:buChar char="•"/>
            </a:pPr>
            <a:r>
              <a:rPr lang="en-US" sz="2400" dirty="0"/>
              <a:t>An Entity–relationship model (ER model) describes the structure of a database with the help of a diagram, which is known as Entity Relationship Diagram (ER Diagram). </a:t>
            </a:r>
          </a:p>
          <a:p>
            <a:endParaRPr lang="en-US" sz="2400" dirty="0"/>
          </a:p>
          <a:p>
            <a:pPr marL="342900" indent="-342900">
              <a:buFont typeface="Arial" panose="020B0604020202020204" pitchFamily="34" charset="0"/>
              <a:buChar char="•"/>
            </a:pPr>
            <a:r>
              <a:rPr lang="en-US" sz="2400" dirty="0"/>
              <a:t>An ER model is a design or blueprint of a database that can later be implemented as a database. </a:t>
            </a:r>
          </a:p>
          <a:p>
            <a:endParaRPr lang="en-US" sz="2400" dirty="0"/>
          </a:p>
          <a:p>
            <a:pPr marL="342900" indent="-342900">
              <a:buFont typeface="Arial" panose="020B0604020202020204" pitchFamily="34" charset="0"/>
              <a:buChar char="•"/>
            </a:pPr>
            <a:r>
              <a:rPr lang="en-US" sz="2400" dirty="0"/>
              <a:t>The main components of E-R model are: entity set and relationship set.</a:t>
            </a:r>
            <a:endParaRPr lang="en-IN" sz="2400" dirty="0"/>
          </a:p>
        </p:txBody>
      </p:sp>
    </p:spTree>
    <p:extLst>
      <p:ext uri="{BB962C8B-B14F-4D97-AF65-F5344CB8AC3E}">
        <p14:creationId xmlns:p14="http://schemas.microsoft.com/office/powerpoint/2010/main" val="2127013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t>Components of ER DIAGRAM</a:t>
            </a:r>
            <a:endParaRPr lang="en-US" sz="2800" b="1" dirty="0">
              <a:solidFill>
                <a:schemeClr val="tx1"/>
              </a:solidFill>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10</a:t>
            </a:fld>
            <a:endParaRPr lang="en-IN"/>
          </a:p>
        </p:txBody>
      </p:sp>
      <p:sp>
        <p:nvSpPr>
          <p:cNvPr id="6" name="Footer Placeholder 5"/>
          <p:cNvSpPr>
            <a:spLocks noGrp="1"/>
          </p:cNvSpPr>
          <p:nvPr>
            <p:ph type="ftr" sz="quarter" idx="11"/>
          </p:nvPr>
        </p:nvSpPr>
        <p:spPr/>
        <p:txBody>
          <a:bodyPr/>
          <a:lstStyle/>
          <a:p>
            <a:r>
              <a:rPr lang="en-IN" dirty="0"/>
              <a:t>Sindhu K, Dept. of Ise</a:t>
            </a:r>
          </a:p>
        </p:txBody>
      </p:sp>
      <p:sp>
        <p:nvSpPr>
          <p:cNvPr id="8" name="Title 1">
            <a:extLst>
              <a:ext uri="{FF2B5EF4-FFF2-40B4-BE49-F238E27FC236}">
                <a16:creationId xmlns:a16="http://schemas.microsoft.com/office/drawing/2014/main" id="{AFD9C5C4-746E-4549-A39F-D2F167897CA9}"/>
              </a:ext>
            </a:extLst>
          </p:cNvPr>
          <p:cNvSpPr txBox="1">
            <a:spLocks/>
          </p:cNvSpPr>
          <p:nvPr/>
        </p:nvSpPr>
        <p:spPr>
          <a:xfrm>
            <a:off x="533400" y="1219200"/>
            <a:ext cx="7772400"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400" b="1" dirty="0"/>
          </a:p>
        </p:txBody>
      </p:sp>
      <p:sp>
        <p:nvSpPr>
          <p:cNvPr id="10" name="TextBox 9">
            <a:extLst>
              <a:ext uri="{FF2B5EF4-FFF2-40B4-BE49-F238E27FC236}">
                <a16:creationId xmlns:a16="http://schemas.microsoft.com/office/drawing/2014/main" id="{F44FD7D2-2BCB-456B-8F67-B472B1D613EB}"/>
              </a:ext>
            </a:extLst>
          </p:cNvPr>
          <p:cNvSpPr txBox="1"/>
          <p:nvPr/>
        </p:nvSpPr>
        <p:spPr>
          <a:xfrm>
            <a:off x="286364" y="1012829"/>
            <a:ext cx="8377084" cy="5262979"/>
          </a:xfrm>
          <a:prstGeom prst="rect">
            <a:avLst/>
          </a:prstGeom>
          <a:noFill/>
        </p:spPr>
        <p:txBody>
          <a:bodyPr wrap="square">
            <a:spAutoFit/>
          </a:bodyPr>
          <a:lstStyle/>
          <a:p>
            <a:pPr algn="l"/>
            <a:r>
              <a:rPr lang="en-US" sz="2000" b="1" i="0" dirty="0">
                <a:solidFill>
                  <a:srgbClr val="444542"/>
                </a:solidFill>
                <a:effectLst/>
                <a:latin typeface="PT Sans"/>
              </a:rPr>
              <a:t> </a:t>
            </a:r>
            <a:r>
              <a:rPr lang="en-US" sz="2400" b="1" i="0" dirty="0">
                <a:solidFill>
                  <a:srgbClr val="444542"/>
                </a:solidFill>
                <a:effectLst/>
                <a:latin typeface="+mj-lt"/>
              </a:rPr>
              <a:t>Key attribute:</a:t>
            </a:r>
          </a:p>
          <a:p>
            <a:pPr algn="l"/>
            <a:endParaRPr lang="en-US" sz="2400" b="1" i="0" dirty="0">
              <a:solidFill>
                <a:srgbClr val="444542"/>
              </a:solidFill>
              <a:effectLst/>
              <a:latin typeface="+mj-lt"/>
            </a:endParaRPr>
          </a:p>
          <a:p>
            <a:pPr marL="342900" indent="-342900" algn="l">
              <a:buFont typeface="Arial" panose="020B0604020202020204" pitchFamily="34" charset="0"/>
              <a:buChar char="•"/>
            </a:pPr>
            <a:r>
              <a:rPr lang="en-US" sz="2400" i="0" dirty="0">
                <a:solidFill>
                  <a:srgbClr val="444542"/>
                </a:solidFill>
                <a:effectLst/>
                <a:latin typeface="+mj-lt"/>
              </a:rPr>
              <a:t>A key attribute can uniquely identify an entity from an entity set. </a:t>
            </a:r>
          </a:p>
          <a:p>
            <a:pPr marL="342900" indent="-342900" algn="l">
              <a:buFont typeface="Arial" panose="020B0604020202020204" pitchFamily="34" charset="0"/>
              <a:buChar char="•"/>
            </a:pPr>
            <a:r>
              <a:rPr lang="en-US" sz="2400" i="0" dirty="0">
                <a:solidFill>
                  <a:srgbClr val="444542"/>
                </a:solidFill>
                <a:effectLst/>
                <a:latin typeface="+mj-lt"/>
              </a:rPr>
              <a:t>For example, student roll number can uniquely identify a student from a set of students. </a:t>
            </a:r>
          </a:p>
          <a:p>
            <a:pPr marL="342900" indent="-342900" algn="l">
              <a:buFont typeface="Arial" panose="020B0604020202020204" pitchFamily="34" charset="0"/>
              <a:buChar char="•"/>
            </a:pPr>
            <a:r>
              <a:rPr lang="en-US" sz="2400" i="0" dirty="0">
                <a:solidFill>
                  <a:srgbClr val="444542"/>
                </a:solidFill>
                <a:effectLst/>
                <a:latin typeface="+mj-lt"/>
              </a:rPr>
              <a:t>Key attribute is represented by oval same as other attributes however the text of key attribute is underlined.</a:t>
            </a:r>
            <a:endParaRPr lang="en-US" sz="2400" i="0" dirty="0">
              <a:solidFill>
                <a:srgbClr val="222426"/>
              </a:solidFill>
              <a:effectLst/>
              <a:latin typeface="+mj-lt"/>
            </a:endParaRPr>
          </a:p>
          <a:p>
            <a:endParaRPr lang="en-US" sz="2400" dirty="0">
              <a:solidFill>
                <a:srgbClr val="222426"/>
              </a:solidFill>
              <a:latin typeface="+mj-lt"/>
            </a:endParaRPr>
          </a:p>
          <a:p>
            <a:endParaRPr lang="en-US" sz="2400" dirty="0">
              <a:solidFill>
                <a:srgbClr val="222426"/>
              </a:solidFill>
              <a:latin typeface="PT Sans"/>
            </a:endParaRPr>
          </a:p>
          <a:p>
            <a:endParaRPr lang="en-US" sz="2400" dirty="0">
              <a:solidFill>
                <a:srgbClr val="222426"/>
              </a:solidFill>
              <a:latin typeface="PT Sans"/>
            </a:endParaRPr>
          </a:p>
          <a:p>
            <a:endParaRPr lang="en-US" sz="2400" dirty="0">
              <a:solidFill>
                <a:srgbClr val="222426"/>
              </a:solidFill>
              <a:latin typeface="PT Sans"/>
            </a:endParaRPr>
          </a:p>
          <a:p>
            <a:endParaRPr lang="en-US" sz="2400" dirty="0">
              <a:solidFill>
                <a:srgbClr val="222426"/>
              </a:solidFill>
              <a:latin typeface="PT Sans"/>
            </a:endParaRPr>
          </a:p>
          <a:p>
            <a:endParaRPr lang="en-IN" sz="2400" dirty="0"/>
          </a:p>
        </p:txBody>
      </p:sp>
      <p:pic>
        <p:nvPicPr>
          <p:cNvPr id="4" name="Picture 3">
            <a:extLst>
              <a:ext uri="{FF2B5EF4-FFF2-40B4-BE49-F238E27FC236}">
                <a16:creationId xmlns:a16="http://schemas.microsoft.com/office/drawing/2014/main" id="{012E73E5-1610-448E-BAED-095AC9AC72AA}"/>
              </a:ext>
            </a:extLst>
          </p:cNvPr>
          <p:cNvPicPr>
            <a:picLocks noChangeAspect="1"/>
          </p:cNvPicPr>
          <p:nvPr/>
        </p:nvPicPr>
        <p:blipFill>
          <a:blip r:embed="rId2"/>
          <a:stretch>
            <a:fillRect/>
          </a:stretch>
        </p:blipFill>
        <p:spPr>
          <a:xfrm>
            <a:off x="4914900" y="3966026"/>
            <a:ext cx="3276600" cy="2567970"/>
          </a:xfrm>
          <a:prstGeom prst="rect">
            <a:avLst/>
          </a:prstGeom>
        </p:spPr>
      </p:pic>
    </p:spTree>
    <p:extLst>
      <p:ext uri="{BB962C8B-B14F-4D97-AF65-F5344CB8AC3E}">
        <p14:creationId xmlns:p14="http://schemas.microsoft.com/office/powerpoint/2010/main" val="1136807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t>Components of ER DIAGRAM</a:t>
            </a:r>
            <a:endParaRPr lang="en-US" sz="2800" b="1" dirty="0">
              <a:solidFill>
                <a:schemeClr val="tx1"/>
              </a:solidFill>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11</a:t>
            </a:fld>
            <a:endParaRPr lang="en-IN"/>
          </a:p>
        </p:txBody>
      </p:sp>
      <p:sp>
        <p:nvSpPr>
          <p:cNvPr id="6" name="Footer Placeholder 5"/>
          <p:cNvSpPr>
            <a:spLocks noGrp="1"/>
          </p:cNvSpPr>
          <p:nvPr>
            <p:ph type="ftr" sz="quarter" idx="11"/>
          </p:nvPr>
        </p:nvSpPr>
        <p:spPr/>
        <p:txBody>
          <a:bodyPr/>
          <a:lstStyle/>
          <a:p>
            <a:r>
              <a:rPr lang="en-IN" dirty="0"/>
              <a:t>Sindhu K, Dept. of Ise</a:t>
            </a:r>
          </a:p>
        </p:txBody>
      </p:sp>
      <p:sp>
        <p:nvSpPr>
          <p:cNvPr id="8" name="Title 1">
            <a:extLst>
              <a:ext uri="{FF2B5EF4-FFF2-40B4-BE49-F238E27FC236}">
                <a16:creationId xmlns:a16="http://schemas.microsoft.com/office/drawing/2014/main" id="{AFD9C5C4-746E-4549-A39F-D2F167897CA9}"/>
              </a:ext>
            </a:extLst>
          </p:cNvPr>
          <p:cNvSpPr txBox="1">
            <a:spLocks/>
          </p:cNvSpPr>
          <p:nvPr/>
        </p:nvSpPr>
        <p:spPr>
          <a:xfrm>
            <a:off x="533400" y="1219200"/>
            <a:ext cx="7772400"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400" b="1" dirty="0"/>
          </a:p>
        </p:txBody>
      </p:sp>
      <p:sp>
        <p:nvSpPr>
          <p:cNvPr id="10" name="TextBox 9">
            <a:extLst>
              <a:ext uri="{FF2B5EF4-FFF2-40B4-BE49-F238E27FC236}">
                <a16:creationId xmlns:a16="http://schemas.microsoft.com/office/drawing/2014/main" id="{F44FD7D2-2BCB-456B-8F67-B472B1D613EB}"/>
              </a:ext>
            </a:extLst>
          </p:cNvPr>
          <p:cNvSpPr txBox="1"/>
          <p:nvPr/>
        </p:nvSpPr>
        <p:spPr>
          <a:xfrm>
            <a:off x="286364" y="1012829"/>
            <a:ext cx="8377084" cy="5632311"/>
          </a:xfrm>
          <a:prstGeom prst="rect">
            <a:avLst/>
          </a:prstGeom>
          <a:noFill/>
        </p:spPr>
        <p:txBody>
          <a:bodyPr wrap="square">
            <a:spAutoFit/>
          </a:bodyPr>
          <a:lstStyle/>
          <a:p>
            <a:pPr algn="l"/>
            <a:r>
              <a:rPr lang="en-US" sz="2400" b="1" i="0" dirty="0">
                <a:solidFill>
                  <a:srgbClr val="444542"/>
                </a:solidFill>
                <a:effectLst/>
                <a:latin typeface="PT Sans"/>
              </a:rPr>
              <a:t>Composite attribute</a:t>
            </a:r>
          </a:p>
          <a:p>
            <a:pPr algn="l"/>
            <a:endParaRPr lang="en-US" sz="2400" b="1" i="0" dirty="0">
              <a:solidFill>
                <a:srgbClr val="444542"/>
              </a:solidFill>
              <a:effectLst/>
              <a:latin typeface="PT Sans"/>
            </a:endParaRPr>
          </a:p>
          <a:p>
            <a:pPr algn="l"/>
            <a:r>
              <a:rPr lang="en-US" sz="2400" b="0" i="0" dirty="0">
                <a:solidFill>
                  <a:srgbClr val="222426"/>
                </a:solidFill>
                <a:effectLst/>
                <a:latin typeface="PT Sans"/>
              </a:rPr>
              <a:t>An attribute that is a combination of other attributes is known as composite attribute. </a:t>
            </a:r>
          </a:p>
          <a:p>
            <a:pPr algn="l"/>
            <a:r>
              <a:rPr lang="en-US" sz="2400" b="0" i="0" dirty="0">
                <a:solidFill>
                  <a:srgbClr val="222426"/>
                </a:solidFill>
                <a:effectLst/>
                <a:latin typeface="PT Sans"/>
              </a:rPr>
              <a:t>For example, In student entity, the student address is a composite attribute as an address is composed of other attributes such as pin code, state, country.</a:t>
            </a:r>
            <a:br>
              <a:rPr lang="en-US" sz="2400" b="0" i="0" dirty="0">
                <a:solidFill>
                  <a:srgbClr val="222426"/>
                </a:solidFill>
                <a:effectLst/>
                <a:latin typeface="PT Sans"/>
              </a:rPr>
            </a:br>
            <a:endParaRPr lang="en-US" sz="2400" b="0" i="0" dirty="0">
              <a:solidFill>
                <a:srgbClr val="222426"/>
              </a:solidFill>
              <a:effectLst/>
              <a:latin typeface="PT Sans"/>
            </a:endParaRPr>
          </a:p>
          <a:p>
            <a:br>
              <a:rPr lang="en-US" sz="2400" dirty="0"/>
            </a:br>
            <a:endParaRPr lang="en-US" sz="2400" dirty="0">
              <a:solidFill>
                <a:srgbClr val="222426"/>
              </a:solidFill>
              <a:latin typeface="+mj-lt"/>
            </a:endParaRPr>
          </a:p>
          <a:p>
            <a:endParaRPr lang="en-US" sz="2400" dirty="0">
              <a:solidFill>
                <a:srgbClr val="222426"/>
              </a:solidFill>
              <a:latin typeface="PT Sans"/>
            </a:endParaRPr>
          </a:p>
          <a:p>
            <a:endParaRPr lang="en-US" sz="2400" dirty="0">
              <a:solidFill>
                <a:srgbClr val="222426"/>
              </a:solidFill>
              <a:latin typeface="PT Sans"/>
            </a:endParaRPr>
          </a:p>
          <a:p>
            <a:endParaRPr lang="en-US" sz="2400" dirty="0">
              <a:solidFill>
                <a:srgbClr val="222426"/>
              </a:solidFill>
              <a:latin typeface="PT Sans"/>
            </a:endParaRPr>
          </a:p>
          <a:p>
            <a:endParaRPr lang="en-US" sz="2400" dirty="0">
              <a:solidFill>
                <a:srgbClr val="222426"/>
              </a:solidFill>
              <a:latin typeface="PT Sans"/>
            </a:endParaRPr>
          </a:p>
          <a:p>
            <a:endParaRPr lang="en-IN" sz="2400" dirty="0"/>
          </a:p>
        </p:txBody>
      </p:sp>
      <p:pic>
        <p:nvPicPr>
          <p:cNvPr id="7" name="Picture 6">
            <a:extLst>
              <a:ext uri="{FF2B5EF4-FFF2-40B4-BE49-F238E27FC236}">
                <a16:creationId xmlns:a16="http://schemas.microsoft.com/office/drawing/2014/main" id="{C6187706-1F5D-4424-9A0C-B64B4E6B9DB2}"/>
              </a:ext>
            </a:extLst>
          </p:cNvPr>
          <p:cNvPicPr>
            <a:picLocks noChangeAspect="1"/>
          </p:cNvPicPr>
          <p:nvPr/>
        </p:nvPicPr>
        <p:blipFill>
          <a:blip r:embed="rId2"/>
          <a:stretch>
            <a:fillRect/>
          </a:stretch>
        </p:blipFill>
        <p:spPr>
          <a:xfrm>
            <a:off x="1959769" y="3657600"/>
            <a:ext cx="5224462" cy="2508662"/>
          </a:xfrm>
          <a:prstGeom prst="rect">
            <a:avLst/>
          </a:prstGeom>
        </p:spPr>
      </p:pic>
    </p:spTree>
    <p:extLst>
      <p:ext uri="{BB962C8B-B14F-4D97-AF65-F5344CB8AC3E}">
        <p14:creationId xmlns:p14="http://schemas.microsoft.com/office/powerpoint/2010/main" val="1036251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t>Components of ER DIAGRAM</a:t>
            </a:r>
            <a:endParaRPr lang="en-US" sz="2800" b="1" dirty="0">
              <a:solidFill>
                <a:schemeClr val="tx1"/>
              </a:solidFill>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12</a:t>
            </a:fld>
            <a:endParaRPr lang="en-IN"/>
          </a:p>
        </p:txBody>
      </p:sp>
      <p:sp>
        <p:nvSpPr>
          <p:cNvPr id="6" name="Footer Placeholder 5"/>
          <p:cNvSpPr>
            <a:spLocks noGrp="1"/>
          </p:cNvSpPr>
          <p:nvPr>
            <p:ph type="ftr" sz="quarter" idx="11"/>
          </p:nvPr>
        </p:nvSpPr>
        <p:spPr/>
        <p:txBody>
          <a:bodyPr/>
          <a:lstStyle/>
          <a:p>
            <a:r>
              <a:rPr lang="en-IN" dirty="0"/>
              <a:t>Sindhu K, Dept. of Ise</a:t>
            </a:r>
          </a:p>
        </p:txBody>
      </p:sp>
      <p:sp>
        <p:nvSpPr>
          <p:cNvPr id="8" name="Title 1">
            <a:extLst>
              <a:ext uri="{FF2B5EF4-FFF2-40B4-BE49-F238E27FC236}">
                <a16:creationId xmlns:a16="http://schemas.microsoft.com/office/drawing/2014/main" id="{AFD9C5C4-746E-4549-A39F-D2F167897CA9}"/>
              </a:ext>
            </a:extLst>
          </p:cNvPr>
          <p:cNvSpPr txBox="1">
            <a:spLocks/>
          </p:cNvSpPr>
          <p:nvPr/>
        </p:nvSpPr>
        <p:spPr>
          <a:xfrm>
            <a:off x="533400" y="1219200"/>
            <a:ext cx="7772400"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400" b="1" dirty="0"/>
          </a:p>
        </p:txBody>
      </p:sp>
      <p:sp>
        <p:nvSpPr>
          <p:cNvPr id="10" name="TextBox 9">
            <a:extLst>
              <a:ext uri="{FF2B5EF4-FFF2-40B4-BE49-F238E27FC236}">
                <a16:creationId xmlns:a16="http://schemas.microsoft.com/office/drawing/2014/main" id="{F44FD7D2-2BCB-456B-8F67-B472B1D613EB}"/>
              </a:ext>
            </a:extLst>
          </p:cNvPr>
          <p:cNvSpPr txBox="1"/>
          <p:nvPr/>
        </p:nvSpPr>
        <p:spPr>
          <a:xfrm>
            <a:off x="286364" y="1012829"/>
            <a:ext cx="8377084" cy="7848302"/>
          </a:xfrm>
          <a:prstGeom prst="rect">
            <a:avLst/>
          </a:prstGeom>
          <a:noFill/>
        </p:spPr>
        <p:txBody>
          <a:bodyPr wrap="square">
            <a:spAutoFit/>
          </a:bodyPr>
          <a:lstStyle/>
          <a:p>
            <a:pPr algn="l"/>
            <a:r>
              <a:rPr lang="en-US" sz="2400" b="1" i="0" dirty="0">
                <a:solidFill>
                  <a:srgbClr val="444542"/>
                </a:solidFill>
                <a:effectLst/>
                <a:latin typeface="PT Sans"/>
              </a:rPr>
              <a:t>Multivalued attribute:</a:t>
            </a:r>
          </a:p>
          <a:p>
            <a:pPr algn="l"/>
            <a:r>
              <a:rPr lang="en-US" sz="2400" b="0" i="0" dirty="0">
                <a:solidFill>
                  <a:srgbClr val="222426"/>
                </a:solidFill>
                <a:effectLst/>
                <a:latin typeface="PT Sans"/>
              </a:rPr>
              <a:t>An attribute that can hold multiple values is known as multivalued attribute. It is represented with </a:t>
            </a:r>
            <a:r>
              <a:rPr lang="en-US" sz="2400" b="1" i="0" dirty="0">
                <a:solidFill>
                  <a:srgbClr val="222426"/>
                </a:solidFill>
                <a:effectLst/>
                <a:latin typeface="PT Sans"/>
              </a:rPr>
              <a:t>double ovals</a:t>
            </a:r>
            <a:r>
              <a:rPr lang="en-US" sz="2400" b="0" i="0" dirty="0">
                <a:solidFill>
                  <a:srgbClr val="222426"/>
                </a:solidFill>
                <a:effectLst/>
                <a:latin typeface="PT Sans"/>
              </a:rPr>
              <a:t> in an ER Diagram. For example – A person can have more than one phone numbers so the phone number attribute is multivalued.</a:t>
            </a:r>
          </a:p>
          <a:p>
            <a:pPr algn="l"/>
            <a:endParaRPr lang="en-US" sz="2400" dirty="0">
              <a:solidFill>
                <a:srgbClr val="222426"/>
              </a:solidFill>
              <a:latin typeface="PT Sans"/>
            </a:endParaRPr>
          </a:p>
          <a:p>
            <a:pPr algn="l"/>
            <a:r>
              <a:rPr lang="en-US" sz="2400" b="1" i="0" dirty="0">
                <a:solidFill>
                  <a:srgbClr val="444542"/>
                </a:solidFill>
                <a:effectLst/>
                <a:latin typeface="PT Sans"/>
              </a:rPr>
              <a:t>Derived attribute:</a:t>
            </a:r>
          </a:p>
          <a:p>
            <a:pPr algn="l"/>
            <a:r>
              <a:rPr lang="en-US" sz="2400" b="0" i="0" dirty="0">
                <a:solidFill>
                  <a:srgbClr val="222426"/>
                </a:solidFill>
                <a:effectLst/>
                <a:latin typeface="PT Sans"/>
              </a:rPr>
              <a:t>A derived attribute is one whose value is dynamic and derived from another attribute. It is represented by </a:t>
            </a:r>
            <a:r>
              <a:rPr lang="en-US" sz="2400" b="1" i="0" dirty="0">
                <a:solidFill>
                  <a:srgbClr val="222426"/>
                </a:solidFill>
                <a:effectLst/>
                <a:latin typeface="PT Sans"/>
              </a:rPr>
              <a:t>dashed oval</a:t>
            </a:r>
            <a:r>
              <a:rPr lang="en-US" sz="2400" b="0" i="0" dirty="0">
                <a:solidFill>
                  <a:srgbClr val="222426"/>
                </a:solidFill>
                <a:effectLst/>
                <a:latin typeface="PT Sans"/>
              </a:rPr>
              <a:t> in an ER Diagram. For example – Person age is a derived attribute as it changes over time and can be derived from another attribute (Date of birth).</a:t>
            </a:r>
          </a:p>
          <a:p>
            <a:pPr algn="l"/>
            <a:endParaRPr lang="en-US" sz="2400" b="0" i="0" dirty="0">
              <a:solidFill>
                <a:srgbClr val="222426"/>
              </a:solidFill>
              <a:effectLst/>
              <a:latin typeface="PT Sans"/>
            </a:endParaRPr>
          </a:p>
          <a:p>
            <a:br>
              <a:rPr lang="en-US" sz="2400" dirty="0"/>
            </a:br>
            <a:endParaRPr lang="en-US" sz="2400" dirty="0">
              <a:solidFill>
                <a:srgbClr val="222426"/>
              </a:solidFill>
              <a:latin typeface="+mj-lt"/>
            </a:endParaRPr>
          </a:p>
          <a:p>
            <a:endParaRPr lang="en-US" sz="2400" dirty="0">
              <a:solidFill>
                <a:srgbClr val="222426"/>
              </a:solidFill>
              <a:latin typeface="PT Sans"/>
            </a:endParaRPr>
          </a:p>
          <a:p>
            <a:endParaRPr lang="en-US" sz="2400" dirty="0">
              <a:solidFill>
                <a:srgbClr val="222426"/>
              </a:solidFill>
              <a:latin typeface="PT Sans"/>
            </a:endParaRPr>
          </a:p>
          <a:p>
            <a:endParaRPr lang="en-US" sz="2400" dirty="0">
              <a:solidFill>
                <a:srgbClr val="222426"/>
              </a:solidFill>
              <a:latin typeface="PT Sans"/>
            </a:endParaRPr>
          </a:p>
          <a:p>
            <a:endParaRPr lang="en-US" sz="2400" dirty="0">
              <a:solidFill>
                <a:srgbClr val="222426"/>
              </a:solidFill>
              <a:latin typeface="PT Sans"/>
            </a:endParaRPr>
          </a:p>
          <a:p>
            <a:endParaRPr lang="en-IN" sz="2400" dirty="0"/>
          </a:p>
        </p:txBody>
      </p:sp>
    </p:spTree>
    <p:extLst>
      <p:ext uri="{BB962C8B-B14F-4D97-AF65-F5344CB8AC3E}">
        <p14:creationId xmlns:p14="http://schemas.microsoft.com/office/powerpoint/2010/main" val="3535198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t>Components of ER DIAGRAM</a:t>
            </a:r>
            <a:endParaRPr lang="en-US" sz="2800" b="1" dirty="0">
              <a:solidFill>
                <a:schemeClr val="tx1"/>
              </a:solidFill>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13</a:t>
            </a:fld>
            <a:endParaRPr lang="en-IN"/>
          </a:p>
        </p:txBody>
      </p:sp>
      <p:sp>
        <p:nvSpPr>
          <p:cNvPr id="6" name="Footer Placeholder 5"/>
          <p:cNvSpPr>
            <a:spLocks noGrp="1"/>
          </p:cNvSpPr>
          <p:nvPr>
            <p:ph type="ftr" sz="quarter" idx="11"/>
          </p:nvPr>
        </p:nvSpPr>
        <p:spPr/>
        <p:txBody>
          <a:bodyPr/>
          <a:lstStyle/>
          <a:p>
            <a:r>
              <a:rPr lang="en-IN" dirty="0"/>
              <a:t>Sindhu K, Dept. of Ise</a:t>
            </a:r>
          </a:p>
        </p:txBody>
      </p:sp>
      <p:sp>
        <p:nvSpPr>
          <p:cNvPr id="8" name="Title 1">
            <a:extLst>
              <a:ext uri="{FF2B5EF4-FFF2-40B4-BE49-F238E27FC236}">
                <a16:creationId xmlns:a16="http://schemas.microsoft.com/office/drawing/2014/main" id="{AFD9C5C4-746E-4549-A39F-D2F167897CA9}"/>
              </a:ext>
            </a:extLst>
          </p:cNvPr>
          <p:cNvSpPr txBox="1">
            <a:spLocks/>
          </p:cNvSpPr>
          <p:nvPr/>
        </p:nvSpPr>
        <p:spPr>
          <a:xfrm>
            <a:off x="533400" y="1219200"/>
            <a:ext cx="7772400"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400" b="1" dirty="0"/>
          </a:p>
        </p:txBody>
      </p:sp>
      <p:pic>
        <p:nvPicPr>
          <p:cNvPr id="4" name="Picture 3">
            <a:extLst>
              <a:ext uri="{FF2B5EF4-FFF2-40B4-BE49-F238E27FC236}">
                <a16:creationId xmlns:a16="http://schemas.microsoft.com/office/drawing/2014/main" id="{BAC72A1B-D36E-4EAB-8FCF-0FCC35B4758B}"/>
              </a:ext>
            </a:extLst>
          </p:cNvPr>
          <p:cNvPicPr>
            <a:picLocks noChangeAspect="1"/>
          </p:cNvPicPr>
          <p:nvPr/>
        </p:nvPicPr>
        <p:blipFill>
          <a:blip r:embed="rId2"/>
          <a:stretch>
            <a:fillRect/>
          </a:stretch>
        </p:blipFill>
        <p:spPr>
          <a:xfrm>
            <a:off x="667672" y="1660423"/>
            <a:ext cx="8048625" cy="2676525"/>
          </a:xfrm>
          <a:prstGeom prst="rect">
            <a:avLst/>
          </a:prstGeom>
        </p:spPr>
      </p:pic>
    </p:spTree>
    <p:extLst>
      <p:ext uri="{BB962C8B-B14F-4D97-AF65-F5344CB8AC3E}">
        <p14:creationId xmlns:p14="http://schemas.microsoft.com/office/powerpoint/2010/main" val="2272431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t>Components of ER DIAGRAM</a:t>
            </a:r>
            <a:endParaRPr lang="en-US" sz="2800" b="1" dirty="0">
              <a:solidFill>
                <a:schemeClr val="tx1"/>
              </a:solidFill>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14</a:t>
            </a:fld>
            <a:endParaRPr lang="en-IN"/>
          </a:p>
        </p:txBody>
      </p:sp>
      <p:sp>
        <p:nvSpPr>
          <p:cNvPr id="6" name="Footer Placeholder 5"/>
          <p:cNvSpPr>
            <a:spLocks noGrp="1"/>
          </p:cNvSpPr>
          <p:nvPr>
            <p:ph type="ftr" sz="quarter" idx="11"/>
          </p:nvPr>
        </p:nvSpPr>
        <p:spPr/>
        <p:txBody>
          <a:bodyPr/>
          <a:lstStyle/>
          <a:p>
            <a:r>
              <a:rPr lang="en-IN" dirty="0"/>
              <a:t>Sindhu K, Dept. of Ise</a:t>
            </a:r>
          </a:p>
        </p:txBody>
      </p:sp>
      <p:sp>
        <p:nvSpPr>
          <p:cNvPr id="8" name="Title 1">
            <a:extLst>
              <a:ext uri="{FF2B5EF4-FFF2-40B4-BE49-F238E27FC236}">
                <a16:creationId xmlns:a16="http://schemas.microsoft.com/office/drawing/2014/main" id="{AFD9C5C4-746E-4549-A39F-D2F167897CA9}"/>
              </a:ext>
            </a:extLst>
          </p:cNvPr>
          <p:cNvSpPr txBox="1">
            <a:spLocks/>
          </p:cNvSpPr>
          <p:nvPr/>
        </p:nvSpPr>
        <p:spPr>
          <a:xfrm>
            <a:off x="533400" y="1219200"/>
            <a:ext cx="7772400"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400" b="1" dirty="0"/>
          </a:p>
        </p:txBody>
      </p:sp>
      <p:sp>
        <p:nvSpPr>
          <p:cNvPr id="9" name="TextBox 8">
            <a:extLst>
              <a:ext uri="{FF2B5EF4-FFF2-40B4-BE49-F238E27FC236}">
                <a16:creationId xmlns:a16="http://schemas.microsoft.com/office/drawing/2014/main" id="{7A8C61C0-A8E1-44DF-B39D-4E561F3B102D}"/>
              </a:ext>
            </a:extLst>
          </p:cNvPr>
          <p:cNvSpPr txBox="1"/>
          <p:nvPr/>
        </p:nvSpPr>
        <p:spPr>
          <a:xfrm>
            <a:off x="381000" y="1219200"/>
            <a:ext cx="8458200" cy="3785652"/>
          </a:xfrm>
          <a:prstGeom prst="rect">
            <a:avLst/>
          </a:prstGeom>
          <a:noFill/>
        </p:spPr>
        <p:txBody>
          <a:bodyPr wrap="square">
            <a:spAutoFit/>
          </a:bodyPr>
          <a:lstStyle/>
          <a:p>
            <a:pPr algn="l"/>
            <a:r>
              <a:rPr lang="en-US" sz="2400" b="1" i="0" dirty="0">
                <a:solidFill>
                  <a:srgbClr val="444542"/>
                </a:solidFill>
                <a:effectLst/>
                <a:latin typeface="PT Sans"/>
              </a:rPr>
              <a:t>Relationship</a:t>
            </a:r>
          </a:p>
          <a:p>
            <a:pPr algn="l"/>
            <a:endParaRPr lang="en-US" sz="2400" b="1" i="0" dirty="0">
              <a:solidFill>
                <a:srgbClr val="444542"/>
              </a:solidFill>
              <a:effectLst/>
              <a:latin typeface="PT Sans"/>
            </a:endParaRPr>
          </a:p>
          <a:p>
            <a:pPr algn="l"/>
            <a:r>
              <a:rPr lang="en-US" sz="2400" b="0" i="0" dirty="0">
                <a:solidFill>
                  <a:srgbClr val="222426"/>
                </a:solidFill>
                <a:effectLst/>
                <a:latin typeface="PT Sans"/>
              </a:rPr>
              <a:t>A relationship is represented by diamond shape in ER diagram, it shows the relationship among entities. </a:t>
            </a:r>
          </a:p>
          <a:p>
            <a:pPr algn="l"/>
            <a:endParaRPr lang="en-US" sz="2400" dirty="0">
              <a:solidFill>
                <a:srgbClr val="222426"/>
              </a:solidFill>
              <a:latin typeface="PT Sans"/>
            </a:endParaRPr>
          </a:p>
          <a:p>
            <a:pPr algn="l"/>
            <a:r>
              <a:rPr lang="en-US" sz="2400" b="0" i="0" dirty="0">
                <a:solidFill>
                  <a:srgbClr val="222426"/>
                </a:solidFill>
                <a:effectLst/>
                <a:latin typeface="PT Sans"/>
              </a:rPr>
              <a:t>There are four types of relationships(Degree/Cardinality):</a:t>
            </a:r>
            <a:br>
              <a:rPr lang="en-US" sz="2400" b="0" i="0" dirty="0">
                <a:solidFill>
                  <a:srgbClr val="222426"/>
                </a:solidFill>
                <a:effectLst/>
                <a:latin typeface="PT Sans"/>
              </a:rPr>
            </a:br>
            <a:r>
              <a:rPr lang="en-US" sz="2400" b="0" i="0" dirty="0">
                <a:solidFill>
                  <a:srgbClr val="222426"/>
                </a:solidFill>
                <a:effectLst/>
                <a:latin typeface="PT Sans"/>
              </a:rPr>
              <a:t>1. One to One</a:t>
            </a:r>
            <a:br>
              <a:rPr lang="en-US" sz="2400" b="0" i="0" dirty="0">
                <a:solidFill>
                  <a:srgbClr val="222426"/>
                </a:solidFill>
                <a:effectLst/>
                <a:latin typeface="PT Sans"/>
              </a:rPr>
            </a:br>
            <a:r>
              <a:rPr lang="en-US" sz="2400" b="0" i="0" dirty="0">
                <a:solidFill>
                  <a:srgbClr val="222426"/>
                </a:solidFill>
                <a:effectLst/>
                <a:latin typeface="PT Sans"/>
              </a:rPr>
              <a:t>2. One to Many</a:t>
            </a:r>
            <a:br>
              <a:rPr lang="en-US" sz="2400" b="0" i="0" dirty="0">
                <a:solidFill>
                  <a:srgbClr val="222426"/>
                </a:solidFill>
                <a:effectLst/>
                <a:latin typeface="PT Sans"/>
              </a:rPr>
            </a:br>
            <a:r>
              <a:rPr lang="en-US" sz="2400" b="0" i="0" dirty="0">
                <a:solidFill>
                  <a:srgbClr val="222426"/>
                </a:solidFill>
                <a:effectLst/>
                <a:latin typeface="PT Sans"/>
              </a:rPr>
              <a:t>3. Many to One</a:t>
            </a:r>
            <a:br>
              <a:rPr lang="en-US" sz="2400" b="0" i="0" dirty="0">
                <a:solidFill>
                  <a:srgbClr val="222426"/>
                </a:solidFill>
                <a:effectLst/>
                <a:latin typeface="PT Sans"/>
              </a:rPr>
            </a:br>
            <a:r>
              <a:rPr lang="en-US" sz="2400" b="0" i="0" dirty="0">
                <a:solidFill>
                  <a:srgbClr val="222426"/>
                </a:solidFill>
                <a:effectLst/>
                <a:latin typeface="PT Sans"/>
              </a:rPr>
              <a:t>4. Many to Many</a:t>
            </a:r>
          </a:p>
        </p:txBody>
      </p:sp>
    </p:spTree>
    <p:extLst>
      <p:ext uri="{BB962C8B-B14F-4D97-AF65-F5344CB8AC3E}">
        <p14:creationId xmlns:p14="http://schemas.microsoft.com/office/powerpoint/2010/main" val="4012665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t>Components of ER DIAGRAM</a:t>
            </a:r>
            <a:endParaRPr lang="en-US" sz="2800" b="1" dirty="0">
              <a:solidFill>
                <a:schemeClr val="tx1"/>
              </a:solidFill>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15</a:t>
            </a:fld>
            <a:endParaRPr lang="en-IN"/>
          </a:p>
        </p:txBody>
      </p:sp>
      <p:sp>
        <p:nvSpPr>
          <p:cNvPr id="6" name="Footer Placeholder 5"/>
          <p:cNvSpPr>
            <a:spLocks noGrp="1"/>
          </p:cNvSpPr>
          <p:nvPr>
            <p:ph type="ftr" sz="quarter" idx="11"/>
          </p:nvPr>
        </p:nvSpPr>
        <p:spPr/>
        <p:txBody>
          <a:bodyPr/>
          <a:lstStyle/>
          <a:p>
            <a:r>
              <a:rPr lang="en-IN" dirty="0"/>
              <a:t>Sindhu K, Dept. of Ise</a:t>
            </a:r>
          </a:p>
        </p:txBody>
      </p:sp>
      <p:sp>
        <p:nvSpPr>
          <p:cNvPr id="8" name="Title 1">
            <a:extLst>
              <a:ext uri="{FF2B5EF4-FFF2-40B4-BE49-F238E27FC236}">
                <a16:creationId xmlns:a16="http://schemas.microsoft.com/office/drawing/2014/main" id="{AFD9C5C4-746E-4549-A39F-D2F167897CA9}"/>
              </a:ext>
            </a:extLst>
          </p:cNvPr>
          <p:cNvSpPr txBox="1">
            <a:spLocks/>
          </p:cNvSpPr>
          <p:nvPr/>
        </p:nvSpPr>
        <p:spPr>
          <a:xfrm>
            <a:off x="533400" y="1219200"/>
            <a:ext cx="7772400"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400" b="1" dirty="0"/>
          </a:p>
        </p:txBody>
      </p:sp>
      <p:sp>
        <p:nvSpPr>
          <p:cNvPr id="9" name="TextBox 8">
            <a:extLst>
              <a:ext uri="{FF2B5EF4-FFF2-40B4-BE49-F238E27FC236}">
                <a16:creationId xmlns:a16="http://schemas.microsoft.com/office/drawing/2014/main" id="{7A8C61C0-A8E1-44DF-B39D-4E561F3B102D}"/>
              </a:ext>
            </a:extLst>
          </p:cNvPr>
          <p:cNvSpPr txBox="1"/>
          <p:nvPr/>
        </p:nvSpPr>
        <p:spPr>
          <a:xfrm>
            <a:off x="381000" y="1219200"/>
            <a:ext cx="8458200" cy="3785652"/>
          </a:xfrm>
          <a:prstGeom prst="rect">
            <a:avLst/>
          </a:prstGeom>
          <a:noFill/>
        </p:spPr>
        <p:txBody>
          <a:bodyPr wrap="square">
            <a:spAutoFit/>
          </a:bodyPr>
          <a:lstStyle/>
          <a:p>
            <a:pPr algn="l"/>
            <a:r>
              <a:rPr lang="en-US" sz="2400" b="1" i="0" dirty="0">
                <a:solidFill>
                  <a:srgbClr val="444542"/>
                </a:solidFill>
                <a:effectLst/>
                <a:latin typeface="PT Sans"/>
              </a:rPr>
              <a:t>One to One Relationship</a:t>
            </a:r>
          </a:p>
          <a:p>
            <a:pPr algn="l"/>
            <a:r>
              <a:rPr lang="en-US" sz="2400" b="0" i="0" dirty="0">
                <a:solidFill>
                  <a:srgbClr val="222426"/>
                </a:solidFill>
                <a:effectLst/>
                <a:latin typeface="PT Sans"/>
              </a:rPr>
              <a:t>When a single instance of an entity is associated with a single instance of another entity then it is called one to one relationship. For example, a person has only one passport and a passport is given to one person.</a:t>
            </a:r>
            <a:br>
              <a:rPr lang="en-US" sz="2400" b="0" i="0" dirty="0">
                <a:solidFill>
                  <a:srgbClr val="222426"/>
                </a:solidFill>
                <a:effectLst/>
                <a:latin typeface="PT Sans"/>
              </a:rPr>
            </a:br>
            <a:endParaRPr lang="en-US" sz="2400" b="0" i="0" dirty="0">
              <a:solidFill>
                <a:srgbClr val="222426"/>
              </a:solidFill>
              <a:effectLst/>
              <a:latin typeface="PT Sans"/>
            </a:endParaRPr>
          </a:p>
          <a:p>
            <a:br>
              <a:rPr lang="en-US" sz="2400" dirty="0"/>
            </a:br>
            <a:endParaRPr lang="en-US" sz="2400" dirty="0">
              <a:solidFill>
                <a:srgbClr val="222426"/>
              </a:solidFill>
              <a:latin typeface="PT Sans"/>
            </a:endParaRPr>
          </a:p>
          <a:p>
            <a:pPr algn="l"/>
            <a:endParaRPr lang="en-US" sz="2400" b="0" i="0" dirty="0">
              <a:solidFill>
                <a:srgbClr val="222426"/>
              </a:solidFill>
              <a:effectLst/>
              <a:latin typeface="PT Sans"/>
            </a:endParaRPr>
          </a:p>
          <a:p>
            <a:pPr algn="l"/>
            <a:endParaRPr lang="en-US" sz="2400" b="0" i="0" dirty="0">
              <a:solidFill>
                <a:srgbClr val="222426"/>
              </a:solidFill>
              <a:effectLst/>
              <a:latin typeface="PT Sans"/>
            </a:endParaRPr>
          </a:p>
        </p:txBody>
      </p:sp>
      <p:pic>
        <p:nvPicPr>
          <p:cNvPr id="4" name="Picture 3">
            <a:extLst>
              <a:ext uri="{FF2B5EF4-FFF2-40B4-BE49-F238E27FC236}">
                <a16:creationId xmlns:a16="http://schemas.microsoft.com/office/drawing/2014/main" id="{61B037E5-F22E-445A-ADCF-3076312CF387}"/>
              </a:ext>
            </a:extLst>
          </p:cNvPr>
          <p:cNvPicPr>
            <a:picLocks noChangeAspect="1"/>
          </p:cNvPicPr>
          <p:nvPr/>
        </p:nvPicPr>
        <p:blipFill>
          <a:blip r:embed="rId2"/>
          <a:stretch>
            <a:fillRect/>
          </a:stretch>
        </p:blipFill>
        <p:spPr>
          <a:xfrm>
            <a:off x="1166812" y="3928527"/>
            <a:ext cx="6505575" cy="1076325"/>
          </a:xfrm>
          <a:prstGeom prst="rect">
            <a:avLst/>
          </a:prstGeom>
        </p:spPr>
      </p:pic>
    </p:spTree>
    <p:extLst>
      <p:ext uri="{BB962C8B-B14F-4D97-AF65-F5344CB8AC3E}">
        <p14:creationId xmlns:p14="http://schemas.microsoft.com/office/powerpoint/2010/main" val="1904275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t>Components of ER DIAGRAM</a:t>
            </a:r>
            <a:endParaRPr lang="en-US" sz="2800" b="1" dirty="0">
              <a:solidFill>
                <a:schemeClr val="tx1"/>
              </a:solidFill>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16</a:t>
            </a:fld>
            <a:endParaRPr lang="en-IN"/>
          </a:p>
        </p:txBody>
      </p:sp>
      <p:sp>
        <p:nvSpPr>
          <p:cNvPr id="6" name="Footer Placeholder 5"/>
          <p:cNvSpPr>
            <a:spLocks noGrp="1"/>
          </p:cNvSpPr>
          <p:nvPr>
            <p:ph type="ftr" sz="quarter" idx="11"/>
          </p:nvPr>
        </p:nvSpPr>
        <p:spPr/>
        <p:txBody>
          <a:bodyPr/>
          <a:lstStyle/>
          <a:p>
            <a:r>
              <a:rPr lang="en-IN" dirty="0"/>
              <a:t>Sindhu K, Dept. of Ise</a:t>
            </a:r>
          </a:p>
        </p:txBody>
      </p:sp>
      <p:sp>
        <p:nvSpPr>
          <p:cNvPr id="8" name="Title 1">
            <a:extLst>
              <a:ext uri="{FF2B5EF4-FFF2-40B4-BE49-F238E27FC236}">
                <a16:creationId xmlns:a16="http://schemas.microsoft.com/office/drawing/2014/main" id="{AFD9C5C4-746E-4549-A39F-D2F167897CA9}"/>
              </a:ext>
            </a:extLst>
          </p:cNvPr>
          <p:cNvSpPr txBox="1">
            <a:spLocks/>
          </p:cNvSpPr>
          <p:nvPr/>
        </p:nvSpPr>
        <p:spPr>
          <a:xfrm>
            <a:off x="533400" y="1219200"/>
            <a:ext cx="7772400"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400" b="1" dirty="0"/>
          </a:p>
        </p:txBody>
      </p:sp>
      <p:sp>
        <p:nvSpPr>
          <p:cNvPr id="9" name="TextBox 8">
            <a:extLst>
              <a:ext uri="{FF2B5EF4-FFF2-40B4-BE49-F238E27FC236}">
                <a16:creationId xmlns:a16="http://schemas.microsoft.com/office/drawing/2014/main" id="{7A8C61C0-A8E1-44DF-B39D-4E561F3B102D}"/>
              </a:ext>
            </a:extLst>
          </p:cNvPr>
          <p:cNvSpPr txBox="1"/>
          <p:nvPr/>
        </p:nvSpPr>
        <p:spPr>
          <a:xfrm>
            <a:off x="381000" y="1219200"/>
            <a:ext cx="8458200" cy="3785652"/>
          </a:xfrm>
          <a:prstGeom prst="rect">
            <a:avLst/>
          </a:prstGeom>
          <a:noFill/>
        </p:spPr>
        <p:txBody>
          <a:bodyPr wrap="square">
            <a:spAutoFit/>
          </a:bodyPr>
          <a:lstStyle/>
          <a:p>
            <a:pPr algn="l"/>
            <a:r>
              <a:rPr lang="en-US" sz="2400" b="1" i="0" dirty="0">
                <a:solidFill>
                  <a:srgbClr val="444542"/>
                </a:solidFill>
                <a:effectLst/>
                <a:latin typeface="PT Sans"/>
              </a:rPr>
              <a:t>One to Many Relationship</a:t>
            </a:r>
          </a:p>
          <a:p>
            <a:r>
              <a:rPr lang="en-US" sz="2400" b="0" i="0" dirty="0">
                <a:solidFill>
                  <a:srgbClr val="222426"/>
                </a:solidFill>
                <a:effectLst/>
                <a:latin typeface="PT Sans"/>
              </a:rPr>
              <a:t>When a single instance of an entity is associated with more than one instances of another entity then it is called one to many relationship. </a:t>
            </a:r>
          </a:p>
          <a:p>
            <a:r>
              <a:rPr lang="en-IN" sz="2400" dirty="0"/>
              <a:t>A student can work on more than one  project. </a:t>
            </a:r>
          </a:p>
          <a:p>
            <a:r>
              <a:rPr lang="en-IN" sz="2400" dirty="0"/>
              <a:t>An individual student working on 2 projects at a time would be considered as One-to-Many relationship</a:t>
            </a:r>
            <a:br>
              <a:rPr lang="en-US" sz="2400" dirty="0"/>
            </a:br>
            <a:endParaRPr lang="en-US" sz="2400" dirty="0">
              <a:solidFill>
                <a:srgbClr val="222426"/>
              </a:solidFill>
              <a:latin typeface="PT Sans"/>
            </a:endParaRPr>
          </a:p>
          <a:p>
            <a:pPr algn="l"/>
            <a:endParaRPr lang="en-US" sz="2400" b="0" i="0" dirty="0">
              <a:solidFill>
                <a:srgbClr val="222426"/>
              </a:solidFill>
              <a:effectLst/>
              <a:latin typeface="PT Sans"/>
            </a:endParaRPr>
          </a:p>
          <a:p>
            <a:pPr algn="l"/>
            <a:endParaRPr lang="en-US" sz="2400" b="0" i="0" dirty="0">
              <a:solidFill>
                <a:srgbClr val="222426"/>
              </a:solidFill>
              <a:effectLst/>
              <a:latin typeface="PT Sans"/>
            </a:endParaRPr>
          </a:p>
        </p:txBody>
      </p:sp>
      <p:pic>
        <p:nvPicPr>
          <p:cNvPr id="3" name="Picture 2"/>
          <p:cNvPicPr>
            <a:picLocks noChangeAspect="1"/>
          </p:cNvPicPr>
          <p:nvPr/>
        </p:nvPicPr>
        <p:blipFill>
          <a:blip r:embed="rId2"/>
          <a:stretch>
            <a:fillRect/>
          </a:stretch>
        </p:blipFill>
        <p:spPr>
          <a:xfrm>
            <a:off x="1838325" y="4038600"/>
            <a:ext cx="5162550" cy="1752600"/>
          </a:xfrm>
          <a:prstGeom prst="rect">
            <a:avLst/>
          </a:prstGeom>
        </p:spPr>
      </p:pic>
    </p:spTree>
    <p:extLst>
      <p:ext uri="{BB962C8B-B14F-4D97-AF65-F5344CB8AC3E}">
        <p14:creationId xmlns:p14="http://schemas.microsoft.com/office/powerpoint/2010/main" val="3133654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t>Components of ER DIAGRAM</a:t>
            </a:r>
            <a:endParaRPr lang="en-US" sz="2800" b="1" dirty="0">
              <a:solidFill>
                <a:schemeClr val="tx1"/>
              </a:solidFill>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17</a:t>
            </a:fld>
            <a:endParaRPr lang="en-IN"/>
          </a:p>
        </p:txBody>
      </p:sp>
      <p:sp>
        <p:nvSpPr>
          <p:cNvPr id="6" name="Footer Placeholder 5"/>
          <p:cNvSpPr>
            <a:spLocks noGrp="1"/>
          </p:cNvSpPr>
          <p:nvPr>
            <p:ph type="ftr" sz="quarter" idx="11"/>
          </p:nvPr>
        </p:nvSpPr>
        <p:spPr/>
        <p:txBody>
          <a:bodyPr/>
          <a:lstStyle/>
          <a:p>
            <a:r>
              <a:rPr lang="en-IN" dirty="0"/>
              <a:t>Sindhu K, Dept. of Ise</a:t>
            </a:r>
          </a:p>
        </p:txBody>
      </p:sp>
      <p:sp>
        <p:nvSpPr>
          <p:cNvPr id="8" name="Title 1">
            <a:extLst>
              <a:ext uri="{FF2B5EF4-FFF2-40B4-BE49-F238E27FC236}">
                <a16:creationId xmlns:a16="http://schemas.microsoft.com/office/drawing/2014/main" id="{AFD9C5C4-746E-4549-A39F-D2F167897CA9}"/>
              </a:ext>
            </a:extLst>
          </p:cNvPr>
          <p:cNvSpPr txBox="1">
            <a:spLocks/>
          </p:cNvSpPr>
          <p:nvPr/>
        </p:nvSpPr>
        <p:spPr>
          <a:xfrm>
            <a:off x="533400" y="1219200"/>
            <a:ext cx="7772400"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400" b="1" dirty="0"/>
          </a:p>
        </p:txBody>
      </p:sp>
      <p:sp>
        <p:nvSpPr>
          <p:cNvPr id="9" name="TextBox 8">
            <a:extLst>
              <a:ext uri="{FF2B5EF4-FFF2-40B4-BE49-F238E27FC236}">
                <a16:creationId xmlns:a16="http://schemas.microsoft.com/office/drawing/2014/main" id="{7A8C61C0-A8E1-44DF-B39D-4E561F3B102D}"/>
              </a:ext>
            </a:extLst>
          </p:cNvPr>
          <p:cNvSpPr txBox="1"/>
          <p:nvPr/>
        </p:nvSpPr>
        <p:spPr>
          <a:xfrm>
            <a:off x="381000" y="1219200"/>
            <a:ext cx="8458200" cy="3785652"/>
          </a:xfrm>
          <a:prstGeom prst="rect">
            <a:avLst/>
          </a:prstGeom>
          <a:noFill/>
        </p:spPr>
        <p:txBody>
          <a:bodyPr wrap="square">
            <a:spAutoFit/>
          </a:bodyPr>
          <a:lstStyle/>
          <a:p>
            <a:pPr algn="l"/>
            <a:r>
              <a:rPr lang="en-US" sz="2400" b="1" i="0" dirty="0">
                <a:solidFill>
                  <a:srgbClr val="444542"/>
                </a:solidFill>
                <a:effectLst/>
                <a:latin typeface="PT Sans"/>
              </a:rPr>
              <a:t>Many to One Relationship</a:t>
            </a:r>
          </a:p>
          <a:p>
            <a:pPr algn="l"/>
            <a:r>
              <a:rPr lang="en-US" sz="2400" b="0" i="0" dirty="0">
                <a:solidFill>
                  <a:srgbClr val="222426"/>
                </a:solidFill>
                <a:effectLst/>
                <a:latin typeface="PT Sans"/>
              </a:rPr>
              <a:t>When more than one instances of an entity is associated with a single instance of another entity then it is called many to one relationship. For example – many students can study in a single college but a student cannot study in many colleges at the same time.</a:t>
            </a:r>
          </a:p>
          <a:p>
            <a:br>
              <a:rPr lang="en-US" sz="2400" dirty="0"/>
            </a:br>
            <a:endParaRPr lang="en-US" sz="2400" dirty="0">
              <a:solidFill>
                <a:srgbClr val="222426"/>
              </a:solidFill>
              <a:latin typeface="PT Sans"/>
            </a:endParaRPr>
          </a:p>
          <a:p>
            <a:pPr algn="l"/>
            <a:endParaRPr lang="en-US" sz="2400" b="0" i="0" dirty="0">
              <a:solidFill>
                <a:srgbClr val="222426"/>
              </a:solidFill>
              <a:effectLst/>
              <a:latin typeface="PT Sans"/>
            </a:endParaRPr>
          </a:p>
          <a:p>
            <a:pPr algn="l"/>
            <a:endParaRPr lang="en-US" sz="2400" b="0" i="0" dirty="0">
              <a:solidFill>
                <a:srgbClr val="222426"/>
              </a:solidFill>
              <a:effectLst/>
              <a:latin typeface="PT Sans"/>
            </a:endParaRPr>
          </a:p>
        </p:txBody>
      </p:sp>
      <p:pic>
        <p:nvPicPr>
          <p:cNvPr id="4" name="Picture 3">
            <a:extLst>
              <a:ext uri="{FF2B5EF4-FFF2-40B4-BE49-F238E27FC236}">
                <a16:creationId xmlns:a16="http://schemas.microsoft.com/office/drawing/2014/main" id="{52EE8C3B-3D0F-4989-B0AF-13274FC34B25}"/>
              </a:ext>
            </a:extLst>
          </p:cNvPr>
          <p:cNvPicPr>
            <a:picLocks noChangeAspect="1"/>
          </p:cNvPicPr>
          <p:nvPr/>
        </p:nvPicPr>
        <p:blipFill>
          <a:blip r:embed="rId2"/>
          <a:stretch>
            <a:fillRect/>
          </a:stretch>
        </p:blipFill>
        <p:spPr>
          <a:xfrm>
            <a:off x="990600" y="3899952"/>
            <a:ext cx="6353175" cy="1104900"/>
          </a:xfrm>
          <a:prstGeom prst="rect">
            <a:avLst/>
          </a:prstGeom>
        </p:spPr>
      </p:pic>
    </p:spTree>
    <p:extLst>
      <p:ext uri="{BB962C8B-B14F-4D97-AF65-F5344CB8AC3E}">
        <p14:creationId xmlns:p14="http://schemas.microsoft.com/office/powerpoint/2010/main" val="4076084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t>Components of ER DIAGRAM</a:t>
            </a:r>
            <a:endParaRPr lang="en-US" sz="2800" b="1" dirty="0">
              <a:solidFill>
                <a:schemeClr val="tx1"/>
              </a:solidFill>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18</a:t>
            </a:fld>
            <a:endParaRPr lang="en-IN"/>
          </a:p>
        </p:txBody>
      </p:sp>
      <p:sp>
        <p:nvSpPr>
          <p:cNvPr id="6" name="Footer Placeholder 5"/>
          <p:cNvSpPr>
            <a:spLocks noGrp="1"/>
          </p:cNvSpPr>
          <p:nvPr>
            <p:ph type="ftr" sz="quarter" idx="11"/>
          </p:nvPr>
        </p:nvSpPr>
        <p:spPr/>
        <p:txBody>
          <a:bodyPr/>
          <a:lstStyle/>
          <a:p>
            <a:r>
              <a:rPr lang="en-IN" dirty="0"/>
              <a:t>Sindhu K, Dept. of Ise</a:t>
            </a:r>
          </a:p>
        </p:txBody>
      </p:sp>
      <p:sp>
        <p:nvSpPr>
          <p:cNvPr id="8" name="Title 1">
            <a:extLst>
              <a:ext uri="{FF2B5EF4-FFF2-40B4-BE49-F238E27FC236}">
                <a16:creationId xmlns:a16="http://schemas.microsoft.com/office/drawing/2014/main" id="{AFD9C5C4-746E-4549-A39F-D2F167897CA9}"/>
              </a:ext>
            </a:extLst>
          </p:cNvPr>
          <p:cNvSpPr txBox="1">
            <a:spLocks/>
          </p:cNvSpPr>
          <p:nvPr/>
        </p:nvSpPr>
        <p:spPr>
          <a:xfrm>
            <a:off x="533400" y="1219200"/>
            <a:ext cx="7772400"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400" b="1" dirty="0"/>
          </a:p>
        </p:txBody>
      </p:sp>
      <p:sp>
        <p:nvSpPr>
          <p:cNvPr id="9" name="TextBox 8">
            <a:extLst>
              <a:ext uri="{FF2B5EF4-FFF2-40B4-BE49-F238E27FC236}">
                <a16:creationId xmlns:a16="http://schemas.microsoft.com/office/drawing/2014/main" id="{7A8C61C0-A8E1-44DF-B39D-4E561F3B102D}"/>
              </a:ext>
            </a:extLst>
          </p:cNvPr>
          <p:cNvSpPr txBox="1"/>
          <p:nvPr/>
        </p:nvSpPr>
        <p:spPr>
          <a:xfrm>
            <a:off x="381000" y="1219200"/>
            <a:ext cx="8458200" cy="3785652"/>
          </a:xfrm>
          <a:prstGeom prst="rect">
            <a:avLst/>
          </a:prstGeom>
          <a:noFill/>
        </p:spPr>
        <p:txBody>
          <a:bodyPr wrap="square">
            <a:spAutoFit/>
          </a:bodyPr>
          <a:lstStyle/>
          <a:p>
            <a:pPr algn="l"/>
            <a:r>
              <a:rPr lang="en-US" sz="2400" b="1" i="0" dirty="0">
                <a:solidFill>
                  <a:srgbClr val="444542"/>
                </a:solidFill>
                <a:effectLst/>
                <a:latin typeface="PT Sans"/>
              </a:rPr>
              <a:t>Many to Many Relationship</a:t>
            </a:r>
          </a:p>
          <a:p>
            <a:pPr algn="l"/>
            <a:r>
              <a:rPr lang="en-US" sz="2400" b="0" i="0" dirty="0">
                <a:solidFill>
                  <a:srgbClr val="222426"/>
                </a:solidFill>
                <a:effectLst/>
                <a:latin typeface="PT Sans"/>
              </a:rPr>
              <a:t>When more than one instances of an entity is associated with more than one instances of another entity then it is called many to many relationship. </a:t>
            </a:r>
          </a:p>
          <a:p>
            <a:pPr algn="l"/>
            <a:r>
              <a:rPr lang="en-US" sz="2400" b="0" i="0" dirty="0">
                <a:solidFill>
                  <a:srgbClr val="222426"/>
                </a:solidFill>
                <a:effectLst/>
                <a:latin typeface="PT Sans"/>
              </a:rPr>
              <a:t>For example, a </a:t>
            </a:r>
            <a:r>
              <a:rPr lang="en-US" sz="2400" dirty="0">
                <a:solidFill>
                  <a:srgbClr val="222426"/>
                </a:solidFill>
                <a:latin typeface="PT Sans"/>
              </a:rPr>
              <a:t>student </a:t>
            </a:r>
            <a:r>
              <a:rPr lang="en-US" sz="2400" b="0" i="0" dirty="0">
                <a:solidFill>
                  <a:srgbClr val="222426"/>
                </a:solidFill>
                <a:effectLst/>
                <a:latin typeface="PT Sans"/>
              </a:rPr>
              <a:t>can be assigned to many projects and a project can be assigned to many students.</a:t>
            </a:r>
          </a:p>
          <a:p>
            <a:br>
              <a:rPr lang="en-US" sz="2400" dirty="0"/>
            </a:br>
            <a:endParaRPr lang="en-US" sz="2400" dirty="0">
              <a:solidFill>
                <a:srgbClr val="222426"/>
              </a:solidFill>
              <a:latin typeface="PT Sans"/>
            </a:endParaRPr>
          </a:p>
          <a:p>
            <a:pPr algn="l"/>
            <a:endParaRPr lang="en-US" sz="2400" b="0" i="0" dirty="0">
              <a:solidFill>
                <a:srgbClr val="222426"/>
              </a:solidFill>
              <a:effectLst/>
              <a:latin typeface="PT Sans"/>
            </a:endParaRPr>
          </a:p>
          <a:p>
            <a:pPr algn="l"/>
            <a:endParaRPr lang="en-US" sz="2400" b="0" i="0" dirty="0">
              <a:solidFill>
                <a:srgbClr val="222426"/>
              </a:solidFill>
              <a:effectLst/>
              <a:latin typeface="PT Sans"/>
            </a:endParaRPr>
          </a:p>
        </p:txBody>
      </p:sp>
      <p:pic>
        <p:nvPicPr>
          <p:cNvPr id="7" name="Picture 6">
            <a:extLst>
              <a:ext uri="{FF2B5EF4-FFF2-40B4-BE49-F238E27FC236}">
                <a16:creationId xmlns:a16="http://schemas.microsoft.com/office/drawing/2014/main" id="{ED81F8C0-EDDF-4002-BD2E-0FBA5A1519A2}"/>
              </a:ext>
            </a:extLst>
          </p:cNvPr>
          <p:cNvPicPr>
            <a:picLocks noChangeAspect="1"/>
          </p:cNvPicPr>
          <p:nvPr/>
        </p:nvPicPr>
        <p:blipFill>
          <a:blip r:embed="rId2"/>
          <a:stretch>
            <a:fillRect/>
          </a:stretch>
        </p:blipFill>
        <p:spPr>
          <a:xfrm>
            <a:off x="1066800" y="4038600"/>
            <a:ext cx="6448425" cy="1266825"/>
          </a:xfrm>
          <a:prstGeom prst="rect">
            <a:avLst/>
          </a:prstGeom>
        </p:spPr>
      </p:pic>
    </p:spTree>
    <p:extLst>
      <p:ext uri="{BB962C8B-B14F-4D97-AF65-F5344CB8AC3E}">
        <p14:creationId xmlns:p14="http://schemas.microsoft.com/office/powerpoint/2010/main" val="2015182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t>Components of ER DIAGRAM</a:t>
            </a:r>
            <a:endParaRPr lang="en-US" sz="2800" b="1" dirty="0">
              <a:solidFill>
                <a:schemeClr val="tx1"/>
              </a:solidFill>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19</a:t>
            </a:fld>
            <a:endParaRPr lang="en-IN"/>
          </a:p>
        </p:txBody>
      </p:sp>
      <p:sp>
        <p:nvSpPr>
          <p:cNvPr id="6" name="Footer Placeholder 5"/>
          <p:cNvSpPr>
            <a:spLocks noGrp="1"/>
          </p:cNvSpPr>
          <p:nvPr>
            <p:ph type="ftr" sz="quarter" idx="11"/>
          </p:nvPr>
        </p:nvSpPr>
        <p:spPr/>
        <p:txBody>
          <a:bodyPr/>
          <a:lstStyle/>
          <a:p>
            <a:r>
              <a:rPr lang="en-IN" dirty="0"/>
              <a:t>Sindhu K, Dept. of Ise</a:t>
            </a:r>
          </a:p>
        </p:txBody>
      </p:sp>
      <p:sp>
        <p:nvSpPr>
          <p:cNvPr id="8" name="Title 1">
            <a:extLst>
              <a:ext uri="{FF2B5EF4-FFF2-40B4-BE49-F238E27FC236}">
                <a16:creationId xmlns:a16="http://schemas.microsoft.com/office/drawing/2014/main" id="{AFD9C5C4-746E-4549-A39F-D2F167897CA9}"/>
              </a:ext>
            </a:extLst>
          </p:cNvPr>
          <p:cNvSpPr txBox="1">
            <a:spLocks/>
          </p:cNvSpPr>
          <p:nvPr/>
        </p:nvSpPr>
        <p:spPr>
          <a:xfrm>
            <a:off x="533400" y="1219200"/>
            <a:ext cx="7772400"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400" b="1" dirty="0"/>
          </a:p>
        </p:txBody>
      </p:sp>
      <p:sp>
        <p:nvSpPr>
          <p:cNvPr id="9" name="TextBox 8">
            <a:extLst>
              <a:ext uri="{FF2B5EF4-FFF2-40B4-BE49-F238E27FC236}">
                <a16:creationId xmlns:a16="http://schemas.microsoft.com/office/drawing/2014/main" id="{7A8C61C0-A8E1-44DF-B39D-4E561F3B102D}"/>
              </a:ext>
            </a:extLst>
          </p:cNvPr>
          <p:cNvSpPr txBox="1"/>
          <p:nvPr/>
        </p:nvSpPr>
        <p:spPr>
          <a:xfrm>
            <a:off x="381000" y="1219200"/>
            <a:ext cx="8458200" cy="1569660"/>
          </a:xfrm>
          <a:prstGeom prst="rect">
            <a:avLst/>
          </a:prstGeom>
          <a:noFill/>
        </p:spPr>
        <p:txBody>
          <a:bodyPr wrap="square">
            <a:spAutoFit/>
          </a:bodyPr>
          <a:lstStyle/>
          <a:p>
            <a:br>
              <a:rPr lang="en-US" sz="2400" dirty="0"/>
            </a:br>
            <a:endParaRPr lang="en-US" sz="2400" dirty="0">
              <a:solidFill>
                <a:srgbClr val="222426"/>
              </a:solidFill>
              <a:latin typeface="PT Sans"/>
            </a:endParaRPr>
          </a:p>
          <a:p>
            <a:pPr algn="l"/>
            <a:endParaRPr lang="en-US" sz="2400" b="0" i="0" dirty="0">
              <a:solidFill>
                <a:srgbClr val="222426"/>
              </a:solidFill>
              <a:effectLst/>
              <a:latin typeface="PT Sans"/>
            </a:endParaRPr>
          </a:p>
          <a:p>
            <a:pPr algn="l"/>
            <a:endParaRPr lang="en-US" sz="2400" b="0" i="0" dirty="0">
              <a:solidFill>
                <a:srgbClr val="222426"/>
              </a:solidFill>
              <a:effectLst/>
              <a:latin typeface="PT Sans"/>
            </a:endParaRPr>
          </a:p>
        </p:txBody>
      </p:sp>
      <p:pic>
        <p:nvPicPr>
          <p:cNvPr id="4" name="Picture 3">
            <a:extLst>
              <a:ext uri="{FF2B5EF4-FFF2-40B4-BE49-F238E27FC236}">
                <a16:creationId xmlns:a16="http://schemas.microsoft.com/office/drawing/2014/main" id="{9342BAFB-4BB9-4BA3-8133-F34194DFF6B3}"/>
              </a:ext>
            </a:extLst>
          </p:cNvPr>
          <p:cNvPicPr>
            <a:picLocks noChangeAspect="1"/>
          </p:cNvPicPr>
          <p:nvPr/>
        </p:nvPicPr>
        <p:blipFill>
          <a:blip r:embed="rId2"/>
          <a:stretch>
            <a:fillRect/>
          </a:stretch>
        </p:blipFill>
        <p:spPr>
          <a:xfrm>
            <a:off x="1190625" y="1366837"/>
            <a:ext cx="6762750" cy="4124325"/>
          </a:xfrm>
          <a:prstGeom prst="rect">
            <a:avLst/>
          </a:prstGeom>
        </p:spPr>
      </p:pic>
    </p:spTree>
    <p:extLst>
      <p:ext uri="{BB962C8B-B14F-4D97-AF65-F5344CB8AC3E}">
        <p14:creationId xmlns:p14="http://schemas.microsoft.com/office/powerpoint/2010/main" val="725128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t>ER DIAGRAM</a:t>
            </a:r>
            <a:endParaRPr lang="en-US" sz="2800" b="1" dirty="0">
              <a:solidFill>
                <a:schemeClr val="tx1"/>
              </a:solidFill>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2</a:t>
            </a:fld>
            <a:endParaRPr lang="en-IN"/>
          </a:p>
        </p:txBody>
      </p:sp>
      <p:sp>
        <p:nvSpPr>
          <p:cNvPr id="6" name="Footer Placeholder 5"/>
          <p:cNvSpPr>
            <a:spLocks noGrp="1"/>
          </p:cNvSpPr>
          <p:nvPr>
            <p:ph type="ftr" sz="quarter" idx="11"/>
          </p:nvPr>
        </p:nvSpPr>
        <p:spPr/>
        <p:txBody>
          <a:bodyPr/>
          <a:lstStyle/>
          <a:p>
            <a:r>
              <a:rPr lang="en-IN" dirty="0"/>
              <a:t>Sindhu K, Dept. of Ise</a:t>
            </a:r>
          </a:p>
        </p:txBody>
      </p:sp>
      <p:sp>
        <p:nvSpPr>
          <p:cNvPr id="8" name="Title 1">
            <a:extLst>
              <a:ext uri="{FF2B5EF4-FFF2-40B4-BE49-F238E27FC236}">
                <a16:creationId xmlns:a16="http://schemas.microsoft.com/office/drawing/2014/main" id="{AFD9C5C4-746E-4549-A39F-D2F167897CA9}"/>
              </a:ext>
            </a:extLst>
          </p:cNvPr>
          <p:cNvSpPr txBox="1">
            <a:spLocks/>
          </p:cNvSpPr>
          <p:nvPr/>
        </p:nvSpPr>
        <p:spPr>
          <a:xfrm>
            <a:off x="533400" y="1219200"/>
            <a:ext cx="7772400"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400" b="1" dirty="0"/>
          </a:p>
        </p:txBody>
      </p:sp>
      <p:sp>
        <p:nvSpPr>
          <p:cNvPr id="10" name="TextBox 9">
            <a:extLst>
              <a:ext uri="{FF2B5EF4-FFF2-40B4-BE49-F238E27FC236}">
                <a16:creationId xmlns:a16="http://schemas.microsoft.com/office/drawing/2014/main" id="{F44FD7D2-2BCB-456B-8F67-B472B1D613EB}"/>
              </a:ext>
            </a:extLst>
          </p:cNvPr>
          <p:cNvSpPr txBox="1"/>
          <p:nvPr/>
        </p:nvSpPr>
        <p:spPr>
          <a:xfrm>
            <a:off x="690716" y="1076633"/>
            <a:ext cx="7767484" cy="2677656"/>
          </a:xfrm>
          <a:prstGeom prst="rect">
            <a:avLst/>
          </a:prstGeom>
          <a:noFill/>
        </p:spPr>
        <p:txBody>
          <a:bodyPr wrap="square">
            <a:spAutoFit/>
          </a:bodyPr>
          <a:lstStyle/>
          <a:p>
            <a:pPr marL="342900" indent="-342900">
              <a:buFont typeface="Arial" panose="020B0604020202020204" pitchFamily="34" charset="0"/>
              <a:buChar char="•"/>
            </a:pPr>
            <a:r>
              <a:rPr lang="en-US" sz="2400" dirty="0"/>
              <a:t>An ER diagram shows the relationship among entity sets.</a:t>
            </a:r>
          </a:p>
          <a:p>
            <a:endParaRPr lang="en-US" sz="2400" dirty="0"/>
          </a:p>
          <a:p>
            <a:pPr marL="342900" indent="-342900">
              <a:buFont typeface="Arial" panose="020B0604020202020204" pitchFamily="34" charset="0"/>
              <a:buChar char="•"/>
            </a:pPr>
            <a:r>
              <a:rPr lang="en-US" sz="2400" dirty="0"/>
              <a:t>An entity set is a group of similar entities and these entities can have attributes.</a:t>
            </a:r>
          </a:p>
          <a:p>
            <a:endParaRPr lang="en-US" sz="2400" dirty="0"/>
          </a:p>
          <a:p>
            <a:pPr marL="342900" indent="-342900">
              <a:buFont typeface="Arial" panose="020B0604020202020204" pitchFamily="34" charset="0"/>
              <a:buChar char="•"/>
            </a:pPr>
            <a:r>
              <a:rPr lang="en-US" sz="2400" dirty="0"/>
              <a:t>ER diagram shows the complete logical structure of a database. </a:t>
            </a:r>
            <a:endParaRPr lang="en-IN" sz="2400" dirty="0"/>
          </a:p>
        </p:txBody>
      </p:sp>
    </p:spTree>
    <p:extLst>
      <p:ext uri="{BB962C8B-B14F-4D97-AF65-F5344CB8AC3E}">
        <p14:creationId xmlns:p14="http://schemas.microsoft.com/office/powerpoint/2010/main" val="3096235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pPr fontAlgn="base"/>
            <a:r>
              <a:rPr lang="en-US" sz="2800" b="1" i="0" dirty="0">
                <a:solidFill>
                  <a:srgbClr val="40424E"/>
                </a:solidFill>
                <a:effectLst/>
                <a:latin typeface="urw-din"/>
              </a:rPr>
              <a:t>Entity, Entity Type, Entity Set </a:t>
            </a:r>
            <a:endParaRPr lang="en-US" sz="2800" b="0" i="0" dirty="0">
              <a:solidFill>
                <a:srgbClr val="40424E"/>
              </a:solidFill>
              <a:effectLst/>
              <a:latin typeface="urw-din"/>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20</a:t>
            </a:fld>
            <a:endParaRPr lang="en-IN"/>
          </a:p>
        </p:txBody>
      </p:sp>
      <p:sp>
        <p:nvSpPr>
          <p:cNvPr id="6" name="Footer Placeholder 5"/>
          <p:cNvSpPr>
            <a:spLocks noGrp="1"/>
          </p:cNvSpPr>
          <p:nvPr>
            <p:ph type="ftr" sz="quarter" idx="11"/>
          </p:nvPr>
        </p:nvSpPr>
        <p:spPr/>
        <p:txBody>
          <a:bodyPr/>
          <a:lstStyle/>
          <a:p>
            <a:r>
              <a:rPr lang="en-IN" dirty="0"/>
              <a:t>Sindhu K, Dept. of Ise</a:t>
            </a:r>
          </a:p>
        </p:txBody>
      </p:sp>
      <p:sp>
        <p:nvSpPr>
          <p:cNvPr id="8" name="Title 1">
            <a:extLst>
              <a:ext uri="{FF2B5EF4-FFF2-40B4-BE49-F238E27FC236}">
                <a16:creationId xmlns:a16="http://schemas.microsoft.com/office/drawing/2014/main" id="{AFD9C5C4-746E-4549-A39F-D2F167897CA9}"/>
              </a:ext>
            </a:extLst>
          </p:cNvPr>
          <p:cNvSpPr txBox="1">
            <a:spLocks/>
          </p:cNvSpPr>
          <p:nvPr/>
        </p:nvSpPr>
        <p:spPr>
          <a:xfrm>
            <a:off x="533400" y="1219200"/>
            <a:ext cx="7772400"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400" b="1" dirty="0"/>
          </a:p>
        </p:txBody>
      </p:sp>
      <p:sp>
        <p:nvSpPr>
          <p:cNvPr id="9" name="TextBox 8">
            <a:extLst>
              <a:ext uri="{FF2B5EF4-FFF2-40B4-BE49-F238E27FC236}">
                <a16:creationId xmlns:a16="http://schemas.microsoft.com/office/drawing/2014/main" id="{7A8C61C0-A8E1-44DF-B39D-4E561F3B102D}"/>
              </a:ext>
            </a:extLst>
          </p:cNvPr>
          <p:cNvSpPr txBox="1"/>
          <p:nvPr/>
        </p:nvSpPr>
        <p:spPr>
          <a:xfrm>
            <a:off x="381000" y="1219200"/>
            <a:ext cx="8458200" cy="1569660"/>
          </a:xfrm>
          <a:prstGeom prst="rect">
            <a:avLst/>
          </a:prstGeom>
          <a:noFill/>
        </p:spPr>
        <p:txBody>
          <a:bodyPr wrap="square">
            <a:spAutoFit/>
          </a:bodyPr>
          <a:lstStyle/>
          <a:p>
            <a:br>
              <a:rPr lang="en-US" sz="2400" dirty="0"/>
            </a:br>
            <a:endParaRPr lang="en-US" sz="2400" dirty="0">
              <a:solidFill>
                <a:srgbClr val="222426"/>
              </a:solidFill>
              <a:latin typeface="PT Sans"/>
            </a:endParaRPr>
          </a:p>
          <a:p>
            <a:pPr algn="l"/>
            <a:endParaRPr lang="en-US" sz="2400" b="0" i="0" dirty="0">
              <a:solidFill>
                <a:srgbClr val="222426"/>
              </a:solidFill>
              <a:effectLst/>
              <a:latin typeface="PT Sans"/>
            </a:endParaRPr>
          </a:p>
          <a:p>
            <a:pPr algn="l"/>
            <a:endParaRPr lang="en-US" sz="2400" b="0" i="0" dirty="0">
              <a:solidFill>
                <a:srgbClr val="222426"/>
              </a:solidFill>
              <a:effectLst/>
              <a:latin typeface="PT Sans"/>
            </a:endParaRPr>
          </a:p>
        </p:txBody>
      </p:sp>
      <p:sp>
        <p:nvSpPr>
          <p:cNvPr id="10" name="TextBox 9">
            <a:extLst>
              <a:ext uri="{FF2B5EF4-FFF2-40B4-BE49-F238E27FC236}">
                <a16:creationId xmlns:a16="http://schemas.microsoft.com/office/drawing/2014/main" id="{CAE885FD-F7CF-43FD-A198-A6A2EAD63701}"/>
              </a:ext>
            </a:extLst>
          </p:cNvPr>
          <p:cNvSpPr txBox="1"/>
          <p:nvPr/>
        </p:nvSpPr>
        <p:spPr>
          <a:xfrm>
            <a:off x="762000" y="1066801"/>
            <a:ext cx="7696200" cy="4154984"/>
          </a:xfrm>
          <a:prstGeom prst="rect">
            <a:avLst/>
          </a:prstGeom>
          <a:noFill/>
        </p:spPr>
        <p:txBody>
          <a:bodyPr wrap="square">
            <a:spAutoFit/>
          </a:bodyPr>
          <a:lstStyle/>
          <a:p>
            <a:pPr algn="l" fontAlgn="base"/>
            <a:r>
              <a:rPr lang="en-US" sz="2400" b="1" i="0" dirty="0">
                <a:solidFill>
                  <a:srgbClr val="40424E"/>
                </a:solidFill>
                <a:effectLst/>
                <a:latin typeface="urw-din"/>
              </a:rPr>
              <a:t>Entity</a:t>
            </a:r>
          </a:p>
          <a:p>
            <a:pPr algn="l" fontAlgn="base"/>
            <a:r>
              <a:rPr lang="en-US" sz="2400" b="0" i="0" dirty="0">
                <a:solidFill>
                  <a:srgbClr val="40424E"/>
                </a:solidFill>
                <a:effectLst/>
                <a:latin typeface="urw-din"/>
              </a:rPr>
              <a:t>An Entity may be an object with a physical existence – a particular person, car, house, or employee – or it may be an object with a conceptual existence – a company, a job, or a university course.</a:t>
            </a:r>
          </a:p>
          <a:p>
            <a:pPr marL="342900" indent="-342900" algn="l" fontAlgn="base">
              <a:buFont typeface="Arial" panose="020B0604020202020204" pitchFamily="34" charset="0"/>
              <a:buChar char="•"/>
            </a:pPr>
            <a:endParaRPr lang="en-US" sz="2400" dirty="0">
              <a:solidFill>
                <a:srgbClr val="40424E"/>
              </a:solidFill>
              <a:latin typeface="urw-din"/>
            </a:endParaRPr>
          </a:p>
          <a:p>
            <a:pPr algn="l"/>
            <a:r>
              <a:rPr lang="en-US" sz="2400" b="1" dirty="0">
                <a:solidFill>
                  <a:srgbClr val="40424E"/>
                </a:solidFill>
                <a:latin typeface="urw-din"/>
              </a:rPr>
              <a:t>Entity Type</a:t>
            </a:r>
          </a:p>
          <a:p>
            <a:pPr algn="l"/>
            <a:r>
              <a:rPr lang="en-US" sz="2400" dirty="0">
                <a:solidFill>
                  <a:srgbClr val="40424E"/>
                </a:solidFill>
                <a:latin typeface="urw-din"/>
              </a:rPr>
              <a:t>The entity type is a collection of the entity having similar attributes. </a:t>
            </a:r>
          </a:p>
          <a:p>
            <a:pPr algn="l"/>
            <a:r>
              <a:rPr lang="en-US" sz="2400" dirty="0">
                <a:solidFill>
                  <a:srgbClr val="40424E"/>
                </a:solidFill>
                <a:latin typeface="urw-din"/>
              </a:rPr>
              <a:t>STUDENT table as an entity type because it is a collection of entities having the same attributes. </a:t>
            </a:r>
          </a:p>
        </p:txBody>
      </p:sp>
    </p:spTree>
    <p:extLst>
      <p:ext uri="{BB962C8B-B14F-4D97-AF65-F5344CB8AC3E}">
        <p14:creationId xmlns:p14="http://schemas.microsoft.com/office/powerpoint/2010/main" val="3841038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pPr fontAlgn="base"/>
            <a:r>
              <a:rPr lang="en-US" sz="2800" b="1" i="0" dirty="0">
                <a:solidFill>
                  <a:srgbClr val="40424E"/>
                </a:solidFill>
                <a:effectLst/>
                <a:latin typeface="urw-din"/>
              </a:rPr>
              <a:t>Entity, Entity Type, Entity Set </a:t>
            </a:r>
            <a:endParaRPr lang="en-US" sz="2800" b="0" i="0" dirty="0">
              <a:solidFill>
                <a:srgbClr val="40424E"/>
              </a:solidFill>
              <a:effectLst/>
              <a:latin typeface="urw-din"/>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21</a:t>
            </a:fld>
            <a:endParaRPr lang="en-IN"/>
          </a:p>
        </p:txBody>
      </p:sp>
      <p:sp>
        <p:nvSpPr>
          <p:cNvPr id="6" name="Footer Placeholder 5"/>
          <p:cNvSpPr>
            <a:spLocks noGrp="1"/>
          </p:cNvSpPr>
          <p:nvPr>
            <p:ph type="ftr" sz="quarter" idx="11"/>
          </p:nvPr>
        </p:nvSpPr>
        <p:spPr/>
        <p:txBody>
          <a:bodyPr/>
          <a:lstStyle/>
          <a:p>
            <a:r>
              <a:rPr lang="en-IN" dirty="0"/>
              <a:t>Sindhu K, Dept. of Ise</a:t>
            </a:r>
          </a:p>
        </p:txBody>
      </p:sp>
      <p:sp>
        <p:nvSpPr>
          <p:cNvPr id="8" name="Title 1">
            <a:extLst>
              <a:ext uri="{FF2B5EF4-FFF2-40B4-BE49-F238E27FC236}">
                <a16:creationId xmlns:a16="http://schemas.microsoft.com/office/drawing/2014/main" id="{AFD9C5C4-746E-4549-A39F-D2F167897CA9}"/>
              </a:ext>
            </a:extLst>
          </p:cNvPr>
          <p:cNvSpPr txBox="1">
            <a:spLocks/>
          </p:cNvSpPr>
          <p:nvPr/>
        </p:nvSpPr>
        <p:spPr>
          <a:xfrm>
            <a:off x="533400" y="1219200"/>
            <a:ext cx="7772400"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400" b="1" dirty="0"/>
          </a:p>
        </p:txBody>
      </p:sp>
      <p:sp>
        <p:nvSpPr>
          <p:cNvPr id="9" name="TextBox 8">
            <a:extLst>
              <a:ext uri="{FF2B5EF4-FFF2-40B4-BE49-F238E27FC236}">
                <a16:creationId xmlns:a16="http://schemas.microsoft.com/office/drawing/2014/main" id="{7A8C61C0-A8E1-44DF-B39D-4E561F3B102D}"/>
              </a:ext>
            </a:extLst>
          </p:cNvPr>
          <p:cNvSpPr txBox="1"/>
          <p:nvPr/>
        </p:nvSpPr>
        <p:spPr>
          <a:xfrm>
            <a:off x="381000" y="1219200"/>
            <a:ext cx="8458200" cy="1569660"/>
          </a:xfrm>
          <a:prstGeom prst="rect">
            <a:avLst/>
          </a:prstGeom>
          <a:noFill/>
        </p:spPr>
        <p:txBody>
          <a:bodyPr wrap="square">
            <a:spAutoFit/>
          </a:bodyPr>
          <a:lstStyle/>
          <a:p>
            <a:br>
              <a:rPr lang="en-US" sz="2400" dirty="0"/>
            </a:br>
            <a:endParaRPr lang="en-US" sz="2400" dirty="0">
              <a:solidFill>
                <a:srgbClr val="222426"/>
              </a:solidFill>
              <a:latin typeface="PT Sans"/>
            </a:endParaRPr>
          </a:p>
          <a:p>
            <a:pPr algn="l"/>
            <a:endParaRPr lang="en-US" sz="2400" b="0" i="0" dirty="0">
              <a:solidFill>
                <a:srgbClr val="222426"/>
              </a:solidFill>
              <a:effectLst/>
              <a:latin typeface="PT Sans"/>
            </a:endParaRPr>
          </a:p>
          <a:p>
            <a:pPr algn="l"/>
            <a:endParaRPr lang="en-US" sz="2400" b="0" i="0" dirty="0">
              <a:solidFill>
                <a:srgbClr val="222426"/>
              </a:solidFill>
              <a:effectLst/>
              <a:latin typeface="PT Sans"/>
            </a:endParaRPr>
          </a:p>
        </p:txBody>
      </p:sp>
      <p:pic>
        <p:nvPicPr>
          <p:cNvPr id="4" name="Picture 3">
            <a:extLst>
              <a:ext uri="{FF2B5EF4-FFF2-40B4-BE49-F238E27FC236}">
                <a16:creationId xmlns:a16="http://schemas.microsoft.com/office/drawing/2014/main" id="{772D3C53-FBBC-41DA-A702-E825B85900EE}"/>
              </a:ext>
            </a:extLst>
          </p:cNvPr>
          <p:cNvPicPr>
            <a:picLocks noChangeAspect="1"/>
          </p:cNvPicPr>
          <p:nvPr/>
        </p:nvPicPr>
        <p:blipFill>
          <a:blip r:embed="rId2"/>
          <a:stretch>
            <a:fillRect/>
          </a:stretch>
        </p:blipFill>
        <p:spPr>
          <a:xfrm>
            <a:off x="553065" y="1655506"/>
            <a:ext cx="7772400" cy="3177915"/>
          </a:xfrm>
          <a:prstGeom prst="rect">
            <a:avLst/>
          </a:prstGeom>
        </p:spPr>
      </p:pic>
    </p:spTree>
    <p:extLst>
      <p:ext uri="{BB962C8B-B14F-4D97-AF65-F5344CB8AC3E}">
        <p14:creationId xmlns:p14="http://schemas.microsoft.com/office/powerpoint/2010/main" val="3348638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pPr fontAlgn="base"/>
            <a:r>
              <a:rPr lang="en-US" sz="2800" b="1" i="0" dirty="0">
                <a:solidFill>
                  <a:srgbClr val="40424E"/>
                </a:solidFill>
                <a:effectLst/>
                <a:latin typeface="urw-din"/>
              </a:rPr>
              <a:t>Entity, Entity Type, Entity Set </a:t>
            </a:r>
            <a:endParaRPr lang="en-US" sz="2800" b="0" i="0" dirty="0">
              <a:solidFill>
                <a:srgbClr val="40424E"/>
              </a:solidFill>
              <a:effectLst/>
              <a:latin typeface="urw-din"/>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22</a:t>
            </a:fld>
            <a:endParaRPr lang="en-IN"/>
          </a:p>
        </p:txBody>
      </p:sp>
      <p:sp>
        <p:nvSpPr>
          <p:cNvPr id="6" name="Footer Placeholder 5"/>
          <p:cNvSpPr>
            <a:spLocks noGrp="1"/>
          </p:cNvSpPr>
          <p:nvPr>
            <p:ph type="ftr" sz="quarter" idx="11"/>
          </p:nvPr>
        </p:nvSpPr>
        <p:spPr/>
        <p:txBody>
          <a:bodyPr/>
          <a:lstStyle/>
          <a:p>
            <a:r>
              <a:rPr lang="en-IN" dirty="0"/>
              <a:t>Sindhu K, Dept. of Ise</a:t>
            </a:r>
          </a:p>
        </p:txBody>
      </p:sp>
      <p:sp>
        <p:nvSpPr>
          <p:cNvPr id="8" name="Title 1">
            <a:extLst>
              <a:ext uri="{FF2B5EF4-FFF2-40B4-BE49-F238E27FC236}">
                <a16:creationId xmlns:a16="http://schemas.microsoft.com/office/drawing/2014/main" id="{AFD9C5C4-746E-4549-A39F-D2F167897CA9}"/>
              </a:ext>
            </a:extLst>
          </p:cNvPr>
          <p:cNvSpPr txBox="1">
            <a:spLocks/>
          </p:cNvSpPr>
          <p:nvPr/>
        </p:nvSpPr>
        <p:spPr>
          <a:xfrm>
            <a:off x="533400" y="1219200"/>
            <a:ext cx="7772400"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400" b="1" dirty="0"/>
          </a:p>
        </p:txBody>
      </p:sp>
      <p:sp>
        <p:nvSpPr>
          <p:cNvPr id="9" name="TextBox 8">
            <a:extLst>
              <a:ext uri="{FF2B5EF4-FFF2-40B4-BE49-F238E27FC236}">
                <a16:creationId xmlns:a16="http://schemas.microsoft.com/office/drawing/2014/main" id="{7A8C61C0-A8E1-44DF-B39D-4E561F3B102D}"/>
              </a:ext>
            </a:extLst>
          </p:cNvPr>
          <p:cNvSpPr txBox="1"/>
          <p:nvPr/>
        </p:nvSpPr>
        <p:spPr>
          <a:xfrm>
            <a:off x="381000" y="1219200"/>
            <a:ext cx="8458200" cy="1569660"/>
          </a:xfrm>
          <a:prstGeom prst="rect">
            <a:avLst/>
          </a:prstGeom>
          <a:noFill/>
        </p:spPr>
        <p:txBody>
          <a:bodyPr wrap="square">
            <a:spAutoFit/>
          </a:bodyPr>
          <a:lstStyle/>
          <a:p>
            <a:br>
              <a:rPr lang="en-US" sz="2400" dirty="0"/>
            </a:br>
            <a:endParaRPr lang="en-US" sz="2400" dirty="0">
              <a:solidFill>
                <a:srgbClr val="222426"/>
              </a:solidFill>
              <a:latin typeface="PT Sans"/>
            </a:endParaRPr>
          </a:p>
          <a:p>
            <a:pPr algn="l"/>
            <a:endParaRPr lang="en-US" sz="2400" b="0" i="0" dirty="0">
              <a:solidFill>
                <a:srgbClr val="222426"/>
              </a:solidFill>
              <a:effectLst/>
              <a:latin typeface="PT Sans"/>
            </a:endParaRPr>
          </a:p>
          <a:p>
            <a:pPr algn="l"/>
            <a:endParaRPr lang="en-US" sz="2400" b="0" i="0" dirty="0">
              <a:solidFill>
                <a:srgbClr val="222426"/>
              </a:solidFill>
              <a:effectLst/>
              <a:latin typeface="PT Sans"/>
            </a:endParaRPr>
          </a:p>
        </p:txBody>
      </p:sp>
      <p:sp>
        <p:nvSpPr>
          <p:cNvPr id="10" name="TextBox 9">
            <a:extLst>
              <a:ext uri="{FF2B5EF4-FFF2-40B4-BE49-F238E27FC236}">
                <a16:creationId xmlns:a16="http://schemas.microsoft.com/office/drawing/2014/main" id="{CAE885FD-F7CF-43FD-A198-A6A2EAD63701}"/>
              </a:ext>
            </a:extLst>
          </p:cNvPr>
          <p:cNvSpPr txBox="1"/>
          <p:nvPr/>
        </p:nvSpPr>
        <p:spPr>
          <a:xfrm>
            <a:off x="762000" y="1066801"/>
            <a:ext cx="7696200" cy="5262979"/>
          </a:xfrm>
          <a:prstGeom prst="rect">
            <a:avLst/>
          </a:prstGeom>
          <a:noFill/>
        </p:spPr>
        <p:txBody>
          <a:bodyPr wrap="square">
            <a:spAutoFit/>
          </a:bodyPr>
          <a:lstStyle/>
          <a:p>
            <a:pPr algn="l"/>
            <a:r>
              <a:rPr lang="en-US" sz="2400" b="1" i="0" dirty="0">
                <a:solidFill>
                  <a:srgbClr val="333333"/>
                </a:solidFill>
                <a:effectLst/>
                <a:latin typeface="Roboto"/>
              </a:rPr>
              <a:t>Entity Set</a:t>
            </a:r>
          </a:p>
          <a:p>
            <a:pPr algn="l"/>
            <a:endParaRPr lang="en-US" sz="2400" b="1" i="0" dirty="0">
              <a:solidFill>
                <a:srgbClr val="333333"/>
              </a:solidFill>
              <a:effectLst/>
              <a:latin typeface="Roboto"/>
            </a:endParaRPr>
          </a:p>
          <a:p>
            <a:pPr marL="342900" indent="-342900" algn="l">
              <a:buFont typeface="Arial" panose="020B0604020202020204" pitchFamily="34" charset="0"/>
              <a:buChar char="•"/>
            </a:pPr>
            <a:r>
              <a:rPr lang="en-US" sz="2400" i="0" dirty="0">
                <a:solidFill>
                  <a:srgbClr val="333333"/>
                </a:solidFill>
                <a:effectLst/>
                <a:latin typeface="PT Serif"/>
              </a:rPr>
              <a:t>Entity Set is a collection of entities of the same entity type. </a:t>
            </a:r>
          </a:p>
          <a:p>
            <a:pPr marL="342900" indent="-342900" algn="l">
              <a:buFont typeface="Arial" panose="020B0604020202020204" pitchFamily="34" charset="0"/>
              <a:buChar char="•"/>
            </a:pPr>
            <a:r>
              <a:rPr lang="en-US" sz="2400" i="0" dirty="0">
                <a:solidFill>
                  <a:srgbClr val="333333"/>
                </a:solidFill>
                <a:effectLst/>
                <a:latin typeface="PT Serif"/>
              </a:rPr>
              <a:t>In the above example of STUDENT entity type, a collection of entities from the Student entity type would form an entity set. </a:t>
            </a:r>
          </a:p>
          <a:p>
            <a:pPr marL="342900" indent="-342900" algn="l">
              <a:buFont typeface="Arial" panose="020B0604020202020204" pitchFamily="34" charset="0"/>
              <a:buChar char="•"/>
            </a:pPr>
            <a:r>
              <a:rPr lang="en-US" sz="2400" i="0" dirty="0">
                <a:solidFill>
                  <a:srgbClr val="333333"/>
                </a:solidFill>
                <a:effectLst/>
                <a:latin typeface="PT Serif"/>
              </a:rPr>
              <a:t>We can say that entity type is a superset of the entity set as all the entities are included in the entity type.</a:t>
            </a:r>
          </a:p>
          <a:p>
            <a:pPr marL="342900" indent="-342900" algn="l">
              <a:buFont typeface="Arial" panose="020B0604020202020204" pitchFamily="34" charset="0"/>
              <a:buChar char="•"/>
            </a:pPr>
            <a:endParaRPr lang="en-US" sz="2400" dirty="0">
              <a:solidFill>
                <a:srgbClr val="333333"/>
              </a:solidFill>
              <a:latin typeface="PT Serif"/>
            </a:endParaRPr>
          </a:p>
          <a:p>
            <a:pPr marL="342900" indent="-342900" algn="l">
              <a:buFont typeface="Arial" panose="020B0604020202020204" pitchFamily="34" charset="0"/>
              <a:buChar char="•"/>
            </a:pPr>
            <a:endParaRPr lang="en-US" sz="2400" i="0" dirty="0">
              <a:solidFill>
                <a:srgbClr val="333333"/>
              </a:solidFill>
              <a:effectLst/>
              <a:latin typeface="PT Serif"/>
            </a:endParaRPr>
          </a:p>
          <a:p>
            <a:pPr marL="342900" indent="-342900" algn="l">
              <a:buFont typeface="Arial" panose="020B0604020202020204" pitchFamily="34" charset="0"/>
              <a:buChar char="•"/>
            </a:pPr>
            <a:endParaRPr lang="en-US" sz="2400" dirty="0">
              <a:solidFill>
                <a:srgbClr val="333333"/>
              </a:solidFill>
              <a:latin typeface="PT Serif"/>
            </a:endParaRPr>
          </a:p>
          <a:p>
            <a:pPr marL="342900" indent="-342900" algn="l">
              <a:buFont typeface="Arial" panose="020B0604020202020204" pitchFamily="34" charset="0"/>
              <a:buChar char="•"/>
            </a:pPr>
            <a:endParaRPr lang="en-US" sz="2400" i="0" dirty="0">
              <a:solidFill>
                <a:srgbClr val="333333"/>
              </a:solidFill>
              <a:effectLst/>
              <a:latin typeface="PT Serif"/>
            </a:endParaRPr>
          </a:p>
          <a:p>
            <a:pPr algn="l"/>
            <a:r>
              <a:rPr lang="en-US" sz="2400" i="0" dirty="0">
                <a:solidFill>
                  <a:srgbClr val="333333"/>
                </a:solidFill>
                <a:effectLst/>
                <a:latin typeface="PT Serif"/>
              </a:rPr>
              <a:t> </a:t>
            </a:r>
          </a:p>
        </p:txBody>
      </p:sp>
    </p:spTree>
    <p:extLst>
      <p:ext uri="{BB962C8B-B14F-4D97-AF65-F5344CB8AC3E}">
        <p14:creationId xmlns:p14="http://schemas.microsoft.com/office/powerpoint/2010/main" val="615640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pPr fontAlgn="base"/>
            <a:r>
              <a:rPr lang="en-US" sz="2800" b="1" i="0" dirty="0">
                <a:solidFill>
                  <a:srgbClr val="40424E"/>
                </a:solidFill>
                <a:effectLst/>
                <a:latin typeface="urw-din"/>
              </a:rPr>
              <a:t>Entity, Entity Type, Entity Set </a:t>
            </a:r>
            <a:endParaRPr lang="en-US" sz="2800" b="0" i="0" dirty="0">
              <a:solidFill>
                <a:srgbClr val="40424E"/>
              </a:solidFill>
              <a:effectLst/>
              <a:latin typeface="urw-din"/>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23</a:t>
            </a:fld>
            <a:endParaRPr lang="en-IN"/>
          </a:p>
        </p:txBody>
      </p:sp>
      <p:sp>
        <p:nvSpPr>
          <p:cNvPr id="6" name="Footer Placeholder 5"/>
          <p:cNvSpPr>
            <a:spLocks noGrp="1"/>
          </p:cNvSpPr>
          <p:nvPr>
            <p:ph type="ftr" sz="quarter" idx="11"/>
          </p:nvPr>
        </p:nvSpPr>
        <p:spPr/>
        <p:txBody>
          <a:bodyPr/>
          <a:lstStyle/>
          <a:p>
            <a:r>
              <a:rPr lang="en-IN" dirty="0"/>
              <a:t>Sindhu K, Dept. of Ise</a:t>
            </a:r>
          </a:p>
        </p:txBody>
      </p:sp>
      <p:sp>
        <p:nvSpPr>
          <p:cNvPr id="8" name="Title 1">
            <a:extLst>
              <a:ext uri="{FF2B5EF4-FFF2-40B4-BE49-F238E27FC236}">
                <a16:creationId xmlns:a16="http://schemas.microsoft.com/office/drawing/2014/main" id="{AFD9C5C4-746E-4549-A39F-D2F167897CA9}"/>
              </a:ext>
            </a:extLst>
          </p:cNvPr>
          <p:cNvSpPr txBox="1">
            <a:spLocks/>
          </p:cNvSpPr>
          <p:nvPr/>
        </p:nvSpPr>
        <p:spPr>
          <a:xfrm>
            <a:off x="533400" y="1219200"/>
            <a:ext cx="7772400"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400" b="1" dirty="0"/>
          </a:p>
        </p:txBody>
      </p:sp>
      <p:sp>
        <p:nvSpPr>
          <p:cNvPr id="9" name="TextBox 8">
            <a:extLst>
              <a:ext uri="{FF2B5EF4-FFF2-40B4-BE49-F238E27FC236}">
                <a16:creationId xmlns:a16="http://schemas.microsoft.com/office/drawing/2014/main" id="{7A8C61C0-A8E1-44DF-B39D-4E561F3B102D}"/>
              </a:ext>
            </a:extLst>
          </p:cNvPr>
          <p:cNvSpPr txBox="1"/>
          <p:nvPr/>
        </p:nvSpPr>
        <p:spPr>
          <a:xfrm>
            <a:off x="381000" y="1219200"/>
            <a:ext cx="8458200" cy="1569660"/>
          </a:xfrm>
          <a:prstGeom prst="rect">
            <a:avLst/>
          </a:prstGeom>
          <a:noFill/>
        </p:spPr>
        <p:txBody>
          <a:bodyPr wrap="square">
            <a:spAutoFit/>
          </a:bodyPr>
          <a:lstStyle/>
          <a:p>
            <a:br>
              <a:rPr lang="en-US" sz="2400" dirty="0"/>
            </a:br>
            <a:endParaRPr lang="en-US" sz="2400" dirty="0">
              <a:solidFill>
                <a:srgbClr val="222426"/>
              </a:solidFill>
              <a:latin typeface="PT Sans"/>
            </a:endParaRPr>
          </a:p>
          <a:p>
            <a:pPr algn="l"/>
            <a:endParaRPr lang="en-US" sz="2400" b="0" i="0" dirty="0">
              <a:solidFill>
                <a:srgbClr val="222426"/>
              </a:solidFill>
              <a:effectLst/>
              <a:latin typeface="PT Sans"/>
            </a:endParaRPr>
          </a:p>
          <a:p>
            <a:pPr algn="l"/>
            <a:endParaRPr lang="en-US" sz="2400" b="0" i="0" dirty="0">
              <a:solidFill>
                <a:srgbClr val="222426"/>
              </a:solidFill>
              <a:effectLst/>
              <a:latin typeface="PT Sans"/>
            </a:endParaRPr>
          </a:p>
        </p:txBody>
      </p:sp>
      <p:pic>
        <p:nvPicPr>
          <p:cNvPr id="4" name="Picture 3">
            <a:extLst>
              <a:ext uri="{FF2B5EF4-FFF2-40B4-BE49-F238E27FC236}">
                <a16:creationId xmlns:a16="http://schemas.microsoft.com/office/drawing/2014/main" id="{F7D25281-2FD4-4D28-A3CA-B98CCE624438}"/>
              </a:ext>
            </a:extLst>
          </p:cNvPr>
          <p:cNvPicPr>
            <a:picLocks noChangeAspect="1"/>
          </p:cNvPicPr>
          <p:nvPr/>
        </p:nvPicPr>
        <p:blipFill>
          <a:blip r:embed="rId2"/>
          <a:stretch>
            <a:fillRect/>
          </a:stretch>
        </p:blipFill>
        <p:spPr>
          <a:xfrm>
            <a:off x="0" y="1697809"/>
            <a:ext cx="9144000" cy="3462381"/>
          </a:xfrm>
          <a:prstGeom prst="rect">
            <a:avLst/>
          </a:prstGeom>
        </p:spPr>
      </p:pic>
      <p:pic>
        <p:nvPicPr>
          <p:cNvPr id="11" name="Picture 10">
            <a:extLst>
              <a:ext uri="{FF2B5EF4-FFF2-40B4-BE49-F238E27FC236}">
                <a16:creationId xmlns:a16="http://schemas.microsoft.com/office/drawing/2014/main" id="{5D45EC14-D803-4F09-9782-1C753FDE3CC9}"/>
              </a:ext>
            </a:extLst>
          </p:cNvPr>
          <p:cNvPicPr>
            <a:picLocks noChangeAspect="1"/>
          </p:cNvPicPr>
          <p:nvPr/>
        </p:nvPicPr>
        <p:blipFill>
          <a:blip r:embed="rId3"/>
          <a:stretch>
            <a:fillRect/>
          </a:stretch>
        </p:blipFill>
        <p:spPr>
          <a:xfrm>
            <a:off x="5715000" y="4876800"/>
            <a:ext cx="2276475" cy="2057400"/>
          </a:xfrm>
          <a:prstGeom prst="rect">
            <a:avLst/>
          </a:prstGeom>
        </p:spPr>
      </p:pic>
    </p:spTree>
    <p:extLst>
      <p:ext uri="{BB962C8B-B14F-4D97-AF65-F5344CB8AC3E}">
        <p14:creationId xmlns:p14="http://schemas.microsoft.com/office/powerpoint/2010/main" val="2204724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t>Components of ER DIAGRAM</a:t>
            </a:r>
            <a:endParaRPr lang="en-US" sz="2800" b="1" dirty="0">
              <a:solidFill>
                <a:schemeClr val="tx1"/>
              </a:solidFill>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24</a:t>
            </a:fld>
            <a:endParaRPr lang="en-IN"/>
          </a:p>
        </p:txBody>
      </p:sp>
      <p:sp>
        <p:nvSpPr>
          <p:cNvPr id="6" name="Footer Placeholder 5"/>
          <p:cNvSpPr>
            <a:spLocks noGrp="1"/>
          </p:cNvSpPr>
          <p:nvPr>
            <p:ph type="ftr" sz="quarter" idx="11"/>
          </p:nvPr>
        </p:nvSpPr>
        <p:spPr/>
        <p:txBody>
          <a:bodyPr/>
          <a:lstStyle/>
          <a:p>
            <a:r>
              <a:rPr lang="en-IN" dirty="0"/>
              <a:t>Sindhu K, Dept. of Ise</a:t>
            </a:r>
          </a:p>
        </p:txBody>
      </p:sp>
      <p:sp>
        <p:nvSpPr>
          <p:cNvPr id="8" name="Title 1">
            <a:extLst>
              <a:ext uri="{FF2B5EF4-FFF2-40B4-BE49-F238E27FC236}">
                <a16:creationId xmlns:a16="http://schemas.microsoft.com/office/drawing/2014/main" id="{AFD9C5C4-746E-4549-A39F-D2F167897CA9}"/>
              </a:ext>
            </a:extLst>
          </p:cNvPr>
          <p:cNvSpPr txBox="1">
            <a:spLocks/>
          </p:cNvSpPr>
          <p:nvPr/>
        </p:nvSpPr>
        <p:spPr>
          <a:xfrm>
            <a:off x="533400" y="1219200"/>
            <a:ext cx="7772400"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400" b="1" dirty="0"/>
          </a:p>
        </p:txBody>
      </p:sp>
      <p:sp>
        <p:nvSpPr>
          <p:cNvPr id="9" name="TextBox 8">
            <a:extLst>
              <a:ext uri="{FF2B5EF4-FFF2-40B4-BE49-F238E27FC236}">
                <a16:creationId xmlns:a16="http://schemas.microsoft.com/office/drawing/2014/main" id="{7A8C61C0-A8E1-44DF-B39D-4E561F3B102D}"/>
              </a:ext>
            </a:extLst>
          </p:cNvPr>
          <p:cNvSpPr txBox="1"/>
          <p:nvPr/>
        </p:nvSpPr>
        <p:spPr>
          <a:xfrm>
            <a:off x="381000" y="1219200"/>
            <a:ext cx="8458200" cy="5570756"/>
          </a:xfrm>
          <a:prstGeom prst="rect">
            <a:avLst/>
          </a:prstGeom>
          <a:noFill/>
        </p:spPr>
        <p:txBody>
          <a:bodyPr wrap="square">
            <a:spAutoFit/>
          </a:bodyPr>
          <a:lstStyle/>
          <a:p>
            <a:pPr algn="l"/>
            <a:r>
              <a:rPr lang="en-US" sz="2400" b="1" i="0" dirty="0">
                <a:solidFill>
                  <a:srgbClr val="444542"/>
                </a:solidFill>
                <a:effectLst/>
                <a:latin typeface="+mj-lt"/>
              </a:rPr>
              <a:t>Total Participation of an Entity set</a:t>
            </a:r>
          </a:p>
          <a:p>
            <a:pPr algn="l"/>
            <a:endParaRPr lang="en-US" sz="2400" b="1" i="0" dirty="0">
              <a:solidFill>
                <a:srgbClr val="444542"/>
              </a:solidFill>
              <a:effectLst/>
              <a:latin typeface="+mj-lt"/>
            </a:endParaRPr>
          </a:p>
          <a:p>
            <a:pPr algn="l"/>
            <a:r>
              <a:rPr lang="en-US" sz="2000" i="0" dirty="0">
                <a:solidFill>
                  <a:srgbClr val="444542"/>
                </a:solidFill>
                <a:effectLst/>
                <a:latin typeface="+mj-lt"/>
              </a:rPr>
              <a:t>A Total participation of an entity set represents that each entity in entity set must have at least one relationship in a relationship set. For example: In the below diagram each college must have at-least one associated Student.</a:t>
            </a:r>
          </a:p>
          <a:p>
            <a:pPr algn="l"/>
            <a:endParaRPr lang="en-US" sz="2000" dirty="0">
              <a:solidFill>
                <a:srgbClr val="444542"/>
              </a:solidFill>
              <a:latin typeface="+mj-lt"/>
            </a:endParaRPr>
          </a:p>
          <a:p>
            <a:pPr algn="l"/>
            <a:endParaRPr lang="en-US" sz="2000" dirty="0">
              <a:solidFill>
                <a:srgbClr val="444542"/>
              </a:solidFill>
              <a:latin typeface="+mj-lt"/>
            </a:endParaRPr>
          </a:p>
          <a:p>
            <a:pPr algn="l"/>
            <a:endParaRPr lang="en-US" sz="2000" dirty="0">
              <a:solidFill>
                <a:srgbClr val="444542"/>
              </a:solidFill>
              <a:latin typeface="+mj-lt"/>
            </a:endParaRPr>
          </a:p>
          <a:p>
            <a:pPr algn="l"/>
            <a:endParaRPr lang="en-US" sz="2000" dirty="0">
              <a:solidFill>
                <a:srgbClr val="444542"/>
              </a:solidFill>
              <a:latin typeface="+mj-lt"/>
            </a:endParaRPr>
          </a:p>
          <a:p>
            <a:pPr algn="l"/>
            <a:endParaRPr lang="en-US" sz="2000" dirty="0">
              <a:solidFill>
                <a:srgbClr val="444542"/>
              </a:solidFill>
              <a:latin typeface="+mj-lt"/>
            </a:endParaRPr>
          </a:p>
          <a:p>
            <a:pPr algn="l"/>
            <a:endParaRPr lang="en-US" sz="2000" dirty="0">
              <a:solidFill>
                <a:srgbClr val="444542"/>
              </a:solidFill>
              <a:latin typeface="+mj-lt"/>
            </a:endParaRPr>
          </a:p>
          <a:p>
            <a:pPr algn="l"/>
            <a:endParaRPr lang="en-US" sz="2000" dirty="0">
              <a:solidFill>
                <a:srgbClr val="444542"/>
              </a:solidFill>
              <a:latin typeface="+mj-lt"/>
            </a:endParaRPr>
          </a:p>
          <a:p>
            <a:pPr algn="l"/>
            <a:endParaRPr lang="en-US" sz="2000" dirty="0">
              <a:solidFill>
                <a:srgbClr val="444542"/>
              </a:solidFill>
              <a:latin typeface="+mj-lt"/>
            </a:endParaRPr>
          </a:p>
          <a:p>
            <a:pPr algn="l"/>
            <a:br>
              <a:rPr lang="en-US" sz="2000" dirty="0">
                <a:latin typeface="+mj-lt"/>
              </a:rPr>
            </a:br>
            <a:endParaRPr lang="en-US" sz="2000" dirty="0">
              <a:solidFill>
                <a:srgbClr val="222426"/>
              </a:solidFill>
              <a:latin typeface="+mj-lt"/>
            </a:endParaRPr>
          </a:p>
          <a:p>
            <a:pPr algn="l"/>
            <a:endParaRPr lang="en-US" sz="2400" b="0" i="0" dirty="0">
              <a:solidFill>
                <a:srgbClr val="222426"/>
              </a:solidFill>
              <a:effectLst/>
              <a:latin typeface="PT Sans"/>
            </a:endParaRPr>
          </a:p>
          <a:p>
            <a:pPr algn="l"/>
            <a:endParaRPr lang="en-US" sz="2400" b="0" i="0" dirty="0">
              <a:solidFill>
                <a:srgbClr val="222426"/>
              </a:solidFill>
              <a:effectLst/>
              <a:latin typeface="PT Sans"/>
            </a:endParaRPr>
          </a:p>
        </p:txBody>
      </p:sp>
      <p:pic>
        <p:nvPicPr>
          <p:cNvPr id="4" name="Picture 3">
            <a:extLst>
              <a:ext uri="{FF2B5EF4-FFF2-40B4-BE49-F238E27FC236}">
                <a16:creationId xmlns:a16="http://schemas.microsoft.com/office/drawing/2014/main" id="{435574D2-CDE2-4A1E-92C3-33EA35743F37}"/>
              </a:ext>
            </a:extLst>
          </p:cNvPr>
          <p:cNvPicPr>
            <a:picLocks noChangeAspect="1"/>
          </p:cNvPicPr>
          <p:nvPr/>
        </p:nvPicPr>
        <p:blipFill>
          <a:blip r:embed="rId2"/>
          <a:stretch>
            <a:fillRect/>
          </a:stretch>
        </p:blipFill>
        <p:spPr>
          <a:xfrm>
            <a:off x="1690656" y="3241675"/>
            <a:ext cx="4862544" cy="2397125"/>
          </a:xfrm>
          <a:prstGeom prst="rect">
            <a:avLst/>
          </a:prstGeom>
        </p:spPr>
      </p:pic>
    </p:spTree>
    <p:extLst>
      <p:ext uri="{BB962C8B-B14F-4D97-AF65-F5344CB8AC3E}">
        <p14:creationId xmlns:p14="http://schemas.microsoft.com/office/powerpoint/2010/main" val="3293799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t>Components of ER DIAGRAM</a:t>
            </a:r>
            <a:endParaRPr lang="en-US" sz="2800" b="1" dirty="0">
              <a:solidFill>
                <a:schemeClr val="tx1"/>
              </a:solidFill>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25</a:t>
            </a:fld>
            <a:endParaRPr lang="en-IN"/>
          </a:p>
        </p:txBody>
      </p:sp>
      <p:sp>
        <p:nvSpPr>
          <p:cNvPr id="6" name="Footer Placeholder 5"/>
          <p:cNvSpPr>
            <a:spLocks noGrp="1"/>
          </p:cNvSpPr>
          <p:nvPr>
            <p:ph type="ftr" sz="quarter" idx="11"/>
          </p:nvPr>
        </p:nvSpPr>
        <p:spPr/>
        <p:txBody>
          <a:bodyPr/>
          <a:lstStyle/>
          <a:p>
            <a:r>
              <a:rPr lang="en-IN" dirty="0"/>
              <a:t>Sindhu K, Dept. of Ise</a:t>
            </a:r>
          </a:p>
        </p:txBody>
      </p:sp>
      <p:sp>
        <p:nvSpPr>
          <p:cNvPr id="8" name="Title 1">
            <a:extLst>
              <a:ext uri="{FF2B5EF4-FFF2-40B4-BE49-F238E27FC236}">
                <a16:creationId xmlns:a16="http://schemas.microsoft.com/office/drawing/2014/main" id="{AFD9C5C4-746E-4549-A39F-D2F167897CA9}"/>
              </a:ext>
            </a:extLst>
          </p:cNvPr>
          <p:cNvSpPr txBox="1">
            <a:spLocks/>
          </p:cNvSpPr>
          <p:nvPr/>
        </p:nvSpPr>
        <p:spPr>
          <a:xfrm>
            <a:off x="533400" y="1219200"/>
            <a:ext cx="7772400"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400" b="1" dirty="0"/>
          </a:p>
        </p:txBody>
      </p:sp>
      <p:sp>
        <p:nvSpPr>
          <p:cNvPr id="9" name="TextBox 8">
            <a:extLst>
              <a:ext uri="{FF2B5EF4-FFF2-40B4-BE49-F238E27FC236}">
                <a16:creationId xmlns:a16="http://schemas.microsoft.com/office/drawing/2014/main" id="{7A8C61C0-A8E1-44DF-B39D-4E561F3B102D}"/>
              </a:ext>
            </a:extLst>
          </p:cNvPr>
          <p:cNvSpPr txBox="1"/>
          <p:nvPr/>
        </p:nvSpPr>
        <p:spPr>
          <a:xfrm>
            <a:off x="381000" y="1219200"/>
            <a:ext cx="8458200" cy="5201424"/>
          </a:xfrm>
          <a:prstGeom prst="rect">
            <a:avLst/>
          </a:prstGeom>
          <a:noFill/>
        </p:spPr>
        <p:txBody>
          <a:bodyPr wrap="square">
            <a:spAutoFit/>
          </a:bodyPr>
          <a:lstStyle/>
          <a:p>
            <a:pPr algn="l"/>
            <a:r>
              <a:rPr lang="en-US" sz="2400" b="1" i="0" dirty="0">
                <a:solidFill>
                  <a:srgbClr val="444542"/>
                </a:solidFill>
                <a:effectLst/>
                <a:latin typeface="+mj-lt"/>
              </a:rPr>
              <a:t>Weak Entity Type and Identifying Relationship:</a:t>
            </a:r>
          </a:p>
          <a:p>
            <a:pPr algn="l"/>
            <a:endParaRPr lang="en-US" sz="2400" b="1" i="0" dirty="0">
              <a:solidFill>
                <a:srgbClr val="444542"/>
              </a:solidFill>
              <a:effectLst/>
              <a:latin typeface="+mj-lt"/>
            </a:endParaRPr>
          </a:p>
          <a:p>
            <a:pPr algn="l"/>
            <a:r>
              <a:rPr lang="en-US" sz="2400" i="0" dirty="0">
                <a:solidFill>
                  <a:srgbClr val="444542"/>
                </a:solidFill>
                <a:effectLst/>
                <a:latin typeface="+mj-lt"/>
              </a:rPr>
              <a:t>Entity type has a key attribute which uniquely identifies each entity in the entity set. </a:t>
            </a:r>
          </a:p>
          <a:p>
            <a:pPr algn="l"/>
            <a:endParaRPr lang="en-US" sz="2400" dirty="0">
              <a:solidFill>
                <a:srgbClr val="444542"/>
              </a:solidFill>
              <a:latin typeface="+mj-lt"/>
            </a:endParaRPr>
          </a:p>
          <a:p>
            <a:pPr algn="l"/>
            <a:r>
              <a:rPr lang="en-US" sz="2400" i="0" dirty="0">
                <a:solidFill>
                  <a:srgbClr val="444542"/>
                </a:solidFill>
                <a:effectLst/>
                <a:latin typeface="+mj-lt"/>
              </a:rPr>
              <a:t>But there exists some entity type for which key attribute can’t be defined. These are called Weak Entity type.</a:t>
            </a:r>
          </a:p>
          <a:p>
            <a:pPr algn="l"/>
            <a:endParaRPr lang="en-US" sz="2400" i="0" dirty="0">
              <a:solidFill>
                <a:srgbClr val="444542"/>
              </a:solidFill>
              <a:effectLst/>
              <a:latin typeface="+mj-lt"/>
            </a:endParaRPr>
          </a:p>
          <a:p>
            <a:pPr algn="l"/>
            <a:r>
              <a:rPr lang="en-US" sz="2400" i="0" dirty="0">
                <a:solidFill>
                  <a:srgbClr val="444542"/>
                </a:solidFill>
                <a:effectLst/>
                <a:latin typeface="+mj-lt"/>
              </a:rPr>
              <a:t>For example, A company may store the information of dependents (Parents, Children, Spouse) of an Employee. But the dependents don’t have existence without the employee. So Dependent will be weak entity type and Employee will be Identifying Entity type for Dependent.</a:t>
            </a:r>
            <a:endParaRPr lang="en-US" sz="2000" dirty="0">
              <a:solidFill>
                <a:srgbClr val="444542"/>
              </a:solidFill>
              <a:latin typeface="+mj-lt"/>
            </a:endParaRPr>
          </a:p>
          <a:p>
            <a:pPr algn="l"/>
            <a:endParaRPr lang="en-US" sz="2000" dirty="0">
              <a:solidFill>
                <a:srgbClr val="444542"/>
              </a:solidFill>
              <a:latin typeface="+mj-lt"/>
            </a:endParaRPr>
          </a:p>
        </p:txBody>
      </p:sp>
    </p:spTree>
    <p:extLst>
      <p:ext uri="{BB962C8B-B14F-4D97-AF65-F5344CB8AC3E}">
        <p14:creationId xmlns:p14="http://schemas.microsoft.com/office/powerpoint/2010/main" val="2831156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t>Components of ER DIAGRAM</a:t>
            </a:r>
            <a:endParaRPr lang="en-US" sz="2800" b="1" dirty="0">
              <a:solidFill>
                <a:schemeClr val="tx1"/>
              </a:solidFill>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26</a:t>
            </a:fld>
            <a:endParaRPr lang="en-IN"/>
          </a:p>
        </p:txBody>
      </p:sp>
      <p:sp>
        <p:nvSpPr>
          <p:cNvPr id="6" name="Footer Placeholder 5"/>
          <p:cNvSpPr>
            <a:spLocks noGrp="1"/>
          </p:cNvSpPr>
          <p:nvPr>
            <p:ph type="ftr" sz="quarter" idx="11"/>
          </p:nvPr>
        </p:nvSpPr>
        <p:spPr/>
        <p:txBody>
          <a:bodyPr/>
          <a:lstStyle/>
          <a:p>
            <a:r>
              <a:rPr lang="en-IN" dirty="0"/>
              <a:t>Sindhu K, Dept. of Ise</a:t>
            </a:r>
          </a:p>
        </p:txBody>
      </p:sp>
      <p:sp>
        <p:nvSpPr>
          <p:cNvPr id="8" name="Title 1">
            <a:extLst>
              <a:ext uri="{FF2B5EF4-FFF2-40B4-BE49-F238E27FC236}">
                <a16:creationId xmlns:a16="http://schemas.microsoft.com/office/drawing/2014/main" id="{AFD9C5C4-746E-4549-A39F-D2F167897CA9}"/>
              </a:ext>
            </a:extLst>
          </p:cNvPr>
          <p:cNvSpPr txBox="1">
            <a:spLocks/>
          </p:cNvSpPr>
          <p:nvPr/>
        </p:nvSpPr>
        <p:spPr>
          <a:xfrm>
            <a:off x="533400" y="1219200"/>
            <a:ext cx="7772400"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400" b="1" dirty="0"/>
          </a:p>
        </p:txBody>
      </p:sp>
      <p:sp>
        <p:nvSpPr>
          <p:cNvPr id="9" name="TextBox 8">
            <a:extLst>
              <a:ext uri="{FF2B5EF4-FFF2-40B4-BE49-F238E27FC236}">
                <a16:creationId xmlns:a16="http://schemas.microsoft.com/office/drawing/2014/main" id="{7A8C61C0-A8E1-44DF-B39D-4E561F3B102D}"/>
              </a:ext>
            </a:extLst>
          </p:cNvPr>
          <p:cNvSpPr txBox="1"/>
          <p:nvPr/>
        </p:nvSpPr>
        <p:spPr>
          <a:xfrm>
            <a:off x="381000" y="1219200"/>
            <a:ext cx="8458200" cy="3724096"/>
          </a:xfrm>
          <a:prstGeom prst="rect">
            <a:avLst/>
          </a:prstGeom>
          <a:noFill/>
        </p:spPr>
        <p:txBody>
          <a:bodyPr wrap="square">
            <a:spAutoFit/>
          </a:bodyPr>
          <a:lstStyle/>
          <a:p>
            <a:pPr algn="l"/>
            <a:r>
              <a:rPr lang="en-US" sz="2400" b="1" i="0" dirty="0">
                <a:solidFill>
                  <a:srgbClr val="444542"/>
                </a:solidFill>
                <a:effectLst/>
                <a:latin typeface="+mj-lt"/>
              </a:rPr>
              <a:t>Weak Entity Type and Identifying Relationship</a:t>
            </a:r>
          </a:p>
          <a:p>
            <a:pPr algn="l"/>
            <a:endParaRPr lang="en-US" sz="2400" b="1" i="0" dirty="0">
              <a:solidFill>
                <a:srgbClr val="444542"/>
              </a:solidFill>
              <a:effectLst/>
              <a:latin typeface="+mj-lt"/>
            </a:endParaRPr>
          </a:p>
          <a:p>
            <a:pPr algn="l"/>
            <a:r>
              <a:rPr lang="en-US" sz="2400" i="0" dirty="0">
                <a:solidFill>
                  <a:srgbClr val="444542"/>
                </a:solidFill>
                <a:effectLst/>
                <a:latin typeface="+mj-lt"/>
              </a:rPr>
              <a:t>A weak entity type is represented by a double rectangle. </a:t>
            </a:r>
          </a:p>
          <a:p>
            <a:pPr algn="l"/>
            <a:endParaRPr lang="en-US" sz="2400" i="0" dirty="0">
              <a:solidFill>
                <a:srgbClr val="444542"/>
              </a:solidFill>
              <a:effectLst/>
              <a:latin typeface="+mj-lt"/>
            </a:endParaRPr>
          </a:p>
          <a:p>
            <a:pPr algn="l"/>
            <a:r>
              <a:rPr lang="en-US" sz="2400" i="0" dirty="0">
                <a:solidFill>
                  <a:srgbClr val="444542"/>
                </a:solidFill>
                <a:effectLst/>
                <a:latin typeface="+mj-lt"/>
              </a:rPr>
              <a:t>The participation of weak entity type is always total. </a:t>
            </a:r>
          </a:p>
          <a:p>
            <a:pPr algn="l"/>
            <a:endParaRPr lang="en-US" sz="2400" i="0" dirty="0">
              <a:solidFill>
                <a:srgbClr val="444542"/>
              </a:solidFill>
              <a:effectLst/>
              <a:latin typeface="+mj-lt"/>
            </a:endParaRPr>
          </a:p>
          <a:p>
            <a:pPr algn="l"/>
            <a:r>
              <a:rPr lang="en-US" sz="2400" i="0" dirty="0">
                <a:solidFill>
                  <a:srgbClr val="444542"/>
                </a:solidFill>
                <a:effectLst/>
                <a:latin typeface="+mj-lt"/>
              </a:rPr>
              <a:t>The relationship between weak entity type and its identifying strong entity type is called identifying relationship and it is represented by double diamond.</a:t>
            </a:r>
            <a:endParaRPr lang="en-US" sz="2000" dirty="0">
              <a:solidFill>
                <a:srgbClr val="444542"/>
              </a:solidFill>
              <a:latin typeface="+mj-lt"/>
            </a:endParaRPr>
          </a:p>
          <a:p>
            <a:pPr algn="l"/>
            <a:endParaRPr lang="en-US" sz="2000" dirty="0">
              <a:solidFill>
                <a:srgbClr val="444542"/>
              </a:solidFill>
              <a:latin typeface="+mj-lt"/>
            </a:endParaRPr>
          </a:p>
        </p:txBody>
      </p:sp>
      <p:pic>
        <p:nvPicPr>
          <p:cNvPr id="4" name="Picture 3">
            <a:extLst>
              <a:ext uri="{FF2B5EF4-FFF2-40B4-BE49-F238E27FC236}">
                <a16:creationId xmlns:a16="http://schemas.microsoft.com/office/drawing/2014/main" id="{04A48338-FC9E-4562-B3F9-90034C07B7AA}"/>
              </a:ext>
            </a:extLst>
          </p:cNvPr>
          <p:cNvPicPr>
            <a:picLocks noChangeAspect="1"/>
          </p:cNvPicPr>
          <p:nvPr/>
        </p:nvPicPr>
        <p:blipFill>
          <a:blip r:embed="rId2"/>
          <a:stretch>
            <a:fillRect/>
          </a:stretch>
        </p:blipFill>
        <p:spPr>
          <a:xfrm>
            <a:off x="995644" y="4755239"/>
            <a:ext cx="7740317" cy="1676400"/>
          </a:xfrm>
          <a:prstGeom prst="rect">
            <a:avLst/>
          </a:prstGeom>
        </p:spPr>
      </p:pic>
    </p:spTree>
    <p:extLst>
      <p:ext uri="{BB962C8B-B14F-4D97-AF65-F5344CB8AC3E}">
        <p14:creationId xmlns:p14="http://schemas.microsoft.com/office/powerpoint/2010/main" val="2201657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t>Components of ER DIAGRAM</a:t>
            </a:r>
            <a:endParaRPr lang="en-US" sz="2800" b="1" dirty="0">
              <a:solidFill>
                <a:schemeClr val="tx1"/>
              </a:solidFill>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27</a:t>
            </a:fld>
            <a:endParaRPr lang="en-IN"/>
          </a:p>
        </p:txBody>
      </p:sp>
      <p:sp>
        <p:nvSpPr>
          <p:cNvPr id="6" name="Footer Placeholder 5"/>
          <p:cNvSpPr>
            <a:spLocks noGrp="1"/>
          </p:cNvSpPr>
          <p:nvPr>
            <p:ph type="ftr" sz="quarter" idx="11"/>
          </p:nvPr>
        </p:nvSpPr>
        <p:spPr/>
        <p:txBody>
          <a:bodyPr/>
          <a:lstStyle/>
          <a:p>
            <a:r>
              <a:rPr lang="en-IN" dirty="0"/>
              <a:t>Sindhu K, Dept. of Ise</a:t>
            </a:r>
          </a:p>
        </p:txBody>
      </p:sp>
      <p:sp>
        <p:nvSpPr>
          <p:cNvPr id="8" name="Title 1">
            <a:extLst>
              <a:ext uri="{FF2B5EF4-FFF2-40B4-BE49-F238E27FC236}">
                <a16:creationId xmlns:a16="http://schemas.microsoft.com/office/drawing/2014/main" id="{AFD9C5C4-746E-4549-A39F-D2F167897CA9}"/>
              </a:ext>
            </a:extLst>
          </p:cNvPr>
          <p:cNvSpPr txBox="1">
            <a:spLocks/>
          </p:cNvSpPr>
          <p:nvPr/>
        </p:nvSpPr>
        <p:spPr>
          <a:xfrm>
            <a:off x="533400" y="1219200"/>
            <a:ext cx="7772400"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400" b="1" dirty="0"/>
          </a:p>
        </p:txBody>
      </p:sp>
      <p:sp>
        <p:nvSpPr>
          <p:cNvPr id="9" name="TextBox 8">
            <a:extLst>
              <a:ext uri="{FF2B5EF4-FFF2-40B4-BE49-F238E27FC236}">
                <a16:creationId xmlns:a16="http://schemas.microsoft.com/office/drawing/2014/main" id="{7A8C61C0-A8E1-44DF-B39D-4E561F3B102D}"/>
              </a:ext>
            </a:extLst>
          </p:cNvPr>
          <p:cNvSpPr txBox="1"/>
          <p:nvPr/>
        </p:nvSpPr>
        <p:spPr>
          <a:xfrm>
            <a:off x="381000" y="1219200"/>
            <a:ext cx="8458200" cy="4093428"/>
          </a:xfrm>
          <a:prstGeom prst="rect">
            <a:avLst/>
          </a:prstGeom>
          <a:noFill/>
        </p:spPr>
        <p:txBody>
          <a:bodyPr wrap="square">
            <a:spAutoFit/>
          </a:bodyPr>
          <a:lstStyle/>
          <a:p>
            <a:pPr algn="l"/>
            <a:r>
              <a:rPr lang="en-US" sz="3600" b="1" i="0" dirty="0">
                <a:solidFill>
                  <a:srgbClr val="444542"/>
                </a:solidFill>
                <a:effectLst/>
                <a:latin typeface="+mj-lt"/>
              </a:rPr>
              <a:t>Types of Attributes</a:t>
            </a:r>
          </a:p>
          <a:p>
            <a:pPr algn="l"/>
            <a:endParaRPr lang="en-US" sz="2400" b="1" i="0" dirty="0">
              <a:solidFill>
                <a:srgbClr val="444542"/>
              </a:solidFill>
              <a:effectLst/>
              <a:latin typeface="+mj-lt"/>
            </a:endParaRPr>
          </a:p>
          <a:p>
            <a:pPr marL="342900" indent="-342900" algn="l">
              <a:buFont typeface="Arial" panose="020B0604020202020204" pitchFamily="34" charset="0"/>
              <a:buChar char="•"/>
            </a:pPr>
            <a:r>
              <a:rPr lang="en-US" sz="3600" i="0" dirty="0">
                <a:solidFill>
                  <a:srgbClr val="444542"/>
                </a:solidFill>
                <a:effectLst/>
                <a:latin typeface="+mj-lt"/>
              </a:rPr>
              <a:t>Single v/s Multivalued attributes</a:t>
            </a:r>
          </a:p>
          <a:p>
            <a:pPr marL="342900" indent="-342900" algn="l">
              <a:buFont typeface="Arial" panose="020B0604020202020204" pitchFamily="34" charset="0"/>
              <a:buChar char="•"/>
            </a:pPr>
            <a:r>
              <a:rPr lang="en-US" sz="3600" dirty="0">
                <a:solidFill>
                  <a:srgbClr val="444542"/>
                </a:solidFill>
                <a:latin typeface="+mj-lt"/>
              </a:rPr>
              <a:t>Simple v/s Composite attributes</a:t>
            </a:r>
          </a:p>
          <a:p>
            <a:pPr marL="342900" indent="-342900" algn="l">
              <a:buFont typeface="Arial" panose="020B0604020202020204" pitchFamily="34" charset="0"/>
              <a:buChar char="•"/>
            </a:pPr>
            <a:r>
              <a:rPr lang="en-US" sz="3600" dirty="0">
                <a:solidFill>
                  <a:srgbClr val="444542"/>
                </a:solidFill>
                <a:latin typeface="+mj-lt"/>
              </a:rPr>
              <a:t>Stored v/s Derived attributes</a:t>
            </a:r>
          </a:p>
          <a:p>
            <a:pPr marL="342900" indent="-342900" algn="l">
              <a:buFont typeface="Arial" panose="020B0604020202020204" pitchFamily="34" charset="0"/>
              <a:buChar char="•"/>
            </a:pPr>
            <a:r>
              <a:rPr lang="en-US" sz="3600" dirty="0">
                <a:solidFill>
                  <a:srgbClr val="444542"/>
                </a:solidFill>
                <a:latin typeface="+mj-lt"/>
              </a:rPr>
              <a:t>Key v/s Non key attribute</a:t>
            </a:r>
          </a:p>
          <a:p>
            <a:pPr marL="342900" indent="-342900" algn="l">
              <a:buFont typeface="Arial" panose="020B0604020202020204" pitchFamily="34" charset="0"/>
              <a:buChar char="•"/>
            </a:pPr>
            <a:r>
              <a:rPr lang="en-US" sz="3600" dirty="0">
                <a:solidFill>
                  <a:srgbClr val="444542"/>
                </a:solidFill>
                <a:latin typeface="+mj-lt"/>
              </a:rPr>
              <a:t>Complex attribute </a:t>
            </a:r>
          </a:p>
          <a:p>
            <a:pPr algn="l"/>
            <a:endParaRPr lang="en-US" sz="2000" dirty="0">
              <a:solidFill>
                <a:srgbClr val="444542"/>
              </a:solidFill>
              <a:latin typeface="+mj-lt"/>
            </a:endParaRPr>
          </a:p>
        </p:txBody>
      </p:sp>
    </p:spTree>
    <p:extLst>
      <p:ext uri="{BB962C8B-B14F-4D97-AF65-F5344CB8AC3E}">
        <p14:creationId xmlns:p14="http://schemas.microsoft.com/office/powerpoint/2010/main" val="4111695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Why use ER Diagrams?</a:t>
            </a:r>
            <a:endParaRPr lang="en-IN" dirty="0"/>
          </a:p>
        </p:txBody>
      </p:sp>
      <p:sp>
        <p:nvSpPr>
          <p:cNvPr id="3" name="Content Placeholder 2"/>
          <p:cNvSpPr>
            <a:spLocks noGrp="1"/>
          </p:cNvSpPr>
          <p:nvPr>
            <p:ph idx="1"/>
          </p:nvPr>
        </p:nvSpPr>
        <p:spPr/>
        <p:txBody>
          <a:bodyPr>
            <a:normAutofit fontScale="77500" lnSpcReduction="20000"/>
          </a:bodyPr>
          <a:lstStyle/>
          <a:p>
            <a:r>
              <a:rPr lang="en-IN" dirty="0"/>
              <a:t>Helps you to define terms related to entity relationship modelling.</a:t>
            </a:r>
          </a:p>
          <a:p>
            <a:r>
              <a:rPr lang="en-IN" dirty="0"/>
              <a:t>Provide a preview of how all your tables should connect, what fields are going to be on each table.</a:t>
            </a:r>
          </a:p>
          <a:p>
            <a:r>
              <a:rPr lang="en-IN" dirty="0"/>
              <a:t>Helps to describe entities, attributes, relationships.</a:t>
            </a:r>
          </a:p>
          <a:p>
            <a:r>
              <a:rPr lang="en-IN" dirty="0"/>
              <a:t>ER diagrams are translatable into relational tables which allows you to build databases quickly.</a:t>
            </a:r>
          </a:p>
          <a:p>
            <a:r>
              <a:rPr lang="en-IN" dirty="0"/>
              <a:t>ER diagrams can be used by database designers as a blueprint for implementing data in specific software applications.</a:t>
            </a:r>
          </a:p>
          <a:p>
            <a:r>
              <a:rPr lang="en-IN" dirty="0"/>
              <a:t>The database designer gains a better understanding of the information to be contained in the database with the help of ER diagram.</a:t>
            </a:r>
          </a:p>
          <a:p>
            <a:endParaRPr lang="en-IN" dirty="0"/>
          </a:p>
        </p:txBody>
      </p:sp>
      <p:sp>
        <p:nvSpPr>
          <p:cNvPr id="4" name="Slide Number Placeholder 3"/>
          <p:cNvSpPr>
            <a:spLocks noGrp="1"/>
          </p:cNvSpPr>
          <p:nvPr>
            <p:ph type="sldNum" sz="quarter" idx="12"/>
          </p:nvPr>
        </p:nvSpPr>
        <p:spPr/>
        <p:txBody>
          <a:bodyPr/>
          <a:lstStyle/>
          <a:p>
            <a:fld id="{73ED845A-E51E-4148-9C69-4F768B933BCF}" type="slidenum">
              <a:rPr lang="en-IN" smtClean="0"/>
              <a:pPr/>
              <a:t>3</a:t>
            </a:fld>
            <a:endParaRPr lang="en-IN"/>
          </a:p>
        </p:txBody>
      </p:sp>
      <p:sp>
        <p:nvSpPr>
          <p:cNvPr id="5" name="Footer Placeholder 4">
            <a:extLst>
              <a:ext uri="{FF2B5EF4-FFF2-40B4-BE49-F238E27FC236}">
                <a16:creationId xmlns:a16="http://schemas.microsoft.com/office/drawing/2014/main" id="{2EEC5C2B-4529-426B-B309-10414BF069C0}"/>
              </a:ext>
            </a:extLst>
          </p:cNvPr>
          <p:cNvSpPr>
            <a:spLocks noGrp="1"/>
          </p:cNvSpPr>
          <p:nvPr>
            <p:ph type="ftr" sz="quarter" idx="11"/>
          </p:nvPr>
        </p:nvSpPr>
        <p:spPr/>
        <p:txBody>
          <a:bodyPr/>
          <a:lstStyle/>
          <a:p>
            <a:r>
              <a:rPr lang="en-IN"/>
              <a:t>Sindhu K, Dept. of Ise</a:t>
            </a:r>
          </a:p>
        </p:txBody>
      </p:sp>
    </p:spTree>
    <p:extLst>
      <p:ext uri="{BB962C8B-B14F-4D97-AF65-F5344CB8AC3E}">
        <p14:creationId xmlns:p14="http://schemas.microsoft.com/office/powerpoint/2010/main" val="2675275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t>ER DIAGRAM</a:t>
            </a:r>
            <a:endParaRPr lang="en-US" sz="2800" b="1" dirty="0">
              <a:solidFill>
                <a:schemeClr val="tx1"/>
              </a:solidFill>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4</a:t>
            </a:fld>
            <a:endParaRPr lang="en-IN"/>
          </a:p>
        </p:txBody>
      </p:sp>
      <p:sp>
        <p:nvSpPr>
          <p:cNvPr id="6" name="Footer Placeholder 5"/>
          <p:cNvSpPr>
            <a:spLocks noGrp="1"/>
          </p:cNvSpPr>
          <p:nvPr>
            <p:ph type="ftr" sz="quarter" idx="11"/>
          </p:nvPr>
        </p:nvSpPr>
        <p:spPr/>
        <p:txBody>
          <a:bodyPr/>
          <a:lstStyle/>
          <a:p>
            <a:r>
              <a:rPr lang="en-IN" dirty="0"/>
              <a:t>Sindhu K, Dept. of Ise</a:t>
            </a:r>
          </a:p>
        </p:txBody>
      </p:sp>
      <p:sp>
        <p:nvSpPr>
          <p:cNvPr id="8" name="Title 1">
            <a:extLst>
              <a:ext uri="{FF2B5EF4-FFF2-40B4-BE49-F238E27FC236}">
                <a16:creationId xmlns:a16="http://schemas.microsoft.com/office/drawing/2014/main" id="{AFD9C5C4-746E-4549-A39F-D2F167897CA9}"/>
              </a:ext>
            </a:extLst>
          </p:cNvPr>
          <p:cNvSpPr txBox="1">
            <a:spLocks/>
          </p:cNvSpPr>
          <p:nvPr/>
        </p:nvSpPr>
        <p:spPr>
          <a:xfrm>
            <a:off x="533400" y="1219200"/>
            <a:ext cx="7772400"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400" b="1" dirty="0"/>
          </a:p>
        </p:txBody>
      </p:sp>
      <p:sp>
        <p:nvSpPr>
          <p:cNvPr id="10" name="TextBox 9">
            <a:extLst>
              <a:ext uri="{FF2B5EF4-FFF2-40B4-BE49-F238E27FC236}">
                <a16:creationId xmlns:a16="http://schemas.microsoft.com/office/drawing/2014/main" id="{F44FD7D2-2BCB-456B-8F67-B472B1D613EB}"/>
              </a:ext>
            </a:extLst>
          </p:cNvPr>
          <p:cNvSpPr txBox="1"/>
          <p:nvPr/>
        </p:nvSpPr>
        <p:spPr>
          <a:xfrm>
            <a:off x="385916" y="841436"/>
            <a:ext cx="8377084" cy="5447645"/>
          </a:xfrm>
          <a:prstGeom prst="rect">
            <a:avLst/>
          </a:prstGeom>
          <a:noFill/>
        </p:spPr>
        <p:txBody>
          <a:bodyPr wrap="square">
            <a:spAutoFit/>
          </a:bodyPr>
          <a:lstStyle/>
          <a:p>
            <a:pPr marL="342900" indent="-342900">
              <a:buFont typeface="Arial" panose="020B0604020202020204" pitchFamily="34" charset="0"/>
              <a:buChar char="•"/>
            </a:pPr>
            <a:r>
              <a:rPr lang="en-US" sz="2000" b="0" i="0" dirty="0">
                <a:solidFill>
                  <a:srgbClr val="222426"/>
                </a:solidFill>
                <a:effectLst/>
              </a:rPr>
              <a:t>Rectangle: Represents Entity sets.</a:t>
            </a:r>
          </a:p>
          <a:p>
            <a:endParaRPr lang="en-US" sz="2000" b="0" i="0" dirty="0">
              <a:solidFill>
                <a:srgbClr val="222426"/>
              </a:solidFill>
              <a:effectLst/>
            </a:endParaRPr>
          </a:p>
          <a:p>
            <a:pPr marL="342900" indent="-342900">
              <a:buFont typeface="Arial" panose="020B0604020202020204" pitchFamily="34" charset="0"/>
              <a:buChar char="•"/>
            </a:pPr>
            <a:r>
              <a:rPr lang="en-US" sz="2000" b="0" i="0" dirty="0">
                <a:solidFill>
                  <a:srgbClr val="222426"/>
                </a:solidFill>
                <a:effectLst/>
              </a:rPr>
              <a:t>Ellipses: Attributes</a:t>
            </a:r>
          </a:p>
          <a:p>
            <a:endParaRPr lang="en-US" sz="2000" b="0" i="0" dirty="0">
              <a:solidFill>
                <a:srgbClr val="222426"/>
              </a:solidFill>
              <a:effectLst/>
            </a:endParaRPr>
          </a:p>
          <a:p>
            <a:pPr marL="342900" indent="-342900">
              <a:buFont typeface="Arial" panose="020B0604020202020204" pitchFamily="34" charset="0"/>
              <a:buChar char="•"/>
            </a:pPr>
            <a:r>
              <a:rPr lang="en-US" sz="2000" b="0" i="0" dirty="0">
                <a:solidFill>
                  <a:srgbClr val="222426"/>
                </a:solidFill>
                <a:effectLst/>
              </a:rPr>
              <a:t>Diamonds: Relationship Set</a:t>
            </a:r>
          </a:p>
          <a:p>
            <a:endParaRPr lang="en-US" sz="2000" b="0" i="0" dirty="0">
              <a:solidFill>
                <a:srgbClr val="222426"/>
              </a:solidFill>
              <a:effectLst/>
            </a:endParaRPr>
          </a:p>
          <a:p>
            <a:pPr marL="342900" indent="-342900">
              <a:buFont typeface="Arial" panose="020B0604020202020204" pitchFamily="34" charset="0"/>
              <a:buChar char="•"/>
            </a:pPr>
            <a:r>
              <a:rPr lang="en-US" sz="2000" b="0" i="0" dirty="0">
                <a:solidFill>
                  <a:srgbClr val="222426"/>
                </a:solidFill>
                <a:effectLst/>
              </a:rPr>
              <a:t>Lines: They link attributes to Entity Sets and Entity sets to Relationship Set</a:t>
            </a:r>
          </a:p>
          <a:p>
            <a:endParaRPr lang="en-US" sz="2000" b="0" i="0" dirty="0">
              <a:solidFill>
                <a:srgbClr val="222426"/>
              </a:solidFill>
              <a:effectLst/>
            </a:endParaRPr>
          </a:p>
          <a:p>
            <a:pPr marL="342900" indent="-342900">
              <a:buFont typeface="Arial" panose="020B0604020202020204" pitchFamily="34" charset="0"/>
              <a:buChar char="•"/>
            </a:pPr>
            <a:r>
              <a:rPr lang="en-US" sz="2000" b="0" i="0" dirty="0">
                <a:solidFill>
                  <a:srgbClr val="222426"/>
                </a:solidFill>
                <a:effectLst/>
              </a:rPr>
              <a:t>Double Ellipses: Multivalued Attributes</a:t>
            </a:r>
          </a:p>
          <a:p>
            <a:endParaRPr lang="en-US" sz="2000" b="0" i="0" dirty="0">
              <a:solidFill>
                <a:srgbClr val="222426"/>
              </a:solidFill>
              <a:effectLst/>
            </a:endParaRPr>
          </a:p>
          <a:p>
            <a:pPr marL="342900" indent="-342900">
              <a:buFont typeface="Arial" panose="020B0604020202020204" pitchFamily="34" charset="0"/>
              <a:buChar char="•"/>
            </a:pPr>
            <a:r>
              <a:rPr lang="en-US" sz="2000" b="0" i="0" dirty="0">
                <a:solidFill>
                  <a:srgbClr val="222426"/>
                </a:solidFill>
                <a:effectLst/>
              </a:rPr>
              <a:t>Dashed Ellipses: Derived Attributes</a:t>
            </a:r>
          </a:p>
          <a:p>
            <a:endParaRPr lang="en-US" sz="2000" b="0" i="0" dirty="0">
              <a:solidFill>
                <a:srgbClr val="222426"/>
              </a:solidFill>
              <a:effectLst/>
            </a:endParaRPr>
          </a:p>
          <a:p>
            <a:pPr marL="342900" indent="-342900">
              <a:buFont typeface="Arial" panose="020B0604020202020204" pitchFamily="34" charset="0"/>
              <a:buChar char="•"/>
            </a:pPr>
            <a:r>
              <a:rPr lang="en-US" sz="2000" b="0" i="0" dirty="0">
                <a:solidFill>
                  <a:srgbClr val="222426"/>
                </a:solidFill>
                <a:effectLst/>
              </a:rPr>
              <a:t>Double Rectangles: Weak Entity Sets</a:t>
            </a:r>
          </a:p>
          <a:p>
            <a:endParaRPr lang="en-US" sz="2000" b="0" i="0" dirty="0">
              <a:solidFill>
                <a:srgbClr val="222426"/>
              </a:solidFill>
              <a:effectLst/>
            </a:endParaRPr>
          </a:p>
          <a:p>
            <a:pPr marL="342900" indent="-342900">
              <a:buFont typeface="Arial" panose="020B0604020202020204" pitchFamily="34" charset="0"/>
              <a:buChar char="•"/>
            </a:pPr>
            <a:r>
              <a:rPr lang="en-US" sz="2000" b="0" i="0" dirty="0">
                <a:solidFill>
                  <a:srgbClr val="222426"/>
                </a:solidFill>
                <a:effectLst/>
              </a:rPr>
              <a:t>Double Lines: Total participation of an entity in a relationship set</a:t>
            </a:r>
            <a:endParaRPr lang="en-US" sz="2400" dirty="0">
              <a:solidFill>
                <a:srgbClr val="222426"/>
              </a:solidFill>
            </a:endParaRPr>
          </a:p>
          <a:p>
            <a:pPr marL="342900" indent="-342900">
              <a:buFont typeface="Arial" panose="020B0604020202020204" pitchFamily="34" charset="0"/>
              <a:buChar char="•"/>
            </a:pPr>
            <a:endParaRPr lang="en-US" sz="2400" dirty="0">
              <a:solidFill>
                <a:srgbClr val="222426"/>
              </a:solidFill>
              <a:latin typeface="PT Sans"/>
            </a:endParaRPr>
          </a:p>
          <a:p>
            <a:endParaRPr lang="en-IN" sz="2400" dirty="0"/>
          </a:p>
        </p:txBody>
      </p:sp>
    </p:spTree>
    <p:extLst>
      <p:ext uri="{BB962C8B-B14F-4D97-AF65-F5344CB8AC3E}">
        <p14:creationId xmlns:p14="http://schemas.microsoft.com/office/powerpoint/2010/main" val="4140231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3ED845A-E51E-4148-9C69-4F768B933BCF}" type="slidenum">
              <a:rPr lang="en-IN" smtClean="0"/>
              <a:pPr/>
              <a:t>5</a:t>
            </a:fld>
            <a:endParaRPr lang="en-IN"/>
          </a:p>
        </p:txBody>
      </p:sp>
      <p:sp>
        <p:nvSpPr>
          <p:cNvPr id="5" name="AutoShape 2" descr="https://www.guru99.com/images/1/100518_0621_ERDiagramTu12.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251" y="1447799"/>
            <a:ext cx="8786149" cy="286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9FBB17A6-2AFE-4896-83BB-88DC552D7366}"/>
              </a:ext>
            </a:extLst>
          </p:cNvPr>
          <p:cNvSpPr>
            <a:spLocks noGrp="1"/>
          </p:cNvSpPr>
          <p:nvPr>
            <p:ph type="ftr" sz="quarter" idx="11"/>
          </p:nvPr>
        </p:nvSpPr>
        <p:spPr/>
        <p:txBody>
          <a:bodyPr/>
          <a:lstStyle/>
          <a:p>
            <a:r>
              <a:rPr lang="en-IN"/>
              <a:t>Sindhu K, Dept. of Ise</a:t>
            </a:r>
          </a:p>
        </p:txBody>
      </p:sp>
    </p:spTree>
    <p:extLst>
      <p:ext uri="{BB962C8B-B14F-4D97-AF65-F5344CB8AC3E}">
        <p14:creationId xmlns:p14="http://schemas.microsoft.com/office/powerpoint/2010/main" val="4056707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t>Components of ER DIAGRAM</a:t>
            </a:r>
            <a:endParaRPr lang="en-US" sz="2800" b="1" dirty="0">
              <a:solidFill>
                <a:schemeClr val="tx1"/>
              </a:solidFill>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6</a:t>
            </a:fld>
            <a:endParaRPr lang="en-IN"/>
          </a:p>
        </p:txBody>
      </p:sp>
      <p:sp>
        <p:nvSpPr>
          <p:cNvPr id="6" name="Footer Placeholder 5"/>
          <p:cNvSpPr>
            <a:spLocks noGrp="1"/>
          </p:cNvSpPr>
          <p:nvPr>
            <p:ph type="ftr" sz="quarter" idx="11"/>
          </p:nvPr>
        </p:nvSpPr>
        <p:spPr/>
        <p:txBody>
          <a:bodyPr/>
          <a:lstStyle/>
          <a:p>
            <a:r>
              <a:rPr lang="en-IN" dirty="0"/>
              <a:t>Sindhu K, Dept. of Ise</a:t>
            </a:r>
          </a:p>
        </p:txBody>
      </p:sp>
      <p:sp>
        <p:nvSpPr>
          <p:cNvPr id="8" name="Title 1">
            <a:extLst>
              <a:ext uri="{FF2B5EF4-FFF2-40B4-BE49-F238E27FC236}">
                <a16:creationId xmlns:a16="http://schemas.microsoft.com/office/drawing/2014/main" id="{AFD9C5C4-746E-4549-A39F-D2F167897CA9}"/>
              </a:ext>
            </a:extLst>
          </p:cNvPr>
          <p:cNvSpPr txBox="1">
            <a:spLocks/>
          </p:cNvSpPr>
          <p:nvPr/>
        </p:nvSpPr>
        <p:spPr>
          <a:xfrm>
            <a:off x="533400" y="1219200"/>
            <a:ext cx="7772400"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400" b="1" dirty="0"/>
          </a:p>
        </p:txBody>
      </p:sp>
      <p:sp>
        <p:nvSpPr>
          <p:cNvPr id="10" name="TextBox 9">
            <a:extLst>
              <a:ext uri="{FF2B5EF4-FFF2-40B4-BE49-F238E27FC236}">
                <a16:creationId xmlns:a16="http://schemas.microsoft.com/office/drawing/2014/main" id="{F44FD7D2-2BCB-456B-8F67-B472B1D613EB}"/>
              </a:ext>
            </a:extLst>
          </p:cNvPr>
          <p:cNvSpPr txBox="1"/>
          <p:nvPr/>
        </p:nvSpPr>
        <p:spPr>
          <a:xfrm>
            <a:off x="383458" y="1066801"/>
            <a:ext cx="8377084" cy="2000548"/>
          </a:xfrm>
          <a:prstGeom prst="rect">
            <a:avLst/>
          </a:prstGeom>
          <a:noFill/>
        </p:spPr>
        <p:txBody>
          <a:bodyPr wrap="square">
            <a:spAutoFit/>
          </a:bodyPr>
          <a:lstStyle/>
          <a:p>
            <a:r>
              <a:rPr lang="en-US" sz="2000" b="0" i="0" dirty="0">
                <a:solidFill>
                  <a:srgbClr val="222426"/>
                </a:solidFill>
                <a:effectLst/>
              </a:rPr>
              <a:t>ER diagram has three main components:</a:t>
            </a:r>
          </a:p>
          <a:p>
            <a:endParaRPr lang="en-US" sz="2000" b="0" i="0" dirty="0">
              <a:solidFill>
                <a:srgbClr val="222426"/>
              </a:solidFill>
              <a:effectLst/>
            </a:endParaRPr>
          </a:p>
          <a:p>
            <a:pPr marL="342900" indent="-342900">
              <a:buFont typeface="Arial" panose="020B0604020202020204" pitchFamily="34" charset="0"/>
              <a:buChar char="•"/>
            </a:pPr>
            <a:r>
              <a:rPr lang="en-US" sz="2000" b="0" i="0" dirty="0">
                <a:solidFill>
                  <a:srgbClr val="222426"/>
                </a:solidFill>
                <a:effectLst/>
              </a:rPr>
              <a:t>Entity</a:t>
            </a:r>
          </a:p>
          <a:p>
            <a:pPr marL="342900" indent="-342900">
              <a:buFont typeface="Arial" panose="020B0604020202020204" pitchFamily="34" charset="0"/>
              <a:buChar char="•"/>
            </a:pPr>
            <a:r>
              <a:rPr lang="en-US" sz="2000" b="0" i="0" dirty="0">
                <a:solidFill>
                  <a:srgbClr val="222426"/>
                </a:solidFill>
                <a:effectLst/>
              </a:rPr>
              <a:t>Attribute</a:t>
            </a:r>
          </a:p>
          <a:p>
            <a:pPr marL="342900" indent="-342900">
              <a:buFont typeface="Arial" panose="020B0604020202020204" pitchFamily="34" charset="0"/>
              <a:buChar char="•"/>
            </a:pPr>
            <a:r>
              <a:rPr lang="en-US" sz="2000" b="0" i="0" dirty="0">
                <a:solidFill>
                  <a:srgbClr val="222426"/>
                </a:solidFill>
                <a:effectLst/>
              </a:rPr>
              <a:t>Relationship</a:t>
            </a:r>
            <a:endParaRPr lang="en-US" sz="2400" dirty="0">
              <a:solidFill>
                <a:srgbClr val="222426"/>
              </a:solidFill>
              <a:latin typeface="PT Sans"/>
            </a:endParaRPr>
          </a:p>
          <a:p>
            <a:endParaRPr lang="en-IN" sz="2400" dirty="0"/>
          </a:p>
        </p:txBody>
      </p:sp>
    </p:spTree>
    <p:extLst>
      <p:ext uri="{BB962C8B-B14F-4D97-AF65-F5344CB8AC3E}">
        <p14:creationId xmlns:p14="http://schemas.microsoft.com/office/powerpoint/2010/main" val="2930365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t>Components of ER DIAGRAM</a:t>
            </a:r>
            <a:endParaRPr lang="en-US" sz="2800" b="1" dirty="0">
              <a:solidFill>
                <a:schemeClr val="tx1"/>
              </a:solidFill>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7</a:t>
            </a:fld>
            <a:endParaRPr lang="en-IN"/>
          </a:p>
        </p:txBody>
      </p:sp>
      <p:sp>
        <p:nvSpPr>
          <p:cNvPr id="6" name="Footer Placeholder 5"/>
          <p:cNvSpPr>
            <a:spLocks noGrp="1"/>
          </p:cNvSpPr>
          <p:nvPr>
            <p:ph type="ftr" sz="quarter" idx="11"/>
          </p:nvPr>
        </p:nvSpPr>
        <p:spPr/>
        <p:txBody>
          <a:bodyPr/>
          <a:lstStyle/>
          <a:p>
            <a:r>
              <a:rPr lang="en-IN" dirty="0"/>
              <a:t>Sindhu K, Dept. of Ise</a:t>
            </a:r>
          </a:p>
        </p:txBody>
      </p:sp>
      <p:sp>
        <p:nvSpPr>
          <p:cNvPr id="8" name="Title 1">
            <a:extLst>
              <a:ext uri="{FF2B5EF4-FFF2-40B4-BE49-F238E27FC236}">
                <a16:creationId xmlns:a16="http://schemas.microsoft.com/office/drawing/2014/main" id="{AFD9C5C4-746E-4549-A39F-D2F167897CA9}"/>
              </a:ext>
            </a:extLst>
          </p:cNvPr>
          <p:cNvSpPr txBox="1">
            <a:spLocks/>
          </p:cNvSpPr>
          <p:nvPr/>
        </p:nvSpPr>
        <p:spPr>
          <a:xfrm>
            <a:off x="533400" y="1219200"/>
            <a:ext cx="7772400"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400" b="1" dirty="0"/>
          </a:p>
        </p:txBody>
      </p:sp>
      <p:sp>
        <p:nvSpPr>
          <p:cNvPr id="10" name="TextBox 9">
            <a:extLst>
              <a:ext uri="{FF2B5EF4-FFF2-40B4-BE49-F238E27FC236}">
                <a16:creationId xmlns:a16="http://schemas.microsoft.com/office/drawing/2014/main" id="{F44FD7D2-2BCB-456B-8F67-B472B1D613EB}"/>
              </a:ext>
            </a:extLst>
          </p:cNvPr>
          <p:cNvSpPr txBox="1"/>
          <p:nvPr/>
        </p:nvSpPr>
        <p:spPr>
          <a:xfrm>
            <a:off x="383458" y="1066801"/>
            <a:ext cx="8377084" cy="5201424"/>
          </a:xfrm>
          <a:prstGeom prst="rect">
            <a:avLst/>
          </a:prstGeom>
          <a:noFill/>
        </p:spPr>
        <p:txBody>
          <a:bodyPr wrap="square">
            <a:spAutoFit/>
          </a:bodyPr>
          <a:lstStyle/>
          <a:p>
            <a:r>
              <a:rPr lang="en-US" sz="2400" b="1" i="0" dirty="0">
                <a:solidFill>
                  <a:srgbClr val="222426"/>
                </a:solidFill>
                <a:effectLst/>
              </a:rPr>
              <a:t>Entity</a:t>
            </a:r>
          </a:p>
          <a:p>
            <a:endParaRPr lang="en-US" sz="2000" dirty="0">
              <a:solidFill>
                <a:srgbClr val="222426"/>
              </a:solidFill>
              <a:latin typeface="PT Sans"/>
            </a:endParaRPr>
          </a:p>
          <a:p>
            <a:pPr marL="342900" indent="-342900">
              <a:buFont typeface="Arial" panose="020B0604020202020204" pitchFamily="34" charset="0"/>
              <a:buChar char="•"/>
            </a:pPr>
            <a:r>
              <a:rPr lang="en-US" sz="2400" b="0" i="0" dirty="0">
                <a:solidFill>
                  <a:srgbClr val="222426"/>
                </a:solidFill>
                <a:effectLst/>
                <a:latin typeface="PT Sans"/>
              </a:rPr>
              <a:t>An entity is an object or component of data. </a:t>
            </a:r>
          </a:p>
          <a:p>
            <a:endParaRPr lang="en-US" sz="2400" b="0" i="0" dirty="0">
              <a:solidFill>
                <a:srgbClr val="222426"/>
              </a:solidFill>
              <a:effectLst/>
              <a:latin typeface="PT Sans"/>
            </a:endParaRPr>
          </a:p>
          <a:p>
            <a:pPr marL="342900" indent="-342900">
              <a:buFont typeface="Arial" panose="020B0604020202020204" pitchFamily="34" charset="0"/>
              <a:buChar char="•"/>
            </a:pPr>
            <a:r>
              <a:rPr lang="en-US" sz="2400" b="0" i="0" dirty="0">
                <a:solidFill>
                  <a:srgbClr val="222426"/>
                </a:solidFill>
                <a:effectLst/>
                <a:latin typeface="PT Sans"/>
              </a:rPr>
              <a:t>An entity is represented as rectangle in an ER diagram.</a:t>
            </a:r>
          </a:p>
          <a:p>
            <a:endParaRPr lang="en-US" sz="2400" b="0" i="0" dirty="0">
              <a:solidFill>
                <a:srgbClr val="222426"/>
              </a:solidFill>
              <a:effectLst/>
              <a:latin typeface="PT Sans"/>
            </a:endParaRPr>
          </a:p>
          <a:p>
            <a:pPr marL="342900" indent="-342900">
              <a:buFont typeface="Arial" panose="020B0604020202020204" pitchFamily="34" charset="0"/>
              <a:buChar char="•"/>
            </a:pPr>
            <a:r>
              <a:rPr lang="en-US" sz="2400" b="0" i="0" dirty="0">
                <a:solidFill>
                  <a:srgbClr val="222426"/>
                </a:solidFill>
                <a:effectLst/>
                <a:latin typeface="PT Sans"/>
              </a:rPr>
              <a:t>For example: In the following ER diagram we have two entities Student and College and these two entities have many to one relationship as many students study in a single college</a:t>
            </a:r>
          </a:p>
          <a:p>
            <a:pPr marL="342900" indent="-342900">
              <a:buFont typeface="Arial" panose="020B0604020202020204" pitchFamily="34" charset="0"/>
              <a:buChar char="•"/>
            </a:pPr>
            <a:endParaRPr lang="en-US" sz="2400" dirty="0">
              <a:solidFill>
                <a:srgbClr val="222426"/>
              </a:solidFill>
              <a:latin typeface="PT Sans"/>
            </a:endParaRPr>
          </a:p>
          <a:p>
            <a:pPr marL="342900" indent="-342900">
              <a:buFont typeface="Arial" panose="020B0604020202020204" pitchFamily="34" charset="0"/>
              <a:buChar char="•"/>
            </a:pPr>
            <a:endParaRPr lang="en-US" sz="2400" b="0" i="0" dirty="0">
              <a:solidFill>
                <a:srgbClr val="222426"/>
              </a:solidFill>
              <a:effectLst/>
              <a:latin typeface="PT Sans"/>
            </a:endParaRPr>
          </a:p>
          <a:p>
            <a:endParaRPr lang="en-US" sz="2400" dirty="0">
              <a:solidFill>
                <a:srgbClr val="222426"/>
              </a:solidFill>
              <a:latin typeface="PT Sans"/>
            </a:endParaRPr>
          </a:p>
          <a:p>
            <a:endParaRPr lang="en-IN" sz="2400" dirty="0"/>
          </a:p>
        </p:txBody>
      </p:sp>
      <p:pic>
        <p:nvPicPr>
          <p:cNvPr id="4" name="Picture 3">
            <a:extLst>
              <a:ext uri="{FF2B5EF4-FFF2-40B4-BE49-F238E27FC236}">
                <a16:creationId xmlns:a16="http://schemas.microsoft.com/office/drawing/2014/main" id="{922046EE-AC2A-426F-8B5A-44032145360B}"/>
              </a:ext>
            </a:extLst>
          </p:cNvPr>
          <p:cNvPicPr>
            <a:picLocks noChangeAspect="1"/>
          </p:cNvPicPr>
          <p:nvPr/>
        </p:nvPicPr>
        <p:blipFill>
          <a:blip r:embed="rId2"/>
          <a:stretch>
            <a:fillRect/>
          </a:stretch>
        </p:blipFill>
        <p:spPr>
          <a:xfrm>
            <a:off x="1214437" y="4800601"/>
            <a:ext cx="6410325" cy="1276350"/>
          </a:xfrm>
          <a:prstGeom prst="rect">
            <a:avLst/>
          </a:prstGeom>
        </p:spPr>
      </p:pic>
    </p:spTree>
    <p:extLst>
      <p:ext uri="{BB962C8B-B14F-4D97-AF65-F5344CB8AC3E}">
        <p14:creationId xmlns:p14="http://schemas.microsoft.com/office/powerpoint/2010/main" val="233337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t>Components of ER DIAGRAM</a:t>
            </a:r>
            <a:endParaRPr lang="en-US" sz="2800" b="1" dirty="0">
              <a:solidFill>
                <a:schemeClr val="tx1"/>
              </a:solidFill>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8</a:t>
            </a:fld>
            <a:endParaRPr lang="en-IN"/>
          </a:p>
        </p:txBody>
      </p:sp>
      <p:sp>
        <p:nvSpPr>
          <p:cNvPr id="6" name="Footer Placeholder 5"/>
          <p:cNvSpPr>
            <a:spLocks noGrp="1"/>
          </p:cNvSpPr>
          <p:nvPr>
            <p:ph type="ftr" sz="quarter" idx="11"/>
          </p:nvPr>
        </p:nvSpPr>
        <p:spPr/>
        <p:txBody>
          <a:bodyPr/>
          <a:lstStyle/>
          <a:p>
            <a:r>
              <a:rPr lang="en-IN" dirty="0"/>
              <a:t>Sindhu K, Dept. of Ise</a:t>
            </a:r>
          </a:p>
        </p:txBody>
      </p:sp>
      <p:sp>
        <p:nvSpPr>
          <p:cNvPr id="8" name="Title 1">
            <a:extLst>
              <a:ext uri="{FF2B5EF4-FFF2-40B4-BE49-F238E27FC236}">
                <a16:creationId xmlns:a16="http://schemas.microsoft.com/office/drawing/2014/main" id="{AFD9C5C4-746E-4549-A39F-D2F167897CA9}"/>
              </a:ext>
            </a:extLst>
          </p:cNvPr>
          <p:cNvSpPr txBox="1">
            <a:spLocks/>
          </p:cNvSpPr>
          <p:nvPr/>
        </p:nvSpPr>
        <p:spPr>
          <a:xfrm>
            <a:off x="533400" y="1219200"/>
            <a:ext cx="7772400"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400" b="1" dirty="0"/>
          </a:p>
        </p:txBody>
      </p:sp>
      <p:sp>
        <p:nvSpPr>
          <p:cNvPr id="10" name="TextBox 9">
            <a:extLst>
              <a:ext uri="{FF2B5EF4-FFF2-40B4-BE49-F238E27FC236}">
                <a16:creationId xmlns:a16="http://schemas.microsoft.com/office/drawing/2014/main" id="{F44FD7D2-2BCB-456B-8F67-B472B1D613EB}"/>
              </a:ext>
            </a:extLst>
          </p:cNvPr>
          <p:cNvSpPr txBox="1"/>
          <p:nvPr/>
        </p:nvSpPr>
        <p:spPr>
          <a:xfrm>
            <a:off x="383458" y="1066801"/>
            <a:ext cx="8377084" cy="4216539"/>
          </a:xfrm>
          <a:prstGeom prst="rect">
            <a:avLst/>
          </a:prstGeom>
          <a:noFill/>
        </p:spPr>
        <p:txBody>
          <a:bodyPr wrap="square">
            <a:spAutoFit/>
          </a:bodyPr>
          <a:lstStyle/>
          <a:p>
            <a:r>
              <a:rPr lang="en-IN" sz="2000" b="1" i="0" dirty="0">
                <a:solidFill>
                  <a:srgbClr val="222426"/>
                </a:solidFill>
                <a:effectLst/>
                <a:latin typeface="PT Sans"/>
              </a:rPr>
              <a:t>Weak Entity:</a:t>
            </a:r>
          </a:p>
          <a:p>
            <a:endParaRPr lang="en-IN" sz="2000" b="1" dirty="0">
              <a:solidFill>
                <a:srgbClr val="222426"/>
              </a:solidFill>
              <a:latin typeface="PT Sans"/>
            </a:endParaRPr>
          </a:p>
          <a:p>
            <a:pPr marL="342900" indent="-342900">
              <a:buFont typeface="Arial" panose="020B0604020202020204" pitchFamily="34" charset="0"/>
              <a:buChar char="•"/>
            </a:pPr>
            <a:r>
              <a:rPr lang="en-US" sz="2000" b="0" i="0" dirty="0">
                <a:solidFill>
                  <a:srgbClr val="222426"/>
                </a:solidFill>
                <a:effectLst/>
                <a:latin typeface="PT Sans"/>
              </a:rPr>
              <a:t>An entity that cannot be uniquely identified by its own attributes and relies on the relationship with other entity is called weak entity. </a:t>
            </a:r>
          </a:p>
          <a:p>
            <a:pPr marL="342900" indent="-342900">
              <a:buFont typeface="Arial" panose="020B0604020202020204" pitchFamily="34" charset="0"/>
              <a:buChar char="•"/>
            </a:pPr>
            <a:endParaRPr lang="en-US" sz="2000" dirty="0">
              <a:solidFill>
                <a:srgbClr val="222426"/>
              </a:solidFill>
              <a:latin typeface="PT Sans"/>
            </a:endParaRPr>
          </a:p>
          <a:p>
            <a:pPr marL="342900" indent="-342900">
              <a:buFont typeface="Arial" panose="020B0604020202020204" pitchFamily="34" charset="0"/>
              <a:buChar char="•"/>
            </a:pPr>
            <a:r>
              <a:rPr lang="en-US" sz="2000" b="0" i="0" dirty="0">
                <a:solidFill>
                  <a:srgbClr val="222426"/>
                </a:solidFill>
                <a:effectLst/>
                <a:latin typeface="PT Sans"/>
              </a:rPr>
              <a:t>The weak entity is represented by a double rectangle. </a:t>
            </a:r>
          </a:p>
          <a:p>
            <a:endParaRPr lang="en-US" sz="2000" dirty="0">
              <a:solidFill>
                <a:srgbClr val="222426"/>
              </a:solidFill>
              <a:latin typeface="PT Sans"/>
            </a:endParaRPr>
          </a:p>
          <a:p>
            <a:r>
              <a:rPr lang="en-US" sz="2000" b="0" i="0" dirty="0">
                <a:solidFill>
                  <a:srgbClr val="222426"/>
                </a:solidFill>
                <a:effectLst/>
                <a:latin typeface="PT Sans"/>
              </a:rPr>
              <a:t>For example – a bank account cannot be uniquely identified without knowing the bank to which the account belongs, so bank account is a weak entity.</a:t>
            </a:r>
            <a:endParaRPr lang="en-IN" sz="2000" b="1" i="0" dirty="0">
              <a:solidFill>
                <a:srgbClr val="222426"/>
              </a:solidFill>
              <a:effectLst/>
              <a:latin typeface="PT Sans"/>
            </a:endParaRPr>
          </a:p>
          <a:p>
            <a:endParaRPr lang="en-US" sz="2000" dirty="0">
              <a:solidFill>
                <a:srgbClr val="222426"/>
              </a:solidFill>
              <a:latin typeface="PT Sans"/>
            </a:endParaRPr>
          </a:p>
          <a:p>
            <a:endParaRPr lang="en-US" sz="2400" dirty="0">
              <a:solidFill>
                <a:srgbClr val="222426"/>
              </a:solidFill>
              <a:latin typeface="PT Sans"/>
            </a:endParaRPr>
          </a:p>
          <a:p>
            <a:endParaRPr lang="en-IN" sz="2400" dirty="0"/>
          </a:p>
        </p:txBody>
      </p:sp>
      <p:pic>
        <p:nvPicPr>
          <p:cNvPr id="7" name="Picture 6">
            <a:extLst>
              <a:ext uri="{FF2B5EF4-FFF2-40B4-BE49-F238E27FC236}">
                <a16:creationId xmlns:a16="http://schemas.microsoft.com/office/drawing/2014/main" id="{0BFBAC9C-FB37-4E9F-A824-1CA240F45884}"/>
              </a:ext>
            </a:extLst>
          </p:cNvPr>
          <p:cNvPicPr>
            <a:picLocks noChangeAspect="1"/>
          </p:cNvPicPr>
          <p:nvPr/>
        </p:nvPicPr>
        <p:blipFill>
          <a:blip r:embed="rId2"/>
          <a:stretch>
            <a:fillRect/>
          </a:stretch>
        </p:blipFill>
        <p:spPr>
          <a:xfrm>
            <a:off x="1538287" y="4238626"/>
            <a:ext cx="6067425" cy="1123950"/>
          </a:xfrm>
          <a:prstGeom prst="rect">
            <a:avLst/>
          </a:prstGeom>
        </p:spPr>
      </p:pic>
    </p:spTree>
    <p:extLst>
      <p:ext uri="{BB962C8B-B14F-4D97-AF65-F5344CB8AC3E}">
        <p14:creationId xmlns:p14="http://schemas.microsoft.com/office/powerpoint/2010/main" val="1339788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838200"/>
          </a:xfrm>
        </p:spPr>
        <p:txBody>
          <a:bodyPr>
            <a:noAutofit/>
          </a:bodyPr>
          <a:lstStyle/>
          <a:p>
            <a:r>
              <a:rPr lang="en-US" sz="2800" b="1" dirty="0"/>
              <a:t>Components of ER DIAGRAM</a:t>
            </a:r>
            <a:endParaRPr lang="en-US" sz="2800" b="1" dirty="0">
              <a:solidFill>
                <a:schemeClr val="tx1"/>
              </a:solidFill>
            </a:endParaRPr>
          </a:p>
        </p:txBody>
      </p:sp>
      <p:sp>
        <p:nvSpPr>
          <p:cNvPr id="5" name="Slide Number Placeholder 4"/>
          <p:cNvSpPr>
            <a:spLocks noGrp="1"/>
          </p:cNvSpPr>
          <p:nvPr>
            <p:ph type="sldNum" sz="quarter" idx="12"/>
          </p:nvPr>
        </p:nvSpPr>
        <p:spPr/>
        <p:txBody>
          <a:bodyPr/>
          <a:lstStyle/>
          <a:p>
            <a:fld id="{73ED845A-E51E-4148-9C69-4F768B933BCF}" type="slidenum">
              <a:rPr lang="en-IN" smtClean="0"/>
              <a:pPr/>
              <a:t>9</a:t>
            </a:fld>
            <a:endParaRPr lang="en-IN"/>
          </a:p>
        </p:txBody>
      </p:sp>
      <p:sp>
        <p:nvSpPr>
          <p:cNvPr id="6" name="Footer Placeholder 5"/>
          <p:cNvSpPr>
            <a:spLocks noGrp="1"/>
          </p:cNvSpPr>
          <p:nvPr>
            <p:ph type="ftr" sz="quarter" idx="11"/>
          </p:nvPr>
        </p:nvSpPr>
        <p:spPr/>
        <p:txBody>
          <a:bodyPr/>
          <a:lstStyle/>
          <a:p>
            <a:r>
              <a:rPr lang="en-IN" dirty="0"/>
              <a:t>Sindhu K, Dept. of Ise</a:t>
            </a:r>
          </a:p>
        </p:txBody>
      </p:sp>
      <p:sp>
        <p:nvSpPr>
          <p:cNvPr id="8" name="Title 1">
            <a:extLst>
              <a:ext uri="{FF2B5EF4-FFF2-40B4-BE49-F238E27FC236}">
                <a16:creationId xmlns:a16="http://schemas.microsoft.com/office/drawing/2014/main" id="{AFD9C5C4-746E-4549-A39F-D2F167897CA9}"/>
              </a:ext>
            </a:extLst>
          </p:cNvPr>
          <p:cNvSpPr txBox="1">
            <a:spLocks/>
          </p:cNvSpPr>
          <p:nvPr/>
        </p:nvSpPr>
        <p:spPr>
          <a:xfrm>
            <a:off x="533400" y="1219200"/>
            <a:ext cx="7772400"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400" b="1" dirty="0"/>
          </a:p>
        </p:txBody>
      </p:sp>
      <p:sp>
        <p:nvSpPr>
          <p:cNvPr id="10" name="TextBox 9">
            <a:extLst>
              <a:ext uri="{FF2B5EF4-FFF2-40B4-BE49-F238E27FC236}">
                <a16:creationId xmlns:a16="http://schemas.microsoft.com/office/drawing/2014/main" id="{F44FD7D2-2BCB-456B-8F67-B472B1D613EB}"/>
              </a:ext>
            </a:extLst>
          </p:cNvPr>
          <p:cNvSpPr txBox="1"/>
          <p:nvPr/>
        </p:nvSpPr>
        <p:spPr>
          <a:xfrm>
            <a:off x="383458" y="1066801"/>
            <a:ext cx="8377084" cy="4832092"/>
          </a:xfrm>
          <a:prstGeom prst="rect">
            <a:avLst/>
          </a:prstGeom>
          <a:noFill/>
        </p:spPr>
        <p:txBody>
          <a:bodyPr wrap="square">
            <a:spAutoFit/>
          </a:bodyPr>
          <a:lstStyle/>
          <a:p>
            <a:pPr algn="l"/>
            <a:r>
              <a:rPr lang="en-US" sz="2000" b="1" i="0" dirty="0">
                <a:solidFill>
                  <a:srgbClr val="444542"/>
                </a:solidFill>
                <a:effectLst/>
                <a:latin typeface="PT Sans"/>
              </a:rPr>
              <a:t>Attribute</a:t>
            </a:r>
          </a:p>
          <a:p>
            <a:pPr algn="l"/>
            <a:endParaRPr lang="en-US" sz="2000" b="1" i="0" dirty="0">
              <a:solidFill>
                <a:srgbClr val="444542"/>
              </a:solidFill>
              <a:effectLst/>
              <a:latin typeface="PT Sans"/>
            </a:endParaRPr>
          </a:p>
          <a:p>
            <a:pPr algn="l"/>
            <a:r>
              <a:rPr lang="en-US" sz="2000" b="0" i="0" dirty="0">
                <a:solidFill>
                  <a:srgbClr val="222426"/>
                </a:solidFill>
                <a:effectLst/>
                <a:latin typeface="PT Sans"/>
              </a:rPr>
              <a:t>An attribute describes the property of an entity. </a:t>
            </a:r>
          </a:p>
          <a:p>
            <a:pPr algn="l"/>
            <a:endParaRPr lang="en-US" sz="2000" dirty="0">
              <a:solidFill>
                <a:srgbClr val="222426"/>
              </a:solidFill>
              <a:latin typeface="PT Sans"/>
            </a:endParaRPr>
          </a:p>
          <a:p>
            <a:pPr algn="l"/>
            <a:r>
              <a:rPr lang="en-US" sz="2000" b="0" i="0" dirty="0">
                <a:solidFill>
                  <a:srgbClr val="222426"/>
                </a:solidFill>
                <a:effectLst/>
                <a:latin typeface="PT Sans"/>
              </a:rPr>
              <a:t>An attribute is represented as Oval in an ER diagram. </a:t>
            </a:r>
          </a:p>
          <a:p>
            <a:pPr algn="l"/>
            <a:endParaRPr lang="en-US" sz="2000" dirty="0">
              <a:solidFill>
                <a:srgbClr val="222426"/>
              </a:solidFill>
              <a:latin typeface="PT Sans"/>
            </a:endParaRPr>
          </a:p>
          <a:p>
            <a:pPr algn="l"/>
            <a:r>
              <a:rPr lang="en-US" sz="2000" b="0" i="0" dirty="0">
                <a:solidFill>
                  <a:srgbClr val="222426"/>
                </a:solidFill>
                <a:effectLst/>
                <a:latin typeface="PT Sans"/>
              </a:rPr>
              <a:t>There are four types of attributes:</a:t>
            </a:r>
          </a:p>
          <a:p>
            <a:pPr algn="l"/>
            <a:endParaRPr lang="en-US" sz="2000" b="0" i="0" dirty="0">
              <a:solidFill>
                <a:srgbClr val="222426"/>
              </a:solidFill>
              <a:effectLst/>
              <a:latin typeface="PT Sans"/>
            </a:endParaRPr>
          </a:p>
          <a:p>
            <a:pPr algn="l"/>
            <a:r>
              <a:rPr lang="en-US" sz="2000" b="0" i="0" dirty="0">
                <a:solidFill>
                  <a:srgbClr val="222426"/>
                </a:solidFill>
                <a:effectLst/>
                <a:latin typeface="PT Sans"/>
              </a:rPr>
              <a:t>1. Key attribute</a:t>
            </a:r>
            <a:br>
              <a:rPr lang="en-US" sz="2000" b="0" i="0" dirty="0">
                <a:solidFill>
                  <a:srgbClr val="222426"/>
                </a:solidFill>
                <a:effectLst/>
                <a:latin typeface="PT Sans"/>
              </a:rPr>
            </a:br>
            <a:r>
              <a:rPr lang="en-US" sz="2000" b="0" i="0" dirty="0">
                <a:solidFill>
                  <a:srgbClr val="222426"/>
                </a:solidFill>
                <a:effectLst/>
                <a:latin typeface="PT Sans"/>
              </a:rPr>
              <a:t>2. Composite attribute</a:t>
            </a:r>
            <a:br>
              <a:rPr lang="en-US" sz="2000" b="0" i="0" dirty="0">
                <a:solidFill>
                  <a:srgbClr val="222426"/>
                </a:solidFill>
                <a:effectLst/>
                <a:latin typeface="PT Sans"/>
              </a:rPr>
            </a:br>
            <a:r>
              <a:rPr lang="en-US" sz="2000" b="0" i="0" dirty="0">
                <a:solidFill>
                  <a:srgbClr val="222426"/>
                </a:solidFill>
                <a:effectLst/>
                <a:latin typeface="PT Sans"/>
              </a:rPr>
              <a:t>3. Multivalued attribute</a:t>
            </a:r>
            <a:br>
              <a:rPr lang="en-US" sz="2000" b="0" i="0" dirty="0">
                <a:solidFill>
                  <a:srgbClr val="222426"/>
                </a:solidFill>
                <a:effectLst/>
                <a:latin typeface="PT Sans"/>
              </a:rPr>
            </a:br>
            <a:r>
              <a:rPr lang="en-US" sz="2000" b="0" i="0" dirty="0">
                <a:solidFill>
                  <a:srgbClr val="222426"/>
                </a:solidFill>
                <a:effectLst/>
                <a:latin typeface="PT Sans"/>
              </a:rPr>
              <a:t>4. Derived attribute</a:t>
            </a:r>
          </a:p>
          <a:p>
            <a:endParaRPr lang="en-US" sz="2000" dirty="0">
              <a:solidFill>
                <a:srgbClr val="222426"/>
              </a:solidFill>
              <a:latin typeface="PT Sans"/>
            </a:endParaRPr>
          </a:p>
          <a:p>
            <a:endParaRPr lang="en-US" sz="2400" dirty="0">
              <a:solidFill>
                <a:srgbClr val="222426"/>
              </a:solidFill>
              <a:latin typeface="PT Sans"/>
            </a:endParaRPr>
          </a:p>
          <a:p>
            <a:endParaRPr lang="en-IN" sz="2400" dirty="0"/>
          </a:p>
        </p:txBody>
      </p:sp>
    </p:spTree>
    <p:extLst>
      <p:ext uri="{BB962C8B-B14F-4D97-AF65-F5344CB8AC3E}">
        <p14:creationId xmlns:p14="http://schemas.microsoft.com/office/powerpoint/2010/main" val="1346864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966</TotalTime>
  <Words>1603</Words>
  <Application>Microsoft Office PowerPoint</Application>
  <PresentationFormat>On-screen Show (4:3)</PresentationFormat>
  <Paragraphs>243</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PT Sans</vt:lpstr>
      <vt:lpstr>PT Serif</vt:lpstr>
      <vt:lpstr>Roboto</vt:lpstr>
      <vt:lpstr>urw-din</vt:lpstr>
      <vt:lpstr>Office Theme</vt:lpstr>
      <vt:lpstr>ER MODEL</vt:lpstr>
      <vt:lpstr>ER DIAGRAM</vt:lpstr>
      <vt:lpstr>Why use ER Diagrams?</vt:lpstr>
      <vt:lpstr>ER DIAGRAM</vt:lpstr>
      <vt:lpstr>PowerPoint Presentation</vt:lpstr>
      <vt:lpstr>Components of ER DIAGRAM</vt:lpstr>
      <vt:lpstr>Components of ER DIAGRAM</vt:lpstr>
      <vt:lpstr>Components of ER DIAGRAM</vt:lpstr>
      <vt:lpstr>Components of ER DIAGRAM</vt:lpstr>
      <vt:lpstr>Components of ER DIAGRAM</vt:lpstr>
      <vt:lpstr>Components of ER DIAGRAM</vt:lpstr>
      <vt:lpstr>Components of ER DIAGRAM</vt:lpstr>
      <vt:lpstr>Components of ER DIAGRAM</vt:lpstr>
      <vt:lpstr>Components of ER DIAGRAM</vt:lpstr>
      <vt:lpstr>Components of ER DIAGRAM</vt:lpstr>
      <vt:lpstr>Components of ER DIAGRAM</vt:lpstr>
      <vt:lpstr>Components of ER DIAGRAM</vt:lpstr>
      <vt:lpstr>Components of ER DIAGRAM</vt:lpstr>
      <vt:lpstr>Components of ER DIAGRAM</vt:lpstr>
      <vt:lpstr>Entity, Entity Type, Entity Set </vt:lpstr>
      <vt:lpstr>Entity, Entity Type, Entity Set </vt:lpstr>
      <vt:lpstr>Entity, Entity Type, Entity Set </vt:lpstr>
      <vt:lpstr>Entity, Entity Type, Entity Set </vt:lpstr>
      <vt:lpstr>Components of ER DIAGRAM</vt:lpstr>
      <vt:lpstr>Components of ER DIAGRAM</vt:lpstr>
      <vt:lpstr>Components of ER DIAGRAM</vt:lpstr>
      <vt:lpstr>Components of ER DIAGRAM</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Union, Intersection, and Difference of Queries</dc:title>
  <dc:creator>Dell</dc:creator>
  <cp:lastModifiedBy>MANJUNATH S</cp:lastModifiedBy>
  <cp:revision>83</cp:revision>
  <dcterms:created xsi:type="dcterms:W3CDTF">2020-03-23T13:51:28Z</dcterms:created>
  <dcterms:modified xsi:type="dcterms:W3CDTF">2021-04-16T03:32:41Z</dcterms:modified>
</cp:coreProperties>
</file>