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27" r:id="rId2"/>
    <p:sldId id="424" r:id="rId3"/>
    <p:sldId id="428" r:id="rId4"/>
    <p:sldId id="429" r:id="rId5"/>
    <p:sldId id="430" r:id="rId6"/>
    <p:sldId id="431" r:id="rId7"/>
    <p:sldId id="432" r:id="rId8"/>
    <p:sldId id="433" r:id="rId9"/>
    <p:sldId id="434" r:id="rId10"/>
    <p:sldId id="43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57572D-92D7-4681-BB43-BB13D7168577}" type="datetimeFigureOut">
              <a:rPr lang="en-IN" smtClean="0"/>
              <a:t>12-05-2021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49B7B-5EB5-4C22-9C96-2D6591ED5569}" type="slidenum">
              <a:rPr lang="en-IN" smtClean="0"/>
              <a:t>‹#›</a:t>
            </a:fld>
            <a:endParaRPr lang="en-IN"/>
          </a:p>
        </p:txBody>
      </p:sp>
    </p:spTree>
    <p:extLst>
      <p:ext uri="{BB962C8B-B14F-4D97-AF65-F5344CB8AC3E}">
        <p14:creationId xmlns:p14="http://schemas.microsoft.com/office/powerpoint/2010/main" val="54071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1</a:t>
            </a:fld>
            <a:endParaRPr lang="en-IN"/>
          </a:p>
        </p:txBody>
      </p:sp>
    </p:spTree>
    <p:extLst>
      <p:ext uri="{BB962C8B-B14F-4D97-AF65-F5344CB8AC3E}">
        <p14:creationId xmlns:p14="http://schemas.microsoft.com/office/powerpoint/2010/main" val="60007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10</a:t>
            </a:fld>
            <a:endParaRPr lang="en-IN"/>
          </a:p>
        </p:txBody>
      </p:sp>
    </p:spTree>
    <p:extLst>
      <p:ext uri="{BB962C8B-B14F-4D97-AF65-F5344CB8AC3E}">
        <p14:creationId xmlns:p14="http://schemas.microsoft.com/office/powerpoint/2010/main" val="184909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2</a:t>
            </a:fld>
            <a:endParaRPr lang="en-IN"/>
          </a:p>
        </p:txBody>
      </p:sp>
    </p:spTree>
    <p:extLst>
      <p:ext uri="{BB962C8B-B14F-4D97-AF65-F5344CB8AC3E}">
        <p14:creationId xmlns:p14="http://schemas.microsoft.com/office/powerpoint/2010/main" val="402266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3</a:t>
            </a:fld>
            <a:endParaRPr lang="en-IN"/>
          </a:p>
        </p:txBody>
      </p:sp>
    </p:spTree>
    <p:extLst>
      <p:ext uri="{BB962C8B-B14F-4D97-AF65-F5344CB8AC3E}">
        <p14:creationId xmlns:p14="http://schemas.microsoft.com/office/powerpoint/2010/main" val="3235643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4</a:t>
            </a:fld>
            <a:endParaRPr lang="en-IN"/>
          </a:p>
        </p:txBody>
      </p:sp>
    </p:spTree>
    <p:extLst>
      <p:ext uri="{BB962C8B-B14F-4D97-AF65-F5344CB8AC3E}">
        <p14:creationId xmlns:p14="http://schemas.microsoft.com/office/powerpoint/2010/main" val="15768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5</a:t>
            </a:fld>
            <a:endParaRPr lang="en-IN"/>
          </a:p>
        </p:txBody>
      </p:sp>
    </p:spTree>
    <p:extLst>
      <p:ext uri="{BB962C8B-B14F-4D97-AF65-F5344CB8AC3E}">
        <p14:creationId xmlns:p14="http://schemas.microsoft.com/office/powerpoint/2010/main" val="3928298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6</a:t>
            </a:fld>
            <a:endParaRPr lang="en-IN"/>
          </a:p>
        </p:txBody>
      </p:sp>
    </p:spTree>
    <p:extLst>
      <p:ext uri="{BB962C8B-B14F-4D97-AF65-F5344CB8AC3E}">
        <p14:creationId xmlns:p14="http://schemas.microsoft.com/office/powerpoint/2010/main" val="63156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7</a:t>
            </a:fld>
            <a:endParaRPr lang="en-IN"/>
          </a:p>
        </p:txBody>
      </p:sp>
    </p:spTree>
    <p:extLst>
      <p:ext uri="{BB962C8B-B14F-4D97-AF65-F5344CB8AC3E}">
        <p14:creationId xmlns:p14="http://schemas.microsoft.com/office/powerpoint/2010/main" val="2854257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8</a:t>
            </a:fld>
            <a:endParaRPr lang="en-IN"/>
          </a:p>
        </p:txBody>
      </p:sp>
    </p:spTree>
    <p:extLst>
      <p:ext uri="{BB962C8B-B14F-4D97-AF65-F5344CB8AC3E}">
        <p14:creationId xmlns:p14="http://schemas.microsoft.com/office/powerpoint/2010/main" val="2905097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9</a:t>
            </a:fld>
            <a:endParaRPr lang="en-IN"/>
          </a:p>
        </p:txBody>
      </p:sp>
    </p:spTree>
    <p:extLst>
      <p:ext uri="{BB962C8B-B14F-4D97-AF65-F5344CB8AC3E}">
        <p14:creationId xmlns:p14="http://schemas.microsoft.com/office/powerpoint/2010/main" val="2476349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940BB46-443A-4E39-B0AA-C9C8650CD1A9}" type="datetime1">
              <a:rPr lang="en-IN" smtClean="0"/>
              <a:t>12-05-2021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A655D7-53EE-4E43-9C5C-28FC2FD1EF05}" type="datetime1">
              <a:rPr lang="en-IN" smtClean="0"/>
              <a:t>12-05-2021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A68E65-DA71-46DC-ADAB-B5C280F213C5}" type="datetime1">
              <a:rPr lang="en-IN" smtClean="0"/>
              <a:t>12-05-2021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B264972-E7EC-45F9-9813-2CFDD7A9D9AF}" type="datetime1">
              <a:rPr lang="en-IN" smtClean="0"/>
              <a:t>12-05-2021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3DA01-446B-45C7-A200-344EE072DEEB}" type="datetime1">
              <a:rPr lang="en-IN" smtClean="0"/>
              <a:t>12-05-2021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3A26A3-56BC-466F-B647-2D61EC601BBE}" type="datetime1">
              <a:rPr lang="en-IN" smtClean="0"/>
              <a:t>12-05-2021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4A830D5-51B7-4F97-BB82-EB5FA0334C08}" type="datetime1">
              <a:rPr lang="en-IN" smtClean="0"/>
              <a:t>12-05-2021</a:t>
            </a:fld>
            <a:endParaRPr lang="en-IN"/>
          </a:p>
        </p:txBody>
      </p:sp>
      <p:sp>
        <p:nvSpPr>
          <p:cNvPr id="8" name="Footer Placeholder 7"/>
          <p:cNvSpPr>
            <a:spLocks noGrp="1"/>
          </p:cNvSpPr>
          <p:nvPr>
            <p:ph type="ftr" sz="quarter" idx="11"/>
          </p:nvPr>
        </p:nvSpPr>
        <p:spPr/>
        <p:txBody>
          <a:bodyPr/>
          <a:lstStyle/>
          <a:p>
            <a:r>
              <a:rPr lang="en-IN"/>
              <a:t>Sindhu K, Dept. of Ise</a:t>
            </a:r>
          </a:p>
        </p:txBody>
      </p:sp>
      <p:sp>
        <p:nvSpPr>
          <p:cNvPr id="9" name="Slide Number Placeholder 8"/>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0AAE2D-8914-401B-AA26-02A3013F9AD0}" type="datetime1">
              <a:rPr lang="en-IN" smtClean="0"/>
              <a:t>12-05-2021</a:t>
            </a:fld>
            <a:endParaRPr lang="en-IN"/>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83479-F3AB-4EC4-B375-46C037750FB1}" type="datetime1">
              <a:rPr lang="en-IN" smtClean="0"/>
              <a:t>12-05-2021</a:t>
            </a:fld>
            <a:endParaRPr lang="en-IN"/>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80F4D-6FD1-494C-9DDA-5FC77028FCC5}" type="datetime1">
              <a:rPr lang="en-IN" smtClean="0"/>
              <a:t>12-05-2021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94C92A-7931-41AE-8CB4-3A1B344085FE}" type="datetime1">
              <a:rPr lang="en-IN" smtClean="0"/>
              <a:t>12-05-2021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B70D8-373C-478E-84D7-76865838EBE6}" type="datetime1">
              <a:rPr lang="en-IN" smtClean="0"/>
              <a:t>12-05-2021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Sindhu K, Dept. of Ise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D845A-E51E-4148-9C69-4F768B933BC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The Modeling of Constraints</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a:bodyPr>
          <a:lstStyle/>
          <a:p>
            <a:pPr marL="0" indent="0">
              <a:buNone/>
            </a:pPr>
            <a:r>
              <a:rPr lang="en-IN" sz="2800" b="1" dirty="0"/>
              <a:t>Classification of Constraints</a:t>
            </a:r>
            <a:endParaRPr lang="en-IN" sz="4400" b="1"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1</a:t>
            </a:fld>
            <a:endParaRPr lang="en-IN"/>
          </a:p>
        </p:txBody>
      </p:sp>
      <p:pic>
        <p:nvPicPr>
          <p:cNvPr id="7" name="Picture 6">
            <a:extLst>
              <a:ext uri="{FF2B5EF4-FFF2-40B4-BE49-F238E27FC236}">
                <a16:creationId xmlns:a16="http://schemas.microsoft.com/office/drawing/2014/main" id="{F41F54DE-CA48-4CDA-95A6-9550A22EDB81}"/>
              </a:ext>
            </a:extLst>
          </p:cNvPr>
          <p:cNvPicPr>
            <a:picLocks noChangeAspect="1"/>
          </p:cNvPicPr>
          <p:nvPr/>
        </p:nvPicPr>
        <p:blipFill>
          <a:blip r:embed="rId3"/>
          <a:stretch>
            <a:fillRect/>
          </a:stretch>
        </p:blipFill>
        <p:spPr>
          <a:xfrm>
            <a:off x="609600" y="1519170"/>
            <a:ext cx="7105650" cy="4837180"/>
          </a:xfrm>
          <a:prstGeom prst="rect">
            <a:avLst/>
          </a:prstGeom>
        </p:spPr>
      </p:pic>
    </p:spTree>
    <p:extLst>
      <p:ext uri="{BB962C8B-B14F-4D97-AF65-F5344CB8AC3E}">
        <p14:creationId xmlns:p14="http://schemas.microsoft.com/office/powerpoint/2010/main" val="2640723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The Modeling of Constraints</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609600" y="1066800"/>
            <a:ext cx="7772400" cy="4449625"/>
          </a:xfrm>
        </p:spPr>
        <p:txBody>
          <a:bodyPr>
            <a:normAutofit/>
          </a:bodyPr>
          <a:lstStyle/>
          <a:p>
            <a:pPr marL="0" indent="0">
              <a:buNone/>
            </a:pPr>
            <a:r>
              <a:rPr lang="pt-BR" sz="2800" b="1" dirty="0"/>
              <a:t>Weak Entity Sets</a:t>
            </a:r>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10</a:t>
            </a:fld>
            <a:endParaRPr lang="en-IN"/>
          </a:p>
        </p:txBody>
      </p:sp>
      <p:pic>
        <p:nvPicPr>
          <p:cNvPr id="8" name="Picture 2">
            <a:extLst>
              <a:ext uri="{FF2B5EF4-FFF2-40B4-BE49-F238E27FC236}">
                <a16:creationId xmlns:a16="http://schemas.microsoft.com/office/drawing/2014/main" id="{93E90691-FE70-458F-B815-56DEE0B4E868}"/>
              </a:ext>
            </a:extLst>
          </p:cNvPr>
          <p:cNvPicPr>
            <a:picLocks noChangeAspect="1" noChangeArrowheads="1"/>
          </p:cNvPicPr>
          <p:nvPr/>
        </p:nvPicPr>
        <p:blipFill>
          <a:blip r:embed="rId3"/>
          <a:srcRect/>
          <a:stretch>
            <a:fillRect/>
          </a:stretch>
        </p:blipFill>
        <p:spPr bwMode="auto">
          <a:xfrm>
            <a:off x="636639" y="1524000"/>
            <a:ext cx="7500938" cy="4724566"/>
          </a:xfrm>
          <a:prstGeom prst="rect">
            <a:avLst/>
          </a:prstGeom>
          <a:noFill/>
          <a:ln w="9525">
            <a:noFill/>
            <a:miter lim="800000"/>
            <a:headEnd/>
            <a:tailEnd/>
          </a:ln>
          <a:effectLst/>
        </p:spPr>
      </p:pic>
    </p:spTree>
    <p:extLst>
      <p:ext uri="{BB962C8B-B14F-4D97-AF65-F5344CB8AC3E}">
        <p14:creationId xmlns:p14="http://schemas.microsoft.com/office/powerpoint/2010/main" val="369538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The Modeling of Constraints</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2</a:t>
            </a:fld>
            <a:endParaRPr lang="en-IN"/>
          </a:p>
        </p:txBody>
      </p:sp>
      <p:pic>
        <p:nvPicPr>
          <p:cNvPr id="6" name="Picture 5">
            <a:extLst>
              <a:ext uri="{FF2B5EF4-FFF2-40B4-BE49-F238E27FC236}">
                <a16:creationId xmlns:a16="http://schemas.microsoft.com/office/drawing/2014/main" id="{F5037D26-1B79-4B2B-9882-41EC1E1FFF52}"/>
              </a:ext>
            </a:extLst>
          </p:cNvPr>
          <p:cNvPicPr>
            <a:picLocks noChangeAspect="1"/>
          </p:cNvPicPr>
          <p:nvPr/>
        </p:nvPicPr>
        <p:blipFill>
          <a:blip r:embed="rId3"/>
          <a:stretch>
            <a:fillRect/>
          </a:stretch>
        </p:blipFill>
        <p:spPr>
          <a:xfrm>
            <a:off x="5257800" y="1095386"/>
            <a:ext cx="3809999" cy="3988801"/>
          </a:xfrm>
          <a:prstGeom prst="rect">
            <a:avLst/>
          </a:prstGeom>
        </p:spPr>
      </p:pic>
      <p:pic>
        <p:nvPicPr>
          <p:cNvPr id="8" name="Picture 7">
            <a:extLst>
              <a:ext uri="{FF2B5EF4-FFF2-40B4-BE49-F238E27FC236}">
                <a16:creationId xmlns:a16="http://schemas.microsoft.com/office/drawing/2014/main" id="{DB48ED5A-3BF4-4583-960F-18219F42975B}"/>
              </a:ext>
            </a:extLst>
          </p:cNvPr>
          <p:cNvPicPr>
            <a:picLocks noChangeAspect="1"/>
          </p:cNvPicPr>
          <p:nvPr/>
        </p:nvPicPr>
        <p:blipFill>
          <a:blip r:embed="rId4"/>
          <a:stretch>
            <a:fillRect/>
          </a:stretch>
        </p:blipFill>
        <p:spPr>
          <a:xfrm>
            <a:off x="0" y="752976"/>
            <a:ext cx="4953000" cy="5334000"/>
          </a:xfrm>
          <a:prstGeom prst="rect">
            <a:avLst/>
          </a:prstGeom>
        </p:spPr>
      </p:pic>
    </p:spTree>
    <p:extLst>
      <p:ext uri="{BB962C8B-B14F-4D97-AF65-F5344CB8AC3E}">
        <p14:creationId xmlns:p14="http://schemas.microsoft.com/office/powerpoint/2010/main" val="5441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The Modeling of Constraints</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a:bodyPr>
          <a:lstStyle/>
          <a:p>
            <a:pPr marL="0" indent="0">
              <a:buNone/>
            </a:pPr>
            <a:r>
              <a:rPr lang="en-IN" sz="2800" b="1" dirty="0"/>
              <a:t>Keys in ER Model</a:t>
            </a:r>
            <a:endParaRPr lang="en-IN" sz="4400" b="1"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3</a:t>
            </a:fld>
            <a:endParaRPr lang="en-IN"/>
          </a:p>
        </p:txBody>
      </p:sp>
      <p:pic>
        <p:nvPicPr>
          <p:cNvPr id="7" name="Picture 6">
            <a:extLst>
              <a:ext uri="{FF2B5EF4-FFF2-40B4-BE49-F238E27FC236}">
                <a16:creationId xmlns:a16="http://schemas.microsoft.com/office/drawing/2014/main" id="{223FF9A6-09FF-46C3-9D0E-73A417F85196}"/>
              </a:ext>
            </a:extLst>
          </p:cNvPr>
          <p:cNvPicPr>
            <a:picLocks noChangeAspect="1"/>
          </p:cNvPicPr>
          <p:nvPr/>
        </p:nvPicPr>
        <p:blipFill>
          <a:blip r:embed="rId3"/>
          <a:stretch>
            <a:fillRect/>
          </a:stretch>
        </p:blipFill>
        <p:spPr>
          <a:xfrm>
            <a:off x="105697" y="1447800"/>
            <a:ext cx="8610600" cy="2876550"/>
          </a:xfrm>
          <a:prstGeom prst="rect">
            <a:avLst/>
          </a:prstGeom>
        </p:spPr>
      </p:pic>
      <p:pic>
        <p:nvPicPr>
          <p:cNvPr id="8" name="Picture 7">
            <a:extLst>
              <a:ext uri="{FF2B5EF4-FFF2-40B4-BE49-F238E27FC236}">
                <a16:creationId xmlns:a16="http://schemas.microsoft.com/office/drawing/2014/main" id="{1A93BF1E-C50B-4B9B-9A76-2D70D600A61E}"/>
              </a:ext>
            </a:extLst>
          </p:cNvPr>
          <p:cNvPicPr>
            <a:picLocks noChangeAspect="1"/>
          </p:cNvPicPr>
          <p:nvPr/>
        </p:nvPicPr>
        <p:blipFill>
          <a:blip r:embed="rId4"/>
          <a:stretch>
            <a:fillRect/>
          </a:stretch>
        </p:blipFill>
        <p:spPr>
          <a:xfrm>
            <a:off x="277091" y="4324350"/>
            <a:ext cx="7448550" cy="2072504"/>
          </a:xfrm>
          <a:prstGeom prst="rect">
            <a:avLst/>
          </a:prstGeom>
        </p:spPr>
      </p:pic>
      <p:pic>
        <p:nvPicPr>
          <p:cNvPr id="9" name="Picture 8">
            <a:extLst>
              <a:ext uri="{FF2B5EF4-FFF2-40B4-BE49-F238E27FC236}">
                <a16:creationId xmlns:a16="http://schemas.microsoft.com/office/drawing/2014/main" id="{EC2978B7-1B11-4B46-B5D2-E9725EF0C276}"/>
              </a:ext>
            </a:extLst>
          </p:cNvPr>
          <p:cNvPicPr>
            <a:picLocks noChangeAspect="1"/>
          </p:cNvPicPr>
          <p:nvPr/>
        </p:nvPicPr>
        <p:blipFill>
          <a:blip r:embed="rId5"/>
          <a:stretch>
            <a:fillRect/>
          </a:stretch>
        </p:blipFill>
        <p:spPr>
          <a:xfrm>
            <a:off x="6976141" y="78999"/>
            <a:ext cx="1681162" cy="1307570"/>
          </a:xfrm>
          <a:prstGeom prst="rect">
            <a:avLst/>
          </a:prstGeom>
        </p:spPr>
      </p:pic>
    </p:spTree>
    <p:extLst>
      <p:ext uri="{BB962C8B-B14F-4D97-AF65-F5344CB8AC3E}">
        <p14:creationId xmlns:p14="http://schemas.microsoft.com/office/powerpoint/2010/main" val="199557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The Modeling of Constraints</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a:bodyPr>
          <a:lstStyle/>
          <a:p>
            <a:pPr marL="0" indent="0">
              <a:buNone/>
            </a:pPr>
            <a:r>
              <a:rPr lang="en-US" sz="2800" b="1" dirty="0"/>
              <a:t>Representing Keys in the E/R Model</a:t>
            </a:r>
            <a:endParaRPr lang="en-IN" sz="4400" b="1"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4</a:t>
            </a:fld>
            <a:endParaRPr lang="en-IN"/>
          </a:p>
        </p:txBody>
      </p:sp>
      <p:pic>
        <p:nvPicPr>
          <p:cNvPr id="8" name="Picture 7">
            <a:extLst>
              <a:ext uri="{FF2B5EF4-FFF2-40B4-BE49-F238E27FC236}">
                <a16:creationId xmlns:a16="http://schemas.microsoft.com/office/drawing/2014/main" id="{0DC56E49-3BCB-49BE-88EC-7FEEA470F5F8}"/>
              </a:ext>
            </a:extLst>
          </p:cNvPr>
          <p:cNvPicPr>
            <a:picLocks noChangeAspect="1"/>
          </p:cNvPicPr>
          <p:nvPr/>
        </p:nvPicPr>
        <p:blipFill>
          <a:blip r:embed="rId3"/>
          <a:stretch>
            <a:fillRect/>
          </a:stretch>
        </p:blipFill>
        <p:spPr>
          <a:xfrm>
            <a:off x="457200" y="1450975"/>
            <a:ext cx="7267575" cy="4905375"/>
          </a:xfrm>
          <a:prstGeom prst="rect">
            <a:avLst/>
          </a:prstGeom>
        </p:spPr>
      </p:pic>
    </p:spTree>
    <p:extLst>
      <p:ext uri="{BB962C8B-B14F-4D97-AF65-F5344CB8AC3E}">
        <p14:creationId xmlns:p14="http://schemas.microsoft.com/office/powerpoint/2010/main" val="339365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The Modeling of Constraints</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a:bodyPr>
          <a:lstStyle/>
          <a:p>
            <a:pPr marL="0" indent="0">
              <a:buNone/>
            </a:pPr>
            <a:r>
              <a:rPr lang="en-US" sz="2800" b="1" dirty="0"/>
              <a:t>Single value constraint</a:t>
            </a:r>
          </a:p>
          <a:p>
            <a:pPr marL="0" indent="0">
              <a:buNone/>
            </a:pPr>
            <a:endParaRPr lang="en-US" sz="2800" b="1" dirty="0"/>
          </a:p>
          <a:p>
            <a:pPr marL="0" indent="0">
              <a:buNone/>
            </a:pPr>
            <a:r>
              <a:rPr lang="en-US" sz="1800" dirty="0"/>
              <a:t>There are several ways in which single-value constraints are expressed in the E/R model. </a:t>
            </a:r>
          </a:p>
          <a:p>
            <a:r>
              <a:rPr lang="en-US" sz="1800" dirty="0"/>
              <a:t> Each attribute of an entity set has a single value. Sometimes it is permissible for an attribute's value to be missing for some entities, in which case we have to invent a "null value" to serve as the value of that attribute. </a:t>
            </a:r>
          </a:p>
          <a:p>
            <a:r>
              <a:rPr lang="en-US" sz="1800" dirty="0"/>
              <a:t>A requirement that a certain attribute not have a null value does not have any special representation in the E/R model.</a:t>
            </a:r>
          </a:p>
          <a:p>
            <a:r>
              <a:rPr lang="en-US" sz="1800" dirty="0"/>
              <a:t>A relationship R that is many-one from entity set E to entity set F implies a single-value constraint. That is, for each entity e in E, there is at most one associated entity f in F.</a:t>
            </a:r>
          </a:p>
          <a:p>
            <a:pPr marL="0" indent="0">
              <a:buNone/>
            </a:pPr>
            <a:endParaRPr lang="en-IN" sz="4400" b="1"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5</a:t>
            </a:fld>
            <a:endParaRPr lang="en-IN"/>
          </a:p>
        </p:txBody>
      </p:sp>
    </p:spTree>
    <p:extLst>
      <p:ext uri="{BB962C8B-B14F-4D97-AF65-F5344CB8AC3E}">
        <p14:creationId xmlns:p14="http://schemas.microsoft.com/office/powerpoint/2010/main" val="163268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5105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The Modeling of Constraints</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381000" y="1798775"/>
            <a:ext cx="7772400" cy="4449625"/>
          </a:xfrm>
        </p:spPr>
        <p:txBody>
          <a:bodyPr>
            <a:normAutofit/>
          </a:bodyPr>
          <a:lstStyle/>
          <a:p>
            <a:pPr marL="0" indent="0">
              <a:buNone/>
            </a:pPr>
            <a:r>
              <a:rPr lang="en-US" sz="2800" b="1" dirty="0"/>
              <a:t>Referential Integrity</a:t>
            </a:r>
          </a:p>
          <a:p>
            <a:r>
              <a:rPr lang="en-US" sz="1800" dirty="0"/>
              <a:t>While single-value constraints assert that at most one value exists in a given role, a referential integrity constraint asserts that exactly one value exists in that role.</a:t>
            </a:r>
          </a:p>
          <a:p>
            <a:r>
              <a:rPr lang="en-US" sz="1800" dirty="0"/>
              <a:t>"referential integrity"  is more commonly used to refer to relationships among entity sets. </a:t>
            </a:r>
          </a:p>
          <a:p>
            <a:r>
              <a:rPr lang="en-US" sz="1800" dirty="0"/>
              <a:t>Consider the many-one relationship Owns from Movies to Studios in the many-one requirement simply says that no movie can be owned by more than one studio. It does not say that a movie must surely be owned by a studio, or that, even if it is owned by some studio, that the studio must be present in the Studios entity set, as stored in our database. </a:t>
            </a:r>
          </a:p>
          <a:p>
            <a:r>
              <a:rPr lang="en-US" sz="1800" dirty="0"/>
              <a:t>A referential integrity constraint on relationship Owns would require that for each movie, the owning studio (the entity "referenced" by the relationship for this movie) must exist in our database. </a:t>
            </a:r>
            <a:endParaRPr lang="en-IN" sz="18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6</a:t>
            </a:fld>
            <a:endParaRPr lang="en-IN"/>
          </a:p>
        </p:txBody>
      </p:sp>
      <p:pic>
        <p:nvPicPr>
          <p:cNvPr id="8" name="Picture 7">
            <a:extLst>
              <a:ext uri="{FF2B5EF4-FFF2-40B4-BE49-F238E27FC236}">
                <a16:creationId xmlns:a16="http://schemas.microsoft.com/office/drawing/2014/main" id="{C508B7E3-281E-41C8-A767-70F09FC997BB}"/>
              </a:ext>
            </a:extLst>
          </p:cNvPr>
          <p:cNvPicPr>
            <a:picLocks noChangeAspect="1"/>
          </p:cNvPicPr>
          <p:nvPr/>
        </p:nvPicPr>
        <p:blipFill>
          <a:blip r:embed="rId3"/>
          <a:stretch>
            <a:fillRect/>
          </a:stretch>
        </p:blipFill>
        <p:spPr>
          <a:xfrm>
            <a:off x="5294289" y="17206"/>
            <a:ext cx="3382679" cy="2324374"/>
          </a:xfrm>
          <a:prstGeom prst="rect">
            <a:avLst/>
          </a:prstGeom>
        </p:spPr>
      </p:pic>
    </p:spTree>
    <p:extLst>
      <p:ext uri="{BB962C8B-B14F-4D97-AF65-F5344CB8AC3E}">
        <p14:creationId xmlns:p14="http://schemas.microsoft.com/office/powerpoint/2010/main" val="31677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The Modeling of Constraints</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609600" y="1066800"/>
            <a:ext cx="7772400" cy="4449625"/>
          </a:xfrm>
        </p:spPr>
        <p:txBody>
          <a:bodyPr>
            <a:normAutofit/>
          </a:bodyPr>
          <a:lstStyle/>
          <a:p>
            <a:pPr marL="0" indent="0">
              <a:buNone/>
            </a:pPr>
            <a:r>
              <a:rPr lang="pt-BR" sz="2800" b="1" dirty="0"/>
              <a:t>Referential Integrity in E/R Diagrams </a:t>
            </a:r>
          </a:p>
          <a:p>
            <a:pPr marL="0" indent="0">
              <a:buNone/>
            </a:pPr>
            <a:r>
              <a:rPr lang="en-US" sz="1800" dirty="0"/>
              <a:t>Figure below shows some appropriate referential integrity constraints among the entity sets Movies, Studios, and Presidents</a:t>
            </a:r>
          </a:p>
          <a:p>
            <a:pPr marL="0" indent="0">
              <a:buNone/>
            </a:pPr>
            <a:r>
              <a:rPr lang="en-US" sz="1800" dirty="0"/>
              <a:t>A rounded arrow entering Studios from relationship Owns. That arrow expresses the referential integrity constraint that every movie must be owned by one studio, and this studio is present in the Studios entity set. </a:t>
            </a:r>
          </a:p>
          <a:p>
            <a:pPr marL="0" indent="0">
              <a:buNone/>
            </a:pPr>
            <a:r>
              <a:rPr lang="en-US" sz="1800" dirty="0"/>
              <a:t>Similarly, we see a rounded arrow entering Studios from Runs. That arrow expresses the referential integrity constraint that every president runs a studio that exists in the Studios entity set. </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US" sz="18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7</a:t>
            </a:fld>
            <a:endParaRPr lang="en-IN"/>
          </a:p>
        </p:txBody>
      </p:sp>
      <p:pic>
        <p:nvPicPr>
          <p:cNvPr id="7" name="Picture 6">
            <a:extLst>
              <a:ext uri="{FF2B5EF4-FFF2-40B4-BE49-F238E27FC236}">
                <a16:creationId xmlns:a16="http://schemas.microsoft.com/office/drawing/2014/main" id="{BF755D44-2E83-43D6-AEE9-DE38F7C82FE1}"/>
              </a:ext>
            </a:extLst>
          </p:cNvPr>
          <p:cNvPicPr>
            <a:picLocks noChangeAspect="1"/>
          </p:cNvPicPr>
          <p:nvPr/>
        </p:nvPicPr>
        <p:blipFill>
          <a:blip r:embed="rId3"/>
          <a:stretch>
            <a:fillRect/>
          </a:stretch>
        </p:blipFill>
        <p:spPr>
          <a:xfrm>
            <a:off x="1447800" y="4267200"/>
            <a:ext cx="5695950" cy="981075"/>
          </a:xfrm>
          <a:prstGeom prst="rect">
            <a:avLst/>
          </a:prstGeom>
        </p:spPr>
      </p:pic>
    </p:spTree>
    <p:extLst>
      <p:ext uri="{BB962C8B-B14F-4D97-AF65-F5344CB8AC3E}">
        <p14:creationId xmlns:p14="http://schemas.microsoft.com/office/powerpoint/2010/main" val="2288531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The Modeling of Constraints</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609600" y="1066800"/>
            <a:ext cx="7772400" cy="4449625"/>
          </a:xfrm>
        </p:spPr>
        <p:txBody>
          <a:bodyPr>
            <a:normAutofit/>
          </a:bodyPr>
          <a:lstStyle/>
          <a:p>
            <a:pPr marL="0" indent="0">
              <a:buNone/>
            </a:pPr>
            <a:r>
              <a:rPr lang="pt-BR" sz="2800" b="1" dirty="0"/>
              <a:t>Other Kinds of Constraints </a:t>
            </a:r>
          </a:p>
          <a:p>
            <a:pPr marL="0" indent="0">
              <a:buNone/>
            </a:pPr>
            <a:r>
              <a:rPr lang="en-US" sz="1800" dirty="0"/>
              <a:t>Domain constraints restrict the value of an attribute to be in a limited set.</a:t>
            </a:r>
          </a:p>
          <a:p>
            <a:pPr marL="0" indent="0">
              <a:buNone/>
            </a:pPr>
            <a:r>
              <a:rPr lang="en-US" sz="1800" dirty="0"/>
              <a:t>There is no specific notation for domain constraints in the E/R model, but you may place a notation stating a desired constraint next to the attribute, if you wish</a:t>
            </a:r>
          </a:p>
          <a:p>
            <a:pPr marL="0" indent="0">
              <a:buNone/>
            </a:pPr>
            <a:r>
              <a:rPr lang="en-US" sz="1800" dirty="0"/>
              <a:t>Figure 2.19 shows how we can represent the constraint that no movie has more than 10 stars in the E/R model. </a:t>
            </a:r>
          </a:p>
          <a:p>
            <a:pPr marL="0" indent="0">
              <a:buNone/>
            </a:pPr>
            <a:endParaRPr lang="en-IN" sz="18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8</a:t>
            </a:fld>
            <a:endParaRPr lang="en-IN"/>
          </a:p>
        </p:txBody>
      </p:sp>
      <p:pic>
        <p:nvPicPr>
          <p:cNvPr id="11" name="Picture 10">
            <a:extLst>
              <a:ext uri="{FF2B5EF4-FFF2-40B4-BE49-F238E27FC236}">
                <a16:creationId xmlns:a16="http://schemas.microsoft.com/office/drawing/2014/main" id="{92823E14-2709-41FD-BE22-0A76C388925D}"/>
              </a:ext>
            </a:extLst>
          </p:cNvPr>
          <p:cNvPicPr>
            <a:picLocks noChangeAspect="1"/>
          </p:cNvPicPr>
          <p:nvPr/>
        </p:nvPicPr>
        <p:blipFill>
          <a:blip r:embed="rId3"/>
          <a:stretch>
            <a:fillRect/>
          </a:stretch>
        </p:blipFill>
        <p:spPr>
          <a:xfrm>
            <a:off x="533400" y="3960675"/>
            <a:ext cx="6858000" cy="1762125"/>
          </a:xfrm>
          <a:prstGeom prst="rect">
            <a:avLst/>
          </a:prstGeom>
        </p:spPr>
      </p:pic>
    </p:spTree>
    <p:extLst>
      <p:ext uri="{BB962C8B-B14F-4D97-AF65-F5344CB8AC3E}">
        <p14:creationId xmlns:p14="http://schemas.microsoft.com/office/powerpoint/2010/main" val="80649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 The Modeling of Constraints</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609600" y="1066800"/>
            <a:ext cx="7772400" cy="4449625"/>
          </a:xfrm>
        </p:spPr>
        <p:txBody>
          <a:bodyPr>
            <a:normAutofit/>
          </a:bodyPr>
          <a:lstStyle/>
          <a:p>
            <a:pPr marL="0" indent="0">
              <a:buNone/>
            </a:pPr>
            <a:r>
              <a:rPr lang="pt-BR" sz="2800" b="1" dirty="0"/>
              <a:t>Weak Entity Sets</a:t>
            </a:r>
          </a:p>
          <a:p>
            <a:pPr marL="0" indent="0">
              <a:buNone/>
            </a:pPr>
            <a:r>
              <a:rPr lang="en-US" sz="1800" dirty="0"/>
              <a:t>An entity set's key is composed of attributes some or all, of which belong to another entity set. Such an entity set is called a weak entity set</a:t>
            </a:r>
            <a:endParaRPr lang="en-IN" sz="18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9</a:t>
            </a:fld>
            <a:endParaRPr lang="en-IN"/>
          </a:p>
        </p:txBody>
      </p:sp>
      <p:pic>
        <p:nvPicPr>
          <p:cNvPr id="7" name="Picture 6">
            <a:extLst>
              <a:ext uri="{FF2B5EF4-FFF2-40B4-BE49-F238E27FC236}">
                <a16:creationId xmlns:a16="http://schemas.microsoft.com/office/drawing/2014/main" id="{26F1A3A5-0E69-45F3-B8CC-1AA1B96A65C0}"/>
              </a:ext>
            </a:extLst>
          </p:cNvPr>
          <p:cNvPicPr>
            <a:picLocks noChangeAspect="1"/>
          </p:cNvPicPr>
          <p:nvPr/>
        </p:nvPicPr>
        <p:blipFill>
          <a:blip r:embed="rId3"/>
          <a:stretch>
            <a:fillRect/>
          </a:stretch>
        </p:blipFill>
        <p:spPr>
          <a:xfrm>
            <a:off x="838200" y="2380843"/>
            <a:ext cx="6629400" cy="3420189"/>
          </a:xfrm>
          <a:prstGeom prst="rect">
            <a:avLst/>
          </a:prstGeom>
        </p:spPr>
      </p:pic>
    </p:spTree>
    <p:extLst>
      <p:ext uri="{BB962C8B-B14F-4D97-AF65-F5344CB8AC3E}">
        <p14:creationId xmlns:p14="http://schemas.microsoft.com/office/powerpoint/2010/main" val="4082413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2031</TotalTime>
  <Words>649</Words>
  <Application>Microsoft Office PowerPoint</Application>
  <PresentationFormat>On-screen Show (4:3)</PresentationFormat>
  <Paragraphs>69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vt:lpstr>
      <vt:lpstr>Office Theme</vt:lpstr>
      <vt:lpstr> The Modeling of Constraints</vt:lpstr>
      <vt:lpstr> The Modeling of Constraints</vt:lpstr>
      <vt:lpstr> The Modeling of Constraints</vt:lpstr>
      <vt:lpstr> The Modeling of Constraints</vt:lpstr>
      <vt:lpstr> The Modeling of Constraints</vt:lpstr>
      <vt:lpstr> The Modeling of Constraints</vt:lpstr>
      <vt:lpstr> The Modeling of Constraints</vt:lpstr>
      <vt:lpstr> The Modeling of Constraints</vt:lpstr>
      <vt:lpstr> The Modeling of Constraints</vt:lpstr>
      <vt:lpstr> The Modeling of Constraints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Union, Intersection, and Difference of Queries</dc:title>
  <dc:creator>Dell</dc:creator>
  <cp:lastModifiedBy>MANJUNATH S</cp:lastModifiedBy>
  <cp:revision>149</cp:revision>
  <dcterms:created xsi:type="dcterms:W3CDTF">2020-03-23T13:51:28Z</dcterms:created>
  <dcterms:modified xsi:type="dcterms:W3CDTF">2021-05-12T07:38:38Z</dcterms:modified>
</cp:coreProperties>
</file>