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427" r:id="rId2"/>
    <p:sldId id="429" r:id="rId3"/>
    <p:sldId id="428" r:id="rId4"/>
    <p:sldId id="430" r:id="rId5"/>
    <p:sldId id="431" r:id="rId6"/>
    <p:sldId id="432" r:id="rId7"/>
    <p:sldId id="433" r:id="rId8"/>
    <p:sldId id="434" r:id="rId9"/>
    <p:sldId id="43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57572D-92D7-4681-BB43-BB13D7168577}" type="datetimeFigureOut">
              <a:rPr lang="en-IN" smtClean="0"/>
              <a:t>12-05-2021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49B7B-5EB5-4C22-9C96-2D6591ED5569}" type="slidenum">
              <a:rPr lang="en-IN" smtClean="0"/>
              <a:t>‹#›</a:t>
            </a:fld>
            <a:endParaRPr lang="en-IN"/>
          </a:p>
        </p:txBody>
      </p:sp>
    </p:spTree>
    <p:extLst>
      <p:ext uri="{BB962C8B-B14F-4D97-AF65-F5344CB8AC3E}">
        <p14:creationId xmlns:p14="http://schemas.microsoft.com/office/powerpoint/2010/main" val="54071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1</a:t>
            </a:fld>
            <a:endParaRPr lang="en-IN"/>
          </a:p>
        </p:txBody>
      </p:sp>
    </p:spTree>
    <p:extLst>
      <p:ext uri="{BB962C8B-B14F-4D97-AF65-F5344CB8AC3E}">
        <p14:creationId xmlns:p14="http://schemas.microsoft.com/office/powerpoint/2010/main" val="6000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2</a:t>
            </a:fld>
            <a:endParaRPr lang="en-IN"/>
          </a:p>
        </p:txBody>
      </p:sp>
    </p:spTree>
    <p:extLst>
      <p:ext uri="{BB962C8B-B14F-4D97-AF65-F5344CB8AC3E}">
        <p14:creationId xmlns:p14="http://schemas.microsoft.com/office/powerpoint/2010/main" val="2676240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3</a:t>
            </a:fld>
            <a:endParaRPr lang="en-IN"/>
          </a:p>
        </p:txBody>
      </p:sp>
    </p:spTree>
    <p:extLst>
      <p:ext uri="{BB962C8B-B14F-4D97-AF65-F5344CB8AC3E}">
        <p14:creationId xmlns:p14="http://schemas.microsoft.com/office/powerpoint/2010/main" val="923753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4</a:t>
            </a:fld>
            <a:endParaRPr lang="en-IN"/>
          </a:p>
        </p:txBody>
      </p:sp>
    </p:spTree>
    <p:extLst>
      <p:ext uri="{BB962C8B-B14F-4D97-AF65-F5344CB8AC3E}">
        <p14:creationId xmlns:p14="http://schemas.microsoft.com/office/powerpoint/2010/main" val="2178685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5</a:t>
            </a:fld>
            <a:endParaRPr lang="en-IN"/>
          </a:p>
        </p:txBody>
      </p:sp>
    </p:spTree>
    <p:extLst>
      <p:ext uri="{BB962C8B-B14F-4D97-AF65-F5344CB8AC3E}">
        <p14:creationId xmlns:p14="http://schemas.microsoft.com/office/powerpoint/2010/main" val="1965722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6</a:t>
            </a:fld>
            <a:endParaRPr lang="en-IN"/>
          </a:p>
        </p:txBody>
      </p:sp>
    </p:spTree>
    <p:extLst>
      <p:ext uri="{BB962C8B-B14F-4D97-AF65-F5344CB8AC3E}">
        <p14:creationId xmlns:p14="http://schemas.microsoft.com/office/powerpoint/2010/main" val="640982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7</a:t>
            </a:fld>
            <a:endParaRPr lang="en-IN"/>
          </a:p>
        </p:txBody>
      </p:sp>
    </p:spTree>
    <p:extLst>
      <p:ext uri="{BB962C8B-B14F-4D97-AF65-F5344CB8AC3E}">
        <p14:creationId xmlns:p14="http://schemas.microsoft.com/office/powerpoint/2010/main" val="2005973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8</a:t>
            </a:fld>
            <a:endParaRPr lang="en-IN"/>
          </a:p>
        </p:txBody>
      </p:sp>
    </p:spTree>
    <p:extLst>
      <p:ext uri="{BB962C8B-B14F-4D97-AF65-F5344CB8AC3E}">
        <p14:creationId xmlns:p14="http://schemas.microsoft.com/office/powerpoint/2010/main" val="4122044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9</a:t>
            </a:fld>
            <a:endParaRPr lang="en-IN"/>
          </a:p>
        </p:txBody>
      </p:sp>
    </p:spTree>
    <p:extLst>
      <p:ext uri="{BB962C8B-B14F-4D97-AF65-F5344CB8AC3E}">
        <p14:creationId xmlns:p14="http://schemas.microsoft.com/office/powerpoint/2010/main" val="497718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940BB46-443A-4E39-B0AA-C9C8650CD1A9}" type="datetime1">
              <a:rPr lang="en-IN" smtClean="0"/>
              <a:t>12-05-2021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A655D7-53EE-4E43-9C5C-28FC2FD1EF05}" type="datetime1">
              <a:rPr lang="en-IN" smtClean="0"/>
              <a:t>12-05-2021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A68E65-DA71-46DC-ADAB-B5C280F213C5}" type="datetime1">
              <a:rPr lang="en-IN" smtClean="0"/>
              <a:t>12-05-2021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B264972-E7EC-45F9-9813-2CFDD7A9D9AF}" type="datetime1">
              <a:rPr lang="en-IN" smtClean="0"/>
              <a:t>12-05-2021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3DA01-446B-45C7-A200-344EE072DEEB}" type="datetime1">
              <a:rPr lang="en-IN" smtClean="0"/>
              <a:t>12-05-2021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3A26A3-56BC-466F-B647-2D61EC601BBE}" type="datetime1">
              <a:rPr lang="en-IN" smtClean="0"/>
              <a:t>12-05-2021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4A830D5-51B7-4F97-BB82-EB5FA0334C08}" type="datetime1">
              <a:rPr lang="en-IN" smtClean="0"/>
              <a:t>12-05-2021</a:t>
            </a:fld>
            <a:endParaRPr lang="en-IN"/>
          </a:p>
        </p:txBody>
      </p:sp>
      <p:sp>
        <p:nvSpPr>
          <p:cNvPr id="8" name="Footer Placeholder 7"/>
          <p:cNvSpPr>
            <a:spLocks noGrp="1"/>
          </p:cNvSpPr>
          <p:nvPr>
            <p:ph type="ftr" sz="quarter" idx="11"/>
          </p:nvPr>
        </p:nvSpPr>
        <p:spPr/>
        <p:txBody>
          <a:bodyPr/>
          <a:lstStyle/>
          <a:p>
            <a:r>
              <a:rPr lang="en-IN"/>
              <a:t>Sindhu K, Dept. of Ise</a:t>
            </a:r>
          </a:p>
        </p:txBody>
      </p:sp>
      <p:sp>
        <p:nvSpPr>
          <p:cNvPr id="9" name="Slide Number Placeholder 8"/>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0AAE2D-8914-401B-AA26-02A3013F9AD0}" type="datetime1">
              <a:rPr lang="en-IN" smtClean="0"/>
              <a:t>12-05-2021</a:t>
            </a:fld>
            <a:endParaRPr lang="en-IN"/>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83479-F3AB-4EC4-B375-46C037750FB1}" type="datetime1">
              <a:rPr lang="en-IN" smtClean="0"/>
              <a:t>12-05-2021</a:t>
            </a:fld>
            <a:endParaRPr lang="en-IN"/>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80F4D-6FD1-494C-9DDA-5FC77028FCC5}" type="datetime1">
              <a:rPr lang="en-IN" smtClean="0"/>
              <a:t>12-05-2021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94C92A-7931-41AE-8CB4-3A1B344085FE}" type="datetime1">
              <a:rPr lang="en-IN" smtClean="0"/>
              <a:t>12-05-2021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B70D8-373C-478E-84D7-76865838EBE6}" type="datetime1">
              <a:rPr lang="en-IN" smtClean="0"/>
              <a:t>12-05-2021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Sindhu K, Dept. of Ise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D845A-E51E-4148-9C69-4F768B933BC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Basics of Relational Model</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a:bodyPr>
          <a:lstStyle/>
          <a:p>
            <a:r>
              <a:rPr lang="en-US" sz="1800" dirty="0"/>
              <a:t>The relational model gives us a single way  to represent data: as a two-dimensional table called a relation.</a:t>
            </a:r>
          </a:p>
          <a:p>
            <a:r>
              <a:rPr lang="en-US" sz="1800" dirty="0"/>
              <a:t>In the fig, the name of  the relation is Movies, and it is intended to hold information about the entities in the entity set Movies.</a:t>
            </a:r>
          </a:p>
          <a:p>
            <a:r>
              <a:rPr lang="en-US" sz="1800" dirty="0"/>
              <a:t>Each row corresponds to one movie entity, and each column corresponds to one of the attributes of the entity set</a:t>
            </a:r>
            <a:endParaRPr lang="en-IN" sz="18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1</a:t>
            </a:fld>
            <a:endParaRPr lang="en-IN"/>
          </a:p>
        </p:txBody>
      </p:sp>
      <p:pic>
        <p:nvPicPr>
          <p:cNvPr id="8" name="Picture 7">
            <a:extLst>
              <a:ext uri="{FF2B5EF4-FFF2-40B4-BE49-F238E27FC236}">
                <a16:creationId xmlns:a16="http://schemas.microsoft.com/office/drawing/2014/main" id="{43F43465-EDFE-4AA7-97CA-9BE16C2D0030}"/>
              </a:ext>
            </a:extLst>
          </p:cNvPr>
          <p:cNvPicPr>
            <a:picLocks noChangeAspect="1"/>
          </p:cNvPicPr>
          <p:nvPr/>
        </p:nvPicPr>
        <p:blipFill>
          <a:blip r:embed="rId3"/>
          <a:stretch>
            <a:fillRect/>
          </a:stretch>
        </p:blipFill>
        <p:spPr>
          <a:xfrm>
            <a:off x="1524000" y="3200400"/>
            <a:ext cx="5324475" cy="2266950"/>
          </a:xfrm>
          <a:prstGeom prst="rect">
            <a:avLst/>
          </a:prstGeom>
        </p:spPr>
      </p:pic>
    </p:spTree>
    <p:extLst>
      <p:ext uri="{BB962C8B-B14F-4D97-AF65-F5344CB8AC3E}">
        <p14:creationId xmlns:p14="http://schemas.microsoft.com/office/powerpoint/2010/main" val="264072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Basics of Relational Model</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lnSpcReduction="10000"/>
          </a:bodyPr>
          <a:lstStyle/>
          <a:p>
            <a:pPr marL="0" indent="0">
              <a:buNone/>
            </a:pPr>
            <a:r>
              <a:rPr lang="en-US" sz="2800" dirty="0"/>
              <a:t>Attributes</a:t>
            </a:r>
          </a:p>
          <a:p>
            <a:r>
              <a:rPr lang="en-US" sz="1800" dirty="0"/>
              <a:t>Across the top of a relation, we see attributes; in above Fig. 3.1 the attributes are title, year, length, and </a:t>
            </a:r>
            <a:r>
              <a:rPr lang="en-US" sz="1800" dirty="0" err="1"/>
              <a:t>filmType</a:t>
            </a:r>
            <a:r>
              <a:rPr lang="en-US" sz="1800" dirty="0"/>
              <a:t>. Attributes of a relation serve as names for the columns of the relation. </a:t>
            </a:r>
          </a:p>
          <a:p>
            <a:endParaRPr lang="en-US" sz="1800" dirty="0"/>
          </a:p>
          <a:p>
            <a:pPr marL="0" indent="0">
              <a:buNone/>
            </a:pPr>
            <a:r>
              <a:rPr lang="en-IN" sz="2800" dirty="0"/>
              <a:t>Schemas </a:t>
            </a:r>
          </a:p>
          <a:p>
            <a:r>
              <a:rPr lang="en-US" sz="1800" dirty="0"/>
              <a:t>The name of a relation and the set of attributes for a relation is called the schema for that relation. </a:t>
            </a:r>
          </a:p>
          <a:p>
            <a:r>
              <a:rPr lang="en-US" sz="1800" dirty="0"/>
              <a:t>We show the schema for the relation with the relation name followed by a parenthesized list of its attributes. </a:t>
            </a:r>
          </a:p>
          <a:p>
            <a:r>
              <a:rPr lang="en-US" sz="1800" dirty="0"/>
              <a:t>Thus, the schema for relation Movies of Fig. 3.1 is </a:t>
            </a:r>
          </a:p>
          <a:p>
            <a:pPr marL="0" indent="0">
              <a:buNone/>
            </a:pPr>
            <a:endParaRPr lang="en-US" sz="1800" dirty="0"/>
          </a:p>
          <a:p>
            <a:pPr marL="0" indent="0">
              <a:buNone/>
            </a:pPr>
            <a:r>
              <a:rPr lang="en-US" sz="1800" b="1" dirty="0"/>
              <a:t>                Movies(title, year, length, </a:t>
            </a:r>
            <a:r>
              <a:rPr lang="en-US" sz="1800" b="1" dirty="0" err="1"/>
              <a:t>filmType</a:t>
            </a:r>
            <a:r>
              <a:rPr lang="en-US" sz="1800" b="1" dirty="0"/>
              <a:t>) </a:t>
            </a:r>
          </a:p>
          <a:p>
            <a:pPr marL="0" indent="0">
              <a:buNone/>
            </a:pPr>
            <a:endParaRPr lang="en-US" sz="1800" dirty="0"/>
          </a:p>
          <a:p>
            <a:r>
              <a:rPr lang="en-US" sz="1800" dirty="0"/>
              <a:t>The set of schemas for the relations in a design is called a relational database schema, or just a database schema.</a:t>
            </a:r>
          </a:p>
          <a:p>
            <a:pPr marL="0" indent="0">
              <a:buNone/>
            </a:pPr>
            <a:endParaRPr lang="en-US" sz="1800" dirty="0"/>
          </a:p>
          <a:p>
            <a:pPr marL="0" indent="0">
              <a:buNone/>
            </a:pPr>
            <a:endParaRPr lang="en-IN" sz="18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2</a:t>
            </a:fld>
            <a:endParaRPr lang="en-IN"/>
          </a:p>
        </p:txBody>
      </p:sp>
    </p:spTree>
    <p:extLst>
      <p:ext uri="{BB962C8B-B14F-4D97-AF65-F5344CB8AC3E}">
        <p14:creationId xmlns:p14="http://schemas.microsoft.com/office/powerpoint/2010/main" val="78409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Basics of Relational Model</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25512"/>
            <a:ext cx="8229600" cy="5006975"/>
          </a:xfrm>
        </p:spPr>
        <p:txBody>
          <a:bodyPr>
            <a:normAutofit/>
          </a:bodyPr>
          <a:lstStyle/>
          <a:p>
            <a:pPr marL="0" indent="0">
              <a:buNone/>
            </a:pPr>
            <a:r>
              <a:rPr lang="en-US" sz="2800" dirty="0"/>
              <a:t>Tuples</a:t>
            </a:r>
          </a:p>
          <a:p>
            <a:pPr marL="0" indent="0">
              <a:buNone/>
            </a:pPr>
            <a:r>
              <a:rPr lang="en-US" sz="1800" dirty="0"/>
              <a:t>The rows of a relation, other than the header row containing the attribute names, are called tuples. A tuple has one component for each attribute of the relation. </a:t>
            </a:r>
          </a:p>
          <a:p>
            <a:pPr marL="0" indent="0">
              <a:buNone/>
            </a:pPr>
            <a:r>
              <a:rPr lang="en-US" sz="1800" dirty="0"/>
              <a:t>A tuple has one component for each attribute of the relation. For instance, the first of the three tuples in Fig. 3.1 has the four components Star Wars, 1977, 124, and color for attributes title, year, length, and </a:t>
            </a:r>
            <a:r>
              <a:rPr lang="en-US" sz="1800" dirty="0" err="1"/>
              <a:t>filmType</a:t>
            </a:r>
            <a:r>
              <a:rPr lang="en-US" sz="1800" dirty="0"/>
              <a:t>, respectively.</a:t>
            </a:r>
          </a:p>
          <a:p>
            <a:pPr marL="0" indent="0">
              <a:buNone/>
            </a:pPr>
            <a:endParaRPr lang="en-US" sz="1800" dirty="0"/>
          </a:p>
          <a:p>
            <a:pPr marL="0" indent="0">
              <a:buNone/>
            </a:pPr>
            <a:endParaRPr lang="en-US" sz="1800" dirty="0"/>
          </a:p>
          <a:p>
            <a:pPr marL="0" indent="0">
              <a:buNone/>
            </a:pPr>
            <a:r>
              <a:rPr lang="en-IN" sz="2800" dirty="0"/>
              <a:t>Domains</a:t>
            </a:r>
          </a:p>
          <a:p>
            <a:pPr marL="0" indent="0">
              <a:buNone/>
            </a:pPr>
            <a:r>
              <a:rPr lang="en-US" sz="1800" dirty="0"/>
              <a:t>The relational model requires that each component of each tuple be atomic;  that is, it must be of some elementary type such as integer or string. </a:t>
            </a:r>
          </a:p>
          <a:p>
            <a:pPr marL="0" indent="0">
              <a:buNone/>
            </a:pPr>
            <a:r>
              <a:rPr lang="en-US" sz="1800" dirty="0"/>
              <a:t>It is not permitted for a value to be a record structure, set, list, array, or any other type </a:t>
            </a:r>
          </a:p>
          <a:p>
            <a:pPr marL="0" indent="0">
              <a:buNone/>
            </a:pPr>
            <a:r>
              <a:rPr lang="en-US" sz="1800" dirty="0"/>
              <a:t>that can reasonably have its values broken into smaller components.</a:t>
            </a:r>
          </a:p>
          <a:p>
            <a:pPr marL="0" indent="0">
              <a:buNone/>
            </a:pPr>
            <a:endParaRPr lang="en-US" sz="1800" dirty="0"/>
          </a:p>
          <a:p>
            <a:pPr marL="0" indent="0">
              <a:buNone/>
            </a:pPr>
            <a:endParaRPr lang="en-IN" sz="18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3</a:t>
            </a:fld>
            <a:endParaRPr lang="en-IN"/>
          </a:p>
        </p:txBody>
      </p:sp>
      <p:pic>
        <p:nvPicPr>
          <p:cNvPr id="7" name="Picture 6">
            <a:extLst>
              <a:ext uri="{FF2B5EF4-FFF2-40B4-BE49-F238E27FC236}">
                <a16:creationId xmlns:a16="http://schemas.microsoft.com/office/drawing/2014/main" id="{0D894E39-9BCC-44E1-BA6E-1B5E80C9E1A9}"/>
              </a:ext>
            </a:extLst>
          </p:cNvPr>
          <p:cNvPicPr>
            <a:picLocks noChangeAspect="1"/>
          </p:cNvPicPr>
          <p:nvPr/>
        </p:nvPicPr>
        <p:blipFill>
          <a:blip r:embed="rId3"/>
          <a:stretch>
            <a:fillRect/>
          </a:stretch>
        </p:blipFill>
        <p:spPr>
          <a:xfrm>
            <a:off x="3248025" y="3048000"/>
            <a:ext cx="2647950" cy="495300"/>
          </a:xfrm>
          <a:prstGeom prst="rect">
            <a:avLst/>
          </a:prstGeom>
        </p:spPr>
      </p:pic>
    </p:spTree>
    <p:extLst>
      <p:ext uri="{BB962C8B-B14F-4D97-AF65-F5344CB8AC3E}">
        <p14:creationId xmlns:p14="http://schemas.microsoft.com/office/powerpoint/2010/main" val="77388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Basics of Relational Model</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25512"/>
            <a:ext cx="8229600" cy="5006975"/>
          </a:xfrm>
        </p:spPr>
        <p:txBody>
          <a:bodyPr>
            <a:normAutofit lnSpcReduction="10000"/>
          </a:bodyPr>
          <a:lstStyle/>
          <a:p>
            <a:pPr marL="0" indent="0">
              <a:buNone/>
            </a:pPr>
            <a:r>
              <a:rPr lang="en-US" sz="2800" dirty="0"/>
              <a:t>Equivalent Representations of a Relation </a:t>
            </a:r>
          </a:p>
          <a:p>
            <a:pPr marL="0" indent="0">
              <a:buNone/>
            </a:pPr>
            <a:r>
              <a:rPr lang="en-US" sz="1700" dirty="0"/>
              <a:t>Relations are sets of tuples, not lists of tuples. Thus the order in which the  tuples of a relation are presented is immaterial. For example, we can list the three tuples of Fig. 3.1 in any of their sis possible orders, and the relation is  "the same" as Fig. 3.1. </a:t>
            </a:r>
          </a:p>
          <a:p>
            <a:pPr marL="0" indent="0">
              <a:buNone/>
            </a:pPr>
            <a:endParaRPr lang="en-US" sz="1700" dirty="0"/>
          </a:p>
          <a:p>
            <a:pPr marL="0" indent="0">
              <a:buNone/>
            </a:pPr>
            <a:endParaRPr lang="en-US" sz="1800" dirty="0"/>
          </a:p>
          <a:p>
            <a:pPr marL="0" indent="0">
              <a:buNone/>
            </a:pPr>
            <a:endParaRPr lang="en-IN" sz="2800" dirty="0"/>
          </a:p>
          <a:p>
            <a:pPr marL="0" indent="0">
              <a:buNone/>
            </a:pPr>
            <a:endParaRPr lang="en-IN" sz="2800" dirty="0"/>
          </a:p>
          <a:p>
            <a:pPr marL="0" indent="0">
              <a:buNone/>
            </a:pPr>
            <a:endParaRPr lang="en-IN" sz="2800" dirty="0"/>
          </a:p>
          <a:p>
            <a:pPr marL="0" indent="0">
              <a:buNone/>
            </a:pPr>
            <a:r>
              <a:rPr lang="en-IN" sz="2800" dirty="0"/>
              <a:t>Relation Instances </a:t>
            </a:r>
          </a:p>
          <a:p>
            <a:pPr marL="0" indent="0">
              <a:buNone/>
            </a:pPr>
            <a:r>
              <a:rPr lang="en-US" sz="1800" dirty="0"/>
              <a:t>We shall call a set of tuples for a given relation an instance of that relation. </a:t>
            </a:r>
          </a:p>
          <a:p>
            <a:pPr marL="0" indent="0">
              <a:buNone/>
            </a:pPr>
            <a:r>
              <a:rPr lang="en-US" sz="1800" dirty="0"/>
              <a:t>For example, the three tuples shown in Fig form an instance of relation </a:t>
            </a:r>
          </a:p>
          <a:p>
            <a:pPr marL="0" indent="0">
              <a:buNone/>
            </a:pPr>
            <a:r>
              <a:rPr lang="en-US" sz="1800" dirty="0"/>
              <a:t>Movies.</a:t>
            </a:r>
          </a:p>
          <a:p>
            <a:pPr marL="0" indent="0">
              <a:buNone/>
            </a:pPr>
            <a:endParaRPr lang="en-IN" sz="18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4</a:t>
            </a:fld>
            <a:endParaRPr lang="en-IN"/>
          </a:p>
        </p:txBody>
      </p:sp>
      <p:pic>
        <p:nvPicPr>
          <p:cNvPr id="7" name="Picture 6">
            <a:extLst>
              <a:ext uri="{FF2B5EF4-FFF2-40B4-BE49-F238E27FC236}">
                <a16:creationId xmlns:a16="http://schemas.microsoft.com/office/drawing/2014/main" id="{3668C73A-4401-4916-AD22-2DCF09EA6D33}"/>
              </a:ext>
            </a:extLst>
          </p:cNvPr>
          <p:cNvPicPr>
            <a:picLocks noChangeAspect="1"/>
          </p:cNvPicPr>
          <p:nvPr/>
        </p:nvPicPr>
        <p:blipFill>
          <a:blip r:embed="rId3"/>
          <a:stretch>
            <a:fillRect/>
          </a:stretch>
        </p:blipFill>
        <p:spPr>
          <a:xfrm>
            <a:off x="1676400" y="2514601"/>
            <a:ext cx="5172075" cy="1600200"/>
          </a:xfrm>
          <a:prstGeom prst="rect">
            <a:avLst/>
          </a:prstGeom>
        </p:spPr>
      </p:pic>
    </p:spTree>
    <p:extLst>
      <p:ext uri="{BB962C8B-B14F-4D97-AF65-F5344CB8AC3E}">
        <p14:creationId xmlns:p14="http://schemas.microsoft.com/office/powerpoint/2010/main" val="6165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Basics of Relational Model</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5</a:t>
            </a:fld>
            <a:endParaRPr lang="en-IN"/>
          </a:p>
        </p:txBody>
      </p:sp>
      <p:pic>
        <p:nvPicPr>
          <p:cNvPr id="10" name="Picture 9">
            <a:extLst>
              <a:ext uri="{FF2B5EF4-FFF2-40B4-BE49-F238E27FC236}">
                <a16:creationId xmlns:a16="http://schemas.microsoft.com/office/drawing/2014/main" id="{291DB9FD-C166-4D62-833C-22D4EF3BD8A1}"/>
              </a:ext>
            </a:extLst>
          </p:cNvPr>
          <p:cNvPicPr>
            <a:picLocks noChangeAspect="1"/>
          </p:cNvPicPr>
          <p:nvPr/>
        </p:nvPicPr>
        <p:blipFill>
          <a:blip r:embed="rId3"/>
          <a:stretch>
            <a:fillRect/>
          </a:stretch>
        </p:blipFill>
        <p:spPr>
          <a:xfrm>
            <a:off x="609600" y="892380"/>
            <a:ext cx="7086599" cy="2612819"/>
          </a:xfrm>
          <a:prstGeom prst="rect">
            <a:avLst/>
          </a:prstGeom>
        </p:spPr>
      </p:pic>
      <p:pic>
        <p:nvPicPr>
          <p:cNvPr id="12" name="Picture 11">
            <a:extLst>
              <a:ext uri="{FF2B5EF4-FFF2-40B4-BE49-F238E27FC236}">
                <a16:creationId xmlns:a16="http://schemas.microsoft.com/office/drawing/2014/main" id="{BD502579-A15D-4522-AA23-3D92AAD01B9D}"/>
              </a:ext>
            </a:extLst>
          </p:cNvPr>
          <p:cNvPicPr>
            <a:picLocks noChangeAspect="1"/>
          </p:cNvPicPr>
          <p:nvPr/>
        </p:nvPicPr>
        <p:blipFill>
          <a:blip r:embed="rId4"/>
          <a:stretch>
            <a:fillRect/>
          </a:stretch>
        </p:blipFill>
        <p:spPr>
          <a:xfrm>
            <a:off x="990600" y="3352800"/>
            <a:ext cx="4762500" cy="2612820"/>
          </a:xfrm>
          <a:prstGeom prst="rect">
            <a:avLst/>
          </a:prstGeom>
        </p:spPr>
      </p:pic>
    </p:spTree>
    <p:extLst>
      <p:ext uri="{BB962C8B-B14F-4D97-AF65-F5344CB8AC3E}">
        <p14:creationId xmlns:p14="http://schemas.microsoft.com/office/powerpoint/2010/main" val="311934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Basics of Relational Model</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25512"/>
            <a:ext cx="8229600" cy="5006975"/>
          </a:xfrm>
        </p:spPr>
        <p:txBody>
          <a:bodyPr>
            <a:normAutofit/>
          </a:bodyPr>
          <a:lstStyle/>
          <a:p>
            <a:pPr marL="0" indent="0">
              <a:buNone/>
            </a:pPr>
            <a:r>
              <a:rPr lang="en-US" sz="2800" dirty="0"/>
              <a:t>From E/R Diagrams to Relational Designs</a:t>
            </a:r>
          </a:p>
          <a:p>
            <a:pPr marL="0" indent="0">
              <a:buNone/>
            </a:pPr>
            <a:endParaRPr lang="en-US" sz="2800" dirty="0"/>
          </a:p>
          <a:p>
            <a:pPr marL="0" indent="0">
              <a:buNone/>
            </a:pPr>
            <a:r>
              <a:rPr lang="en-US" sz="2800" dirty="0"/>
              <a:t> </a:t>
            </a:r>
          </a:p>
          <a:p>
            <a:pPr marL="0" indent="0">
              <a:buNone/>
            </a:pPr>
            <a:endParaRPr lang="en-IN" sz="18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6</a:t>
            </a:fld>
            <a:endParaRPr lang="en-IN"/>
          </a:p>
        </p:txBody>
      </p:sp>
      <p:pic>
        <p:nvPicPr>
          <p:cNvPr id="10" name="Picture 9">
            <a:extLst>
              <a:ext uri="{FF2B5EF4-FFF2-40B4-BE49-F238E27FC236}">
                <a16:creationId xmlns:a16="http://schemas.microsoft.com/office/drawing/2014/main" id="{9B373F69-255C-42F6-87D8-1EB4D9C2B231}"/>
              </a:ext>
            </a:extLst>
          </p:cNvPr>
          <p:cNvPicPr>
            <a:picLocks noChangeAspect="1"/>
          </p:cNvPicPr>
          <p:nvPr/>
        </p:nvPicPr>
        <p:blipFill>
          <a:blip r:embed="rId3"/>
          <a:stretch>
            <a:fillRect/>
          </a:stretch>
        </p:blipFill>
        <p:spPr>
          <a:xfrm>
            <a:off x="762000" y="1752600"/>
            <a:ext cx="5610225" cy="4019550"/>
          </a:xfrm>
          <a:prstGeom prst="rect">
            <a:avLst/>
          </a:prstGeom>
        </p:spPr>
      </p:pic>
    </p:spTree>
    <p:extLst>
      <p:ext uri="{BB962C8B-B14F-4D97-AF65-F5344CB8AC3E}">
        <p14:creationId xmlns:p14="http://schemas.microsoft.com/office/powerpoint/2010/main" val="221165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Basics of Relational Model</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25512"/>
            <a:ext cx="8229600" cy="5006975"/>
          </a:xfrm>
        </p:spPr>
        <p:txBody>
          <a:bodyPr>
            <a:normAutofit/>
          </a:bodyPr>
          <a:lstStyle/>
          <a:p>
            <a:pPr marL="0" indent="0">
              <a:buNone/>
            </a:pPr>
            <a:r>
              <a:rPr lang="en-US" sz="2800" dirty="0"/>
              <a:t>From E/R Diagrams to Relational Designs</a:t>
            </a:r>
          </a:p>
          <a:p>
            <a:pPr marL="0" indent="0">
              <a:buNone/>
            </a:pPr>
            <a:endParaRPr lang="en-US" sz="2800" dirty="0"/>
          </a:p>
          <a:p>
            <a:pPr marL="0" indent="0">
              <a:buNone/>
            </a:pPr>
            <a:r>
              <a:rPr lang="en-US" sz="2800" dirty="0"/>
              <a:t> </a:t>
            </a:r>
          </a:p>
          <a:p>
            <a:pPr marL="0" indent="0">
              <a:buNone/>
            </a:pPr>
            <a:endParaRPr lang="en-IN" sz="18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7</a:t>
            </a:fld>
            <a:endParaRPr lang="en-IN"/>
          </a:p>
        </p:txBody>
      </p:sp>
      <p:pic>
        <p:nvPicPr>
          <p:cNvPr id="7" name="Picture 6">
            <a:extLst>
              <a:ext uri="{FF2B5EF4-FFF2-40B4-BE49-F238E27FC236}">
                <a16:creationId xmlns:a16="http://schemas.microsoft.com/office/drawing/2014/main" id="{85815E36-94BA-4C34-9538-1CEC7BBC2316}"/>
              </a:ext>
            </a:extLst>
          </p:cNvPr>
          <p:cNvPicPr>
            <a:picLocks noChangeAspect="1"/>
          </p:cNvPicPr>
          <p:nvPr/>
        </p:nvPicPr>
        <p:blipFill>
          <a:blip r:embed="rId3"/>
          <a:stretch>
            <a:fillRect/>
          </a:stretch>
        </p:blipFill>
        <p:spPr>
          <a:xfrm>
            <a:off x="6381750" y="1904999"/>
            <a:ext cx="2762250" cy="3048000"/>
          </a:xfrm>
          <a:prstGeom prst="rect">
            <a:avLst/>
          </a:prstGeom>
        </p:spPr>
      </p:pic>
      <p:pic>
        <p:nvPicPr>
          <p:cNvPr id="9" name="Picture 8">
            <a:extLst>
              <a:ext uri="{FF2B5EF4-FFF2-40B4-BE49-F238E27FC236}">
                <a16:creationId xmlns:a16="http://schemas.microsoft.com/office/drawing/2014/main" id="{2B4B69C1-BB44-4B0B-97A1-67B5C5DC9A57}"/>
              </a:ext>
            </a:extLst>
          </p:cNvPr>
          <p:cNvPicPr>
            <a:picLocks noChangeAspect="1"/>
          </p:cNvPicPr>
          <p:nvPr/>
        </p:nvPicPr>
        <p:blipFill>
          <a:blip r:embed="rId4"/>
          <a:stretch>
            <a:fillRect/>
          </a:stretch>
        </p:blipFill>
        <p:spPr>
          <a:xfrm>
            <a:off x="152400" y="1562994"/>
            <a:ext cx="6400800" cy="3694805"/>
          </a:xfrm>
          <a:prstGeom prst="rect">
            <a:avLst/>
          </a:prstGeom>
        </p:spPr>
      </p:pic>
    </p:spTree>
    <p:extLst>
      <p:ext uri="{BB962C8B-B14F-4D97-AF65-F5344CB8AC3E}">
        <p14:creationId xmlns:p14="http://schemas.microsoft.com/office/powerpoint/2010/main" val="158268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Basics of Relational Model</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25512"/>
            <a:ext cx="8229600" cy="5006975"/>
          </a:xfrm>
        </p:spPr>
        <p:txBody>
          <a:bodyPr>
            <a:normAutofit/>
          </a:bodyPr>
          <a:lstStyle/>
          <a:p>
            <a:pPr marL="0" indent="0">
              <a:buNone/>
            </a:pPr>
            <a:r>
              <a:rPr lang="en-US" sz="2800" dirty="0"/>
              <a:t>From E/R Diagrams to Relational Designs</a:t>
            </a:r>
          </a:p>
          <a:p>
            <a:pPr marL="0" indent="0">
              <a:buNone/>
            </a:pPr>
            <a:endParaRPr lang="en-US" sz="2800" dirty="0"/>
          </a:p>
          <a:p>
            <a:pPr marL="0" indent="0">
              <a:buNone/>
            </a:pPr>
            <a:r>
              <a:rPr lang="en-US" sz="2800" dirty="0"/>
              <a:t> </a:t>
            </a:r>
          </a:p>
          <a:p>
            <a:pPr marL="0" indent="0">
              <a:buNone/>
            </a:pPr>
            <a:endParaRPr lang="en-IN" sz="18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8</a:t>
            </a:fld>
            <a:endParaRPr lang="en-IN"/>
          </a:p>
        </p:txBody>
      </p:sp>
      <p:pic>
        <p:nvPicPr>
          <p:cNvPr id="8" name="Picture 7">
            <a:extLst>
              <a:ext uri="{FF2B5EF4-FFF2-40B4-BE49-F238E27FC236}">
                <a16:creationId xmlns:a16="http://schemas.microsoft.com/office/drawing/2014/main" id="{2A8DBAEE-B448-4B60-98AD-F02B9EB86B9B}"/>
              </a:ext>
            </a:extLst>
          </p:cNvPr>
          <p:cNvPicPr>
            <a:picLocks noChangeAspect="1"/>
          </p:cNvPicPr>
          <p:nvPr/>
        </p:nvPicPr>
        <p:blipFill>
          <a:blip r:embed="rId3"/>
          <a:stretch>
            <a:fillRect/>
          </a:stretch>
        </p:blipFill>
        <p:spPr>
          <a:xfrm>
            <a:off x="1143000" y="1981200"/>
            <a:ext cx="4924425" cy="1704975"/>
          </a:xfrm>
          <a:prstGeom prst="rect">
            <a:avLst/>
          </a:prstGeom>
        </p:spPr>
      </p:pic>
    </p:spTree>
    <p:extLst>
      <p:ext uri="{BB962C8B-B14F-4D97-AF65-F5344CB8AC3E}">
        <p14:creationId xmlns:p14="http://schemas.microsoft.com/office/powerpoint/2010/main" val="28394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Basics of Relational Model</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25512"/>
            <a:ext cx="8229600" cy="5006975"/>
          </a:xfrm>
        </p:spPr>
        <p:txBody>
          <a:bodyPr>
            <a:normAutofit/>
          </a:bodyPr>
          <a:lstStyle/>
          <a:p>
            <a:pPr marL="0" indent="0">
              <a:buNone/>
            </a:pPr>
            <a:r>
              <a:rPr lang="en-US" sz="2800" dirty="0"/>
              <a:t>From E/R Diagrams to Relational Designs</a:t>
            </a:r>
          </a:p>
          <a:p>
            <a:pPr marL="0" indent="0">
              <a:buNone/>
            </a:pPr>
            <a:endParaRPr lang="en-US" sz="2800" dirty="0"/>
          </a:p>
          <a:p>
            <a:pPr marL="0" indent="0">
              <a:buNone/>
            </a:pPr>
            <a:r>
              <a:rPr lang="en-US" sz="2800" dirty="0"/>
              <a:t> </a:t>
            </a:r>
          </a:p>
          <a:p>
            <a:pPr marL="0" indent="0">
              <a:buNone/>
            </a:pPr>
            <a:endParaRPr lang="en-IN" sz="18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9</a:t>
            </a:fld>
            <a:endParaRPr lang="en-IN"/>
          </a:p>
        </p:txBody>
      </p:sp>
      <p:pic>
        <p:nvPicPr>
          <p:cNvPr id="7" name="Picture 6">
            <a:extLst>
              <a:ext uri="{FF2B5EF4-FFF2-40B4-BE49-F238E27FC236}">
                <a16:creationId xmlns:a16="http://schemas.microsoft.com/office/drawing/2014/main" id="{F6E9657F-DC03-46DA-8952-8DD272FD2451}"/>
              </a:ext>
            </a:extLst>
          </p:cNvPr>
          <p:cNvPicPr>
            <a:picLocks noChangeAspect="1"/>
          </p:cNvPicPr>
          <p:nvPr/>
        </p:nvPicPr>
        <p:blipFill>
          <a:blip r:embed="rId3"/>
          <a:stretch>
            <a:fillRect/>
          </a:stretch>
        </p:blipFill>
        <p:spPr>
          <a:xfrm>
            <a:off x="1219200" y="1752599"/>
            <a:ext cx="5791200" cy="3241675"/>
          </a:xfrm>
          <a:prstGeom prst="rect">
            <a:avLst/>
          </a:prstGeom>
        </p:spPr>
      </p:pic>
      <p:pic>
        <p:nvPicPr>
          <p:cNvPr id="10" name="Picture 9">
            <a:extLst>
              <a:ext uri="{FF2B5EF4-FFF2-40B4-BE49-F238E27FC236}">
                <a16:creationId xmlns:a16="http://schemas.microsoft.com/office/drawing/2014/main" id="{17772F4A-7EE9-4D61-9A65-BEE2D3962061}"/>
              </a:ext>
            </a:extLst>
          </p:cNvPr>
          <p:cNvPicPr>
            <a:picLocks noChangeAspect="1"/>
          </p:cNvPicPr>
          <p:nvPr/>
        </p:nvPicPr>
        <p:blipFill>
          <a:blip r:embed="rId4"/>
          <a:stretch>
            <a:fillRect/>
          </a:stretch>
        </p:blipFill>
        <p:spPr>
          <a:xfrm>
            <a:off x="1476375" y="5418138"/>
            <a:ext cx="5276850" cy="419100"/>
          </a:xfrm>
          <a:prstGeom prst="rect">
            <a:avLst/>
          </a:prstGeom>
        </p:spPr>
      </p:pic>
    </p:spTree>
    <p:extLst>
      <p:ext uri="{BB962C8B-B14F-4D97-AF65-F5344CB8AC3E}">
        <p14:creationId xmlns:p14="http://schemas.microsoft.com/office/powerpoint/2010/main" val="2853079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2117</TotalTime>
  <Words>610</Words>
  <Application>Microsoft Office PowerPoint</Application>
  <PresentationFormat>On-screen Show (4:3)</PresentationFormat>
  <Paragraphs>82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Cambria</vt:lpstr>
      <vt:lpstr>Office Theme</vt:lpstr>
      <vt:lpstr> Basics of Relational Model</vt:lpstr>
      <vt:lpstr> Basics of Relational Model</vt:lpstr>
      <vt:lpstr> Basics of Relational Model</vt:lpstr>
      <vt:lpstr> Basics of Relational Model</vt:lpstr>
      <vt:lpstr> Basics of Relational Model</vt:lpstr>
      <vt:lpstr> Basics of Relational Model</vt:lpstr>
      <vt:lpstr> Basics of Relational Model</vt:lpstr>
      <vt:lpstr> Basics of Relational Model</vt:lpstr>
      <vt:lpstr> Basics of Relational Model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Union, Intersection, and Difference of Queries</dc:title>
  <dc:creator>Dell</dc:creator>
  <cp:lastModifiedBy>MANJUNATH S</cp:lastModifiedBy>
  <cp:revision>154</cp:revision>
  <dcterms:created xsi:type="dcterms:W3CDTF">2020-03-23T13:51:28Z</dcterms:created>
  <dcterms:modified xsi:type="dcterms:W3CDTF">2021-05-12T05:10:45Z</dcterms:modified>
</cp:coreProperties>
</file>