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24" r:id="rId2"/>
    <p:sldId id="425" r:id="rId3"/>
    <p:sldId id="427" r:id="rId4"/>
    <p:sldId id="428" r:id="rId5"/>
    <p:sldId id="429" r:id="rId6"/>
    <p:sldId id="430" r:id="rId7"/>
    <p:sldId id="431" r:id="rId8"/>
    <p:sldId id="432" r:id="rId9"/>
    <p:sldId id="433" r:id="rId10"/>
    <p:sldId id="434" r:id="rId11"/>
    <p:sldId id="43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7572D-92D7-4681-BB43-BB13D7168577}" type="datetimeFigureOut">
              <a:rPr lang="en-IN" smtClean="0"/>
              <a:t>13-05-2021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49B7B-5EB5-4C22-9C96-2D6591ED5569}" type="slidenum">
              <a:rPr lang="en-IN" smtClean="0"/>
              <a:t>‹#›</a:t>
            </a:fld>
            <a:endParaRPr lang="en-IN"/>
          </a:p>
        </p:txBody>
      </p:sp>
    </p:spTree>
    <p:extLst>
      <p:ext uri="{BB962C8B-B14F-4D97-AF65-F5344CB8AC3E}">
        <p14:creationId xmlns:p14="http://schemas.microsoft.com/office/powerpoint/2010/main" val="54071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1</a:t>
            </a:fld>
            <a:endParaRPr lang="en-IN"/>
          </a:p>
        </p:txBody>
      </p:sp>
    </p:spTree>
    <p:extLst>
      <p:ext uri="{BB962C8B-B14F-4D97-AF65-F5344CB8AC3E}">
        <p14:creationId xmlns:p14="http://schemas.microsoft.com/office/powerpoint/2010/main" val="137277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10</a:t>
            </a:fld>
            <a:endParaRPr lang="en-IN"/>
          </a:p>
        </p:txBody>
      </p:sp>
    </p:spTree>
    <p:extLst>
      <p:ext uri="{BB962C8B-B14F-4D97-AF65-F5344CB8AC3E}">
        <p14:creationId xmlns:p14="http://schemas.microsoft.com/office/powerpoint/2010/main" val="855884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11</a:t>
            </a:fld>
            <a:endParaRPr lang="en-IN"/>
          </a:p>
        </p:txBody>
      </p:sp>
    </p:spTree>
    <p:extLst>
      <p:ext uri="{BB962C8B-B14F-4D97-AF65-F5344CB8AC3E}">
        <p14:creationId xmlns:p14="http://schemas.microsoft.com/office/powerpoint/2010/main" val="143388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2</a:t>
            </a:fld>
            <a:endParaRPr lang="en-IN"/>
          </a:p>
        </p:txBody>
      </p:sp>
    </p:spTree>
    <p:extLst>
      <p:ext uri="{BB962C8B-B14F-4D97-AF65-F5344CB8AC3E}">
        <p14:creationId xmlns:p14="http://schemas.microsoft.com/office/powerpoint/2010/main" val="2513711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3</a:t>
            </a:fld>
            <a:endParaRPr lang="en-IN"/>
          </a:p>
        </p:txBody>
      </p:sp>
    </p:spTree>
    <p:extLst>
      <p:ext uri="{BB962C8B-B14F-4D97-AF65-F5344CB8AC3E}">
        <p14:creationId xmlns:p14="http://schemas.microsoft.com/office/powerpoint/2010/main" val="131103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4</a:t>
            </a:fld>
            <a:endParaRPr lang="en-IN"/>
          </a:p>
        </p:txBody>
      </p:sp>
    </p:spTree>
    <p:extLst>
      <p:ext uri="{BB962C8B-B14F-4D97-AF65-F5344CB8AC3E}">
        <p14:creationId xmlns:p14="http://schemas.microsoft.com/office/powerpoint/2010/main" val="268341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5</a:t>
            </a:fld>
            <a:endParaRPr lang="en-IN"/>
          </a:p>
        </p:txBody>
      </p:sp>
    </p:spTree>
    <p:extLst>
      <p:ext uri="{BB962C8B-B14F-4D97-AF65-F5344CB8AC3E}">
        <p14:creationId xmlns:p14="http://schemas.microsoft.com/office/powerpoint/2010/main" val="422478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6</a:t>
            </a:fld>
            <a:endParaRPr lang="en-IN"/>
          </a:p>
        </p:txBody>
      </p:sp>
    </p:spTree>
    <p:extLst>
      <p:ext uri="{BB962C8B-B14F-4D97-AF65-F5344CB8AC3E}">
        <p14:creationId xmlns:p14="http://schemas.microsoft.com/office/powerpoint/2010/main" val="3223826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7</a:t>
            </a:fld>
            <a:endParaRPr lang="en-IN"/>
          </a:p>
        </p:txBody>
      </p:sp>
    </p:spTree>
    <p:extLst>
      <p:ext uri="{BB962C8B-B14F-4D97-AF65-F5344CB8AC3E}">
        <p14:creationId xmlns:p14="http://schemas.microsoft.com/office/powerpoint/2010/main" val="419637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8</a:t>
            </a:fld>
            <a:endParaRPr lang="en-IN"/>
          </a:p>
        </p:txBody>
      </p:sp>
    </p:spTree>
    <p:extLst>
      <p:ext uri="{BB962C8B-B14F-4D97-AF65-F5344CB8AC3E}">
        <p14:creationId xmlns:p14="http://schemas.microsoft.com/office/powerpoint/2010/main" val="3618050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49B7B-5EB5-4C22-9C96-2D6591ED5569}" type="slidenum">
              <a:rPr lang="en-IN" smtClean="0"/>
              <a:t>9</a:t>
            </a:fld>
            <a:endParaRPr lang="en-IN"/>
          </a:p>
        </p:txBody>
      </p:sp>
    </p:spTree>
    <p:extLst>
      <p:ext uri="{BB962C8B-B14F-4D97-AF65-F5344CB8AC3E}">
        <p14:creationId xmlns:p14="http://schemas.microsoft.com/office/powerpoint/2010/main" val="224927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40BB46-443A-4E39-B0AA-C9C8650CD1A9}" type="datetime1">
              <a:rPr lang="en-IN" smtClean="0"/>
              <a:t>13-05-2021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A655D7-53EE-4E43-9C5C-28FC2FD1EF05}" type="datetime1">
              <a:rPr lang="en-IN" smtClean="0"/>
              <a:t>13-05-2021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A68E65-DA71-46DC-ADAB-B5C280F213C5}" type="datetime1">
              <a:rPr lang="en-IN" smtClean="0"/>
              <a:t>13-05-2021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B264972-E7EC-45F9-9813-2CFDD7A9D9AF}" type="datetime1">
              <a:rPr lang="en-IN" smtClean="0"/>
              <a:t>13-05-2021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3DA01-446B-45C7-A200-344EE072DEEB}" type="datetime1">
              <a:rPr lang="en-IN" smtClean="0"/>
              <a:t>13-05-2021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3A26A3-56BC-466F-B647-2D61EC601BBE}" type="datetime1">
              <a:rPr lang="en-IN" smtClean="0"/>
              <a:t>13-05-2021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4A830D5-51B7-4F97-BB82-EB5FA0334C08}" type="datetime1">
              <a:rPr lang="en-IN" smtClean="0"/>
              <a:t>13-05-2021</a:t>
            </a:fld>
            <a:endParaRPr lang="en-IN"/>
          </a:p>
        </p:txBody>
      </p:sp>
      <p:sp>
        <p:nvSpPr>
          <p:cNvPr id="8" name="Footer Placeholder 7"/>
          <p:cNvSpPr>
            <a:spLocks noGrp="1"/>
          </p:cNvSpPr>
          <p:nvPr>
            <p:ph type="ftr" sz="quarter" idx="11"/>
          </p:nvPr>
        </p:nvSpPr>
        <p:spPr/>
        <p:txBody>
          <a:bodyPr/>
          <a:lstStyle/>
          <a:p>
            <a:r>
              <a:rPr lang="en-IN"/>
              <a:t>Sindhu K, Dept. of Ise</a:t>
            </a:r>
          </a:p>
        </p:txBody>
      </p:sp>
      <p:sp>
        <p:nvSpPr>
          <p:cNvPr id="9" name="Slide Number Placeholder 8"/>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0AAE2D-8914-401B-AA26-02A3013F9AD0}" type="datetime1">
              <a:rPr lang="en-IN" smtClean="0"/>
              <a:t>13-05-2021</a:t>
            </a:fld>
            <a:endParaRPr lang="en-IN"/>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83479-F3AB-4EC4-B375-46C037750FB1}" type="datetime1">
              <a:rPr lang="en-IN" smtClean="0"/>
              <a:t>13-05-2021</a:t>
            </a:fld>
            <a:endParaRPr lang="en-IN"/>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80F4D-6FD1-494C-9DDA-5FC77028FCC5}" type="datetime1">
              <a:rPr lang="en-IN" smtClean="0"/>
              <a:t>13-05-2021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4C92A-7931-41AE-8CB4-3A1B344085FE}" type="datetime1">
              <a:rPr lang="en-IN" smtClean="0"/>
              <a:t>13-05-2021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B70D8-373C-478E-84D7-76865838EBE6}" type="datetime1">
              <a:rPr lang="en-IN" smtClean="0"/>
              <a:t>13-05-2021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Sindhu K, Dept. of Ise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D845A-E51E-4148-9C69-4F768B933B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1</a:t>
            </a:fld>
            <a:endParaRPr lang="en-IN"/>
          </a:p>
        </p:txBody>
      </p:sp>
      <p:pic>
        <p:nvPicPr>
          <p:cNvPr id="9" name="Picture 8">
            <a:extLst>
              <a:ext uri="{FF2B5EF4-FFF2-40B4-BE49-F238E27FC236}">
                <a16:creationId xmlns:a16="http://schemas.microsoft.com/office/drawing/2014/main" id="{EFD901A4-5156-4EF4-B0FE-79EF9F086174}"/>
              </a:ext>
            </a:extLst>
          </p:cNvPr>
          <p:cNvPicPr>
            <a:picLocks noChangeAspect="1"/>
          </p:cNvPicPr>
          <p:nvPr/>
        </p:nvPicPr>
        <p:blipFill>
          <a:blip r:embed="rId3"/>
          <a:stretch>
            <a:fillRect/>
          </a:stretch>
        </p:blipFill>
        <p:spPr>
          <a:xfrm>
            <a:off x="1866900" y="733921"/>
            <a:ext cx="4419600" cy="5748933"/>
          </a:xfrm>
          <a:prstGeom prst="rect">
            <a:avLst/>
          </a:prstGeom>
        </p:spPr>
      </p:pic>
      <p:pic>
        <p:nvPicPr>
          <p:cNvPr id="11" name="Picture 10">
            <a:extLst>
              <a:ext uri="{FF2B5EF4-FFF2-40B4-BE49-F238E27FC236}">
                <a16:creationId xmlns:a16="http://schemas.microsoft.com/office/drawing/2014/main" id="{9CFA17F4-74AA-4F12-9470-83BED1429F56}"/>
              </a:ext>
            </a:extLst>
          </p:cNvPr>
          <p:cNvPicPr>
            <a:picLocks noChangeAspect="1"/>
          </p:cNvPicPr>
          <p:nvPr/>
        </p:nvPicPr>
        <p:blipFill>
          <a:blip r:embed="rId4"/>
          <a:stretch>
            <a:fillRect/>
          </a:stretch>
        </p:blipFill>
        <p:spPr>
          <a:xfrm>
            <a:off x="5667990" y="4876800"/>
            <a:ext cx="2954203" cy="811213"/>
          </a:xfrm>
          <a:prstGeom prst="rect">
            <a:avLst/>
          </a:prstGeom>
        </p:spPr>
      </p:pic>
    </p:spTree>
    <p:extLst>
      <p:ext uri="{BB962C8B-B14F-4D97-AF65-F5344CB8AC3E}">
        <p14:creationId xmlns:p14="http://schemas.microsoft.com/office/powerpoint/2010/main" val="323550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a:bodyPr>
          <a:lstStyle/>
          <a:p>
            <a:pPr marL="0" indent="0">
              <a:buNone/>
            </a:pPr>
            <a:r>
              <a:rPr lang="en-US" sz="2400" b="1" dirty="0"/>
              <a:t>The Query Processor </a:t>
            </a:r>
          </a:p>
          <a:p>
            <a:pPr marL="0" indent="0">
              <a:buNone/>
            </a:pPr>
            <a:r>
              <a:rPr lang="en-US" sz="2400" dirty="0"/>
              <a:t>The portion of the DBMS that most affects the performance that the user sees is the query processor. In Fig. 1.1 the query processor is represented by two components: </a:t>
            </a:r>
          </a:p>
          <a:p>
            <a:pPr marL="0" indent="0">
              <a:buNone/>
            </a:pPr>
            <a:r>
              <a:rPr lang="en-US" sz="2400" dirty="0"/>
              <a:t>1. </a:t>
            </a:r>
            <a:r>
              <a:rPr lang="en-US" sz="2400" b="1" dirty="0"/>
              <a:t>The query compiler</a:t>
            </a:r>
            <a:r>
              <a:rPr lang="en-US" sz="2400" dirty="0"/>
              <a:t> which translates the query into an internal form called a query plan which is a sequence of operations to be performed on the data. </a:t>
            </a:r>
            <a:endParaRPr lang="en-IN"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10</a:t>
            </a:fld>
            <a:endParaRPr lang="en-IN"/>
          </a:p>
        </p:txBody>
      </p:sp>
    </p:spTree>
    <p:extLst>
      <p:ext uri="{BB962C8B-B14F-4D97-AF65-F5344CB8AC3E}">
        <p14:creationId xmlns:p14="http://schemas.microsoft.com/office/powerpoint/2010/main" val="72552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fontScale="85000" lnSpcReduction="20000"/>
          </a:bodyPr>
          <a:lstStyle/>
          <a:p>
            <a:pPr marL="0" indent="0">
              <a:buNone/>
            </a:pPr>
            <a:r>
              <a:rPr lang="en-US" sz="2400" dirty="0"/>
              <a:t>The  query compiler consists of three major units: </a:t>
            </a:r>
          </a:p>
          <a:p>
            <a:pPr marL="0" indent="0">
              <a:buNone/>
            </a:pPr>
            <a:r>
              <a:rPr lang="en-US" sz="2400" dirty="0"/>
              <a:t>(a) A query parser, which builds a tree structure from the textual form of the query. </a:t>
            </a:r>
          </a:p>
          <a:p>
            <a:pPr marL="0" indent="0">
              <a:buNone/>
            </a:pPr>
            <a:r>
              <a:rPr lang="en-US" sz="2400" dirty="0"/>
              <a:t>(b) A query preprocessor, which performs semantic checks on the query (e.g.; making sure all relations mentioned by the query actually exist), and performing some tree transformations to turn the parse tree into a tree of algebraic operators representing the initial query plan. </a:t>
            </a:r>
          </a:p>
          <a:p>
            <a:pPr marL="0" indent="0">
              <a:buNone/>
            </a:pPr>
            <a:r>
              <a:rPr lang="en-US" sz="2400" dirty="0"/>
              <a:t>(c) A query optimizer, which transforms the initial query plan into the best available sequence of operations on the actual data. </a:t>
            </a:r>
          </a:p>
          <a:p>
            <a:pPr marL="0" indent="0">
              <a:buNone/>
            </a:pPr>
            <a:endParaRPr lang="en-US" sz="2400" dirty="0"/>
          </a:p>
          <a:p>
            <a:pPr marL="0" indent="0">
              <a:buNone/>
            </a:pPr>
            <a:r>
              <a:rPr lang="en-US" sz="2400" dirty="0"/>
              <a:t>2. The </a:t>
            </a:r>
            <a:r>
              <a:rPr lang="en-US" sz="2400" b="1" dirty="0"/>
              <a:t>execution engine</a:t>
            </a:r>
            <a:r>
              <a:rPr lang="en-US" sz="2400" dirty="0"/>
              <a:t>, which has the responsibility for executing each of </a:t>
            </a:r>
          </a:p>
          <a:p>
            <a:pPr marL="0" indent="0">
              <a:buNone/>
            </a:pPr>
            <a:r>
              <a:rPr lang="en-US" sz="2400" dirty="0"/>
              <a:t>the steps in the chosen query plan. The execution engine interacts with </a:t>
            </a:r>
          </a:p>
          <a:p>
            <a:pPr marL="0" indent="0">
              <a:buNone/>
            </a:pPr>
            <a:r>
              <a:rPr lang="en-US" sz="2400" dirty="0"/>
              <a:t>most of the other components of the DBMS, either directly or through </a:t>
            </a:r>
          </a:p>
          <a:p>
            <a:pPr marL="0" indent="0">
              <a:buNone/>
            </a:pPr>
            <a:r>
              <a:rPr lang="en-US" sz="2400" dirty="0"/>
              <a:t>the buffers. It must get the data from the database into buffers in order </a:t>
            </a:r>
          </a:p>
          <a:p>
            <a:pPr marL="0" indent="0">
              <a:buNone/>
            </a:pPr>
            <a:r>
              <a:rPr lang="en-US" sz="2400" dirty="0"/>
              <a:t>to manipulate that data. It needs to interact with the scheduler to avoid </a:t>
            </a:r>
          </a:p>
          <a:p>
            <a:pPr marL="0" indent="0">
              <a:buNone/>
            </a:pPr>
            <a:r>
              <a:rPr lang="en-US" sz="2400" dirty="0"/>
              <a:t>accessing data that is locked, and the log manager to make sure that </a:t>
            </a:r>
          </a:p>
          <a:p>
            <a:pPr marL="0" indent="0">
              <a:buNone/>
            </a:pPr>
            <a:r>
              <a:rPr lang="en-US" sz="2400" dirty="0"/>
              <a:t>all database changes are properly logged.</a:t>
            </a:r>
            <a:endParaRPr lang="en-IN"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11</a:t>
            </a:fld>
            <a:endParaRPr lang="en-IN"/>
          </a:p>
        </p:txBody>
      </p:sp>
    </p:spTree>
    <p:extLst>
      <p:ext uri="{BB962C8B-B14F-4D97-AF65-F5344CB8AC3E}">
        <p14:creationId xmlns:p14="http://schemas.microsoft.com/office/powerpoint/2010/main" val="134196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a:bodyPr>
          <a:lstStyle/>
          <a:p>
            <a:pPr marL="0" indent="0">
              <a:buNone/>
            </a:pPr>
            <a:r>
              <a:rPr lang="en-US" sz="2400" dirty="0"/>
              <a:t>Single boxes represent system components. </a:t>
            </a:r>
          </a:p>
          <a:p>
            <a:pPr marL="0" indent="0">
              <a:buNone/>
            </a:pPr>
            <a:r>
              <a:rPr lang="en-US" sz="2400" dirty="0"/>
              <a:t>Double boxes represent in-memory data structures. </a:t>
            </a:r>
          </a:p>
          <a:p>
            <a:pPr marL="0" indent="0">
              <a:buNone/>
            </a:pPr>
            <a:r>
              <a:rPr lang="en-US" sz="2400" dirty="0"/>
              <a:t>The solid lines indicate control and data flow</a:t>
            </a:r>
          </a:p>
          <a:p>
            <a:pPr marL="0" indent="0">
              <a:buNone/>
            </a:pPr>
            <a:r>
              <a:rPr lang="en-US" sz="2400" dirty="0"/>
              <a:t>Dashed lines indicate data flow only</a:t>
            </a:r>
          </a:p>
          <a:p>
            <a:pPr marL="0" indent="0">
              <a:buNone/>
            </a:pPr>
            <a:endParaRPr lang="en-US" sz="2400" dirty="0"/>
          </a:p>
          <a:p>
            <a:pPr marL="0" indent="0">
              <a:buNone/>
            </a:pPr>
            <a:endParaRPr lang="en-IN"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2</a:t>
            </a:fld>
            <a:endParaRPr lang="en-IN"/>
          </a:p>
        </p:txBody>
      </p:sp>
      <p:pic>
        <p:nvPicPr>
          <p:cNvPr id="7" name="Picture 6">
            <a:extLst>
              <a:ext uri="{FF2B5EF4-FFF2-40B4-BE49-F238E27FC236}">
                <a16:creationId xmlns:a16="http://schemas.microsoft.com/office/drawing/2014/main" id="{C1BCDE4E-52BE-4164-99B0-0EC5D0605C1B}"/>
              </a:ext>
            </a:extLst>
          </p:cNvPr>
          <p:cNvPicPr>
            <a:picLocks noChangeAspect="1"/>
          </p:cNvPicPr>
          <p:nvPr/>
        </p:nvPicPr>
        <p:blipFill>
          <a:blip r:embed="rId3"/>
          <a:stretch>
            <a:fillRect/>
          </a:stretch>
        </p:blipFill>
        <p:spPr>
          <a:xfrm>
            <a:off x="228600" y="3124200"/>
            <a:ext cx="8572500" cy="1733550"/>
          </a:xfrm>
          <a:prstGeom prst="rect">
            <a:avLst/>
          </a:prstGeom>
        </p:spPr>
      </p:pic>
    </p:spTree>
    <p:extLst>
      <p:ext uri="{BB962C8B-B14F-4D97-AF65-F5344CB8AC3E}">
        <p14:creationId xmlns:p14="http://schemas.microsoft.com/office/powerpoint/2010/main" val="314964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lnSpcReduction="10000"/>
          </a:bodyPr>
          <a:lstStyle/>
          <a:p>
            <a:r>
              <a:rPr lang="en-US" sz="2400" dirty="0"/>
              <a:t>Database administrator, or DBA, for a university registrar's database might decide that there should be a table or relation with columns for a student,  a course the student has taken, and a grade for that student in that course. </a:t>
            </a:r>
          </a:p>
          <a:p>
            <a:r>
              <a:rPr lang="en-US" sz="2400" dirty="0"/>
              <a:t>This  structure and constraint information is all part of the schema of the database and entered by the DBA, who needs special authority to execute schema-altering commands, since these can have profound effects on the database. </a:t>
            </a:r>
          </a:p>
          <a:p>
            <a:endParaRPr lang="en-US" sz="2400" dirty="0"/>
          </a:p>
          <a:p>
            <a:r>
              <a:rPr lang="en-US" sz="2400" dirty="0"/>
              <a:t>These schema-altering </a:t>
            </a:r>
            <a:r>
              <a:rPr lang="en-US" sz="2400" dirty="0" err="1"/>
              <a:t>DDL</a:t>
            </a:r>
            <a:r>
              <a:rPr lang="en-US" sz="2400" dirty="0"/>
              <a:t> commands ("</a:t>
            </a:r>
            <a:r>
              <a:rPr lang="en-US" sz="2400" dirty="0" err="1"/>
              <a:t>DDL</a:t>
            </a:r>
            <a:r>
              <a:rPr lang="en-US" sz="2400" dirty="0"/>
              <a:t>," stands for "data-definition language") are parsed by a </a:t>
            </a:r>
            <a:r>
              <a:rPr lang="en-US" sz="2400" dirty="0" err="1"/>
              <a:t>DDL</a:t>
            </a:r>
            <a:r>
              <a:rPr lang="en-US" sz="2400" dirty="0"/>
              <a:t> processor and passed to the execution engine, which then goes through the index/file/record manager to alter the metadata, that is, the schema information for the database. </a:t>
            </a:r>
          </a:p>
          <a:p>
            <a:pPr marL="0" indent="0">
              <a:buNone/>
            </a:pPr>
            <a:endParaRPr lang="en-IN"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3</a:t>
            </a:fld>
            <a:endParaRPr lang="en-IN"/>
          </a:p>
        </p:txBody>
      </p:sp>
    </p:spTree>
    <p:extLst>
      <p:ext uri="{BB962C8B-B14F-4D97-AF65-F5344CB8AC3E}">
        <p14:creationId xmlns:p14="http://schemas.microsoft.com/office/powerpoint/2010/main" val="324608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a:bodyPr>
          <a:lstStyle/>
          <a:p>
            <a:pPr marL="0" indent="0">
              <a:buNone/>
            </a:pPr>
            <a:r>
              <a:rPr lang="en-US" sz="2400" dirty="0"/>
              <a:t>A user or an application program initiates some action that  does not affect the schema of the database, but may affect the content of the database (if the action is a modification command) or will extract data from the database (if the action is a query). </a:t>
            </a:r>
          </a:p>
          <a:p>
            <a:pPr marL="0" indent="0">
              <a:buNone/>
            </a:pPr>
            <a:endParaRPr lang="en-US" sz="2400" dirty="0"/>
          </a:p>
          <a:p>
            <a:pPr marL="0" indent="0">
              <a:buNone/>
            </a:pPr>
            <a:r>
              <a:rPr lang="en-US" sz="2400" dirty="0"/>
              <a:t>The language in which these commands are expressed is called a data-manipulation language (</a:t>
            </a:r>
            <a:r>
              <a:rPr lang="en-US" sz="2400" dirty="0" err="1"/>
              <a:t>DML</a:t>
            </a:r>
            <a:r>
              <a:rPr lang="en-US" sz="2400" dirty="0"/>
              <a:t>)</a:t>
            </a:r>
            <a:endParaRPr lang="en-IN"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4</a:t>
            </a:fld>
            <a:endParaRPr lang="en-IN"/>
          </a:p>
        </p:txBody>
      </p:sp>
    </p:spTree>
    <p:extLst>
      <p:ext uri="{BB962C8B-B14F-4D97-AF65-F5344CB8AC3E}">
        <p14:creationId xmlns:p14="http://schemas.microsoft.com/office/powerpoint/2010/main" val="205004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fontScale="85000" lnSpcReduction="10000"/>
          </a:bodyPr>
          <a:lstStyle/>
          <a:p>
            <a:pPr marL="0" indent="0">
              <a:buNone/>
            </a:pPr>
            <a:r>
              <a:rPr lang="en-US" sz="2400" dirty="0"/>
              <a:t>The query is parsed and optimized by a </a:t>
            </a:r>
            <a:r>
              <a:rPr lang="en-US" sz="2400" b="1" dirty="0"/>
              <a:t>query compiler</a:t>
            </a:r>
            <a:r>
              <a:rPr lang="en-US" sz="2400" dirty="0"/>
              <a:t>. </a:t>
            </a:r>
          </a:p>
          <a:p>
            <a:pPr marL="0" indent="0">
              <a:buNone/>
            </a:pPr>
            <a:r>
              <a:rPr lang="en-US" sz="2400" dirty="0"/>
              <a:t>The resulting sequence of actions the DBMS will perform to answer the query, is passed to the </a:t>
            </a:r>
            <a:r>
              <a:rPr lang="en-US" sz="2400" b="1" dirty="0"/>
              <a:t>execution engine</a:t>
            </a:r>
            <a:r>
              <a:rPr lang="en-US" sz="2400" dirty="0"/>
              <a:t>. </a:t>
            </a:r>
          </a:p>
          <a:p>
            <a:pPr marL="0" indent="0">
              <a:buNone/>
            </a:pPr>
            <a:r>
              <a:rPr lang="en-US" sz="2400" dirty="0"/>
              <a:t>The execution engine issues a sequence of  requests for small pieces of data, typically records or tuples of a relation, to a </a:t>
            </a:r>
            <a:r>
              <a:rPr lang="en-US" sz="2400" b="1" dirty="0"/>
              <a:t>resource manager </a:t>
            </a:r>
            <a:r>
              <a:rPr lang="en-US" sz="2400" dirty="0"/>
              <a:t>that knows about data files, the format and size of records in those files, and index files, which help find elements of data files quickly. </a:t>
            </a:r>
          </a:p>
          <a:p>
            <a:pPr marL="0" indent="0">
              <a:buNone/>
            </a:pPr>
            <a:r>
              <a:rPr lang="en-US" sz="2400" dirty="0"/>
              <a:t>The requests for data are translated into pages and these requests are passed </a:t>
            </a:r>
          </a:p>
          <a:p>
            <a:pPr marL="0" indent="0">
              <a:buNone/>
            </a:pPr>
            <a:r>
              <a:rPr lang="en-US" sz="2400" dirty="0"/>
              <a:t>to the </a:t>
            </a:r>
            <a:r>
              <a:rPr lang="en-US" sz="2400" b="1" dirty="0"/>
              <a:t>buffer manager</a:t>
            </a:r>
            <a:r>
              <a:rPr lang="en-US" sz="2400" dirty="0"/>
              <a:t>. Buffer manager brings  appropriate portions of the data from secondary storage (disk, normally) where it is kept permanently, to main memory buffers. </a:t>
            </a:r>
          </a:p>
          <a:p>
            <a:pPr marL="0" indent="0">
              <a:buNone/>
            </a:pPr>
            <a:r>
              <a:rPr lang="en-US" sz="2400" dirty="0"/>
              <a:t>The buffer manager communicates with a </a:t>
            </a:r>
            <a:r>
              <a:rPr lang="en-US" sz="2400" b="1" dirty="0"/>
              <a:t>storage manager </a:t>
            </a:r>
            <a:r>
              <a:rPr lang="en-US" sz="2400" dirty="0"/>
              <a:t>to get data from </a:t>
            </a:r>
          </a:p>
          <a:p>
            <a:pPr marL="0" indent="0">
              <a:buNone/>
            </a:pPr>
            <a:r>
              <a:rPr lang="en-US" sz="2400" dirty="0"/>
              <a:t>disk. The storage manager might involve operating-system commands, but </a:t>
            </a:r>
          </a:p>
          <a:p>
            <a:pPr marL="0" indent="0">
              <a:buNone/>
            </a:pPr>
            <a:r>
              <a:rPr lang="en-US" sz="2400" dirty="0"/>
              <a:t>more typically, the DBMS issues commands directly to the disk controller.</a:t>
            </a:r>
            <a:endParaRPr lang="en-IN"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5</a:t>
            </a:fld>
            <a:endParaRPr lang="en-IN"/>
          </a:p>
        </p:txBody>
      </p:sp>
    </p:spTree>
    <p:extLst>
      <p:ext uri="{BB962C8B-B14F-4D97-AF65-F5344CB8AC3E}">
        <p14:creationId xmlns:p14="http://schemas.microsoft.com/office/powerpoint/2010/main" val="425504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fontScale="92500" lnSpcReduction="20000"/>
          </a:bodyPr>
          <a:lstStyle/>
          <a:p>
            <a:pPr marL="0" indent="0">
              <a:buNone/>
            </a:pPr>
            <a:r>
              <a:rPr lang="en-US" sz="2400" b="1" dirty="0"/>
              <a:t>Transaction processing </a:t>
            </a:r>
          </a:p>
          <a:p>
            <a:pPr marL="0" indent="0">
              <a:buNone/>
            </a:pPr>
            <a:r>
              <a:rPr lang="en-US" sz="2400" dirty="0"/>
              <a:t>Queries and other </a:t>
            </a:r>
            <a:r>
              <a:rPr lang="en-US" sz="2400" dirty="0" err="1"/>
              <a:t>DML</a:t>
            </a:r>
            <a:r>
              <a:rPr lang="en-US" sz="2400" dirty="0"/>
              <a:t> actions are grouped into transactions, which are units that must be executed atomically and in isolation from one another. </a:t>
            </a:r>
          </a:p>
          <a:p>
            <a:pPr marL="0" indent="0">
              <a:buNone/>
            </a:pPr>
            <a:endParaRPr lang="en-US" sz="2400" dirty="0"/>
          </a:p>
          <a:p>
            <a:pPr marL="0" indent="0">
              <a:buNone/>
            </a:pPr>
            <a:r>
              <a:rPr lang="en-US" sz="2400" dirty="0"/>
              <a:t>Often each  query or modification action is a transaction by itself. In addition, the execution of transactions must be durable, meaning that the effect of any completed transaction must be preserved even if the system fails in some way right after completion of the transaction. </a:t>
            </a:r>
          </a:p>
          <a:p>
            <a:pPr marL="0" indent="0">
              <a:buNone/>
            </a:pPr>
            <a:endParaRPr lang="en-US" sz="2400" dirty="0"/>
          </a:p>
          <a:p>
            <a:pPr marL="0" indent="0">
              <a:buNone/>
            </a:pPr>
            <a:r>
              <a:rPr lang="en-US" sz="2400" dirty="0"/>
              <a:t> Transaction processor is divided into two major parts: </a:t>
            </a:r>
          </a:p>
          <a:p>
            <a:pPr marL="0" indent="0">
              <a:buNone/>
            </a:pPr>
            <a:r>
              <a:rPr lang="en-US" sz="2400" dirty="0"/>
              <a:t>1. A concurrency-control manager, or scheduler, responsible for assuring atomicity and isolation of transactions, and </a:t>
            </a:r>
          </a:p>
          <a:p>
            <a:pPr marL="0" indent="0">
              <a:buNone/>
            </a:pPr>
            <a:r>
              <a:rPr lang="en-US" sz="2400" dirty="0"/>
              <a:t>2. A logging and recovery manager, responsible for the durability of transactions</a:t>
            </a:r>
            <a:endParaRPr lang="en-IN"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6</a:t>
            </a:fld>
            <a:endParaRPr lang="en-IN"/>
          </a:p>
        </p:txBody>
      </p:sp>
    </p:spTree>
    <p:extLst>
      <p:ext uri="{BB962C8B-B14F-4D97-AF65-F5344CB8AC3E}">
        <p14:creationId xmlns:p14="http://schemas.microsoft.com/office/powerpoint/2010/main" val="18681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fontScale="92500" lnSpcReduction="20000"/>
          </a:bodyPr>
          <a:lstStyle/>
          <a:p>
            <a:pPr marL="0" indent="0">
              <a:buNone/>
            </a:pPr>
            <a:r>
              <a:rPr lang="en-US" sz="2400" b="1" dirty="0"/>
              <a:t>Storage and Buffer Management </a:t>
            </a:r>
          </a:p>
          <a:p>
            <a:pPr marL="0" indent="0">
              <a:buNone/>
            </a:pPr>
            <a:r>
              <a:rPr lang="en-US" sz="2400" dirty="0"/>
              <a:t>The data of a database normally resides in secondary storage</a:t>
            </a:r>
          </a:p>
          <a:p>
            <a:pPr marL="0" indent="0">
              <a:buNone/>
            </a:pPr>
            <a:r>
              <a:rPr lang="en-US" sz="2400" dirty="0"/>
              <a:t>To perform any useful operation on data, that data must be in main memory. </a:t>
            </a:r>
          </a:p>
          <a:p>
            <a:pPr marL="0" indent="0">
              <a:buNone/>
            </a:pPr>
            <a:r>
              <a:rPr lang="en-US" sz="2400" dirty="0"/>
              <a:t>It  is the job of the storage manager to control the placement of data on disk and </a:t>
            </a:r>
          </a:p>
          <a:p>
            <a:pPr marL="0" indent="0">
              <a:buNone/>
            </a:pPr>
            <a:r>
              <a:rPr lang="en-US" sz="2400" dirty="0"/>
              <a:t>its movement between disk and main memory. </a:t>
            </a:r>
          </a:p>
          <a:p>
            <a:pPr marL="0" indent="0">
              <a:buNone/>
            </a:pPr>
            <a:r>
              <a:rPr lang="en-US" sz="2400" dirty="0"/>
              <a:t>In a simple database system, the storage manager might be nothing more </a:t>
            </a:r>
          </a:p>
          <a:p>
            <a:pPr marL="0" indent="0">
              <a:buNone/>
            </a:pPr>
            <a:r>
              <a:rPr lang="en-US" sz="2400" dirty="0"/>
              <a:t>than the file system of the operating system. </a:t>
            </a:r>
          </a:p>
          <a:p>
            <a:pPr marL="0" indent="0">
              <a:buNone/>
            </a:pPr>
            <a:r>
              <a:rPr lang="en-US" sz="2400" dirty="0"/>
              <a:t>The storage manager keeps track of the location of files on the disk and obtains the block or blocks containing a file on request from the buffer manager. </a:t>
            </a:r>
          </a:p>
          <a:p>
            <a:pPr marL="0" indent="0">
              <a:buNone/>
            </a:pPr>
            <a:r>
              <a:rPr lang="en-US" sz="2400" dirty="0"/>
              <a:t>The buffer manager is responsible for partitioning the available main memory into buffers, which are page-sized regions into which disk blocks can be transferred.</a:t>
            </a:r>
            <a:endParaRPr lang="en-IN"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7</a:t>
            </a:fld>
            <a:endParaRPr lang="en-IN"/>
          </a:p>
        </p:txBody>
      </p:sp>
    </p:spTree>
    <p:extLst>
      <p:ext uri="{BB962C8B-B14F-4D97-AF65-F5344CB8AC3E}">
        <p14:creationId xmlns:p14="http://schemas.microsoft.com/office/powerpoint/2010/main" val="399853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fontScale="92500"/>
          </a:bodyPr>
          <a:lstStyle/>
          <a:p>
            <a:pPr marL="0" indent="0">
              <a:buNone/>
            </a:pPr>
            <a:r>
              <a:rPr lang="en-US" sz="2400" b="1" dirty="0"/>
              <a:t>Storage and Buffer Management </a:t>
            </a:r>
          </a:p>
          <a:p>
            <a:pPr marL="0" indent="0">
              <a:buNone/>
            </a:pPr>
            <a:r>
              <a:rPr lang="en-US" sz="2400" dirty="0"/>
              <a:t>Thus, all DBMS components that need information from the disk </a:t>
            </a:r>
          </a:p>
          <a:p>
            <a:pPr marL="0" indent="0">
              <a:buNone/>
            </a:pPr>
            <a:r>
              <a:rPr lang="en-US" sz="2400" dirty="0"/>
              <a:t>will interact with the buffers and the buffer manager, either directly or through the execution engine. </a:t>
            </a:r>
          </a:p>
          <a:p>
            <a:pPr marL="0" indent="0">
              <a:buNone/>
            </a:pPr>
            <a:r>
              <a:rPr lang="en-US" sz="2400" dirty="0"/>
              <a:t>The kinds of information that various components may need include: </a:t>
            </a:r>
          </a:p>
          <a:p>
            <a:pPr marL="0" indent="0">
              <a:buNone/>
            </a:pPr>
            <a:r>
              <a:rPr lang="en-US" sz="2400" dirty="0"/>
              <a:t>1. Data: the contents of the database itself. </a:t>
            </a:r>
          </a:p>
          <a:p>
            <a:pPr marL="0" indent="0">
              <a:buNone/>
            </a:pPr>
            <a:r>
              <a:rPr lang="en-US" sz="2400" dirty="0"/>
              <a:t>2. Metadata: the database schema that describes the structure of, and </a:t>
            </a:r>
            <a:r>
              <a:rPr lang="en-US" sz="2400" dirty="0" err="1"/>
              <a:t>constraints</a:t>
            </a:r>
            <a:r>
              <a:rPr lang="en-US" sz="2400" dirty="0"/>
              <a:t> on, the database. </a:t>
            </a:r>
          </a:p>
          <a:p>
            <a:pPr marL="0" indent="0">
              <a:buNone/>
            </a:pPr>
            <a:r>
              <a:rPr lang="en-US" sz="2400" dirty="0"/>
              <a:t>3. Statistics: information gathered and stored by the DBMS about data </a:t>
            </a:r>
          </a:p>
          <a:p>
            <a:pPr marL="0" indent="0">
              <a:buNone/>
            </a:pPr>
            <a:r>
              <a:rPr lang="en-US" sz="2400" dirty="0"/>
              <a:t>properties such as the sizes of, and values in, various relations or other </a:t>
            </a:r>
          </a:p>
          <a:p>
            <a:pPr marL="0" indent="0">
              <a:buNone/>
            </a:pPr>
            <a:r>
              <a:rPr lang="en-US" sz="2400" dirty="0"/>
              <a:t>components of the database. </a:t>
            </a:r>
          </a:p>
          <a:p>
            <a:pPr marL="0" indent="0">
              <a:buNone/>
            </a:pPr>
            <a:r>
              <a:rPr lang="en-US" sz="2400" dirty="0"/>
              <a:t>4. Indexes: data structures that support efficient access to the data. </a:t>
            </a:r>
            <a:endParaRPr lang="en-IN"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8</a:t>
            </a:fld>
            <a:endParaRPr lang="en-IN"/>
          </a:p>
        </p:txBody>
      </p:sp>
    </p:spTree>
    <p:extLst>
      <p:ext uri="{BB962C8B-B14F-4D97-AF65-F5344CB8AC3E}">
        <p14:creationId xmlns:p14="http://schemas.microsoft.com/office/powerpoint/2010/main" val="19015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C429-FF61-489A-A7AA-5A1F0DAB447D}"/>
              </a:ext>
            </a:extLst>
          </p:cNvPr>
          <p:cNvSpPr>
            <a:spLocks noGrp="1"/>
          </p:cNvSpPr>
          <p:nvPr>
            <p:ph type="title"/>
          </p:nvPr>
        </p:nvSpPr>
        <p:spPr>
          <a:xfrm>
            <a:off x="304800" y="274637"/>
            <a:ext cx="8153400" cy="585788"/>
          </a:xfrm>
        </p:spPr>
        <p:txBody>
          <a:bodyPr>
            <a:noAutofit/>
          </a:bodyPr>
          <a:lstStyle/>
          <a:p>
            <a:pPr fontAlgn="base"/>
            <a:r>
              <a:rPr lang="en-US" sz="2400" b="1" i="0" dirty="0">
                <a:solidFill>
                  <a:srgbClr val="303030"/>
                </a:solidFill>
                <a:effectLst/>
                <a:latin typeface="Cambria" panose="02040503050406030204" pitchFamily="18" charset="0"/>
                <a:ea typeface="Cambria" panose="02040503050406030204" pitchFamily="18" charset="0"/>
              </a:rPr>
              <a:t>Overview of a Database Management System</a:t>
            </a:r>
            <a:endParaRPr lang="en-IN" sz="2400" b="1" i="0" dirty="0">
              <a:solidFill>
                <a:srgbClr val="30303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1C8DB4C-2DA9-4785-856D-31C540C7C22B}"/>
              </a:ext>
            </a:extLst>
          </p:cNvPr>
          <p:cNvSpPr>
            <a:spLocks noGrp="1"/>
          </p:cNvSpPr>
          <p:nvPr>
            <p:ph idx="1"/>
          </p:nvPr>
        </p:nvSpPr>
        <p:spPr>
          <a:xfrm>
            <a:off x="457200" y="990600"/>
            <a:ext cx="8229600" cy="5006975"/>
          </a:xfrm>
        </p:spPr>
        <p:txBody>
          <a:bodyPr>
            <a:normAutofit/>
          </a:bodyPr>
          <a:lstStyle/>
          <a:p>
            <a:pPr marL="0" indent="0">
              <a:buNone/>
            </a:pPr>
            <a:r>
              <a:rPr lang="en-US" sz="2400" b="1" dirty="0"/>
              <a:t>Transaction Processing </a:t>
            </a:r>
          </a:p>
          <a:p>
            <a:pPr marL="0" indent="0">
              <a:buNone/>
            </a:pPr>
            <a:r>
              <a:rPr lang="en-US" sz="2400" dirty="0"/>
              <a:t>It is normal to group one or more database operations into a transaction, which is a unit of work that must be executed atomically and in apparent isolation from other transactions. </a:t>
            </a:r>
          </a:p>
          <a:p>
            <a:pPr marL="0" indent="0">
              <a:buNone/>
            </a:pPr>
            <a:r>
              <a:rPr lang="en-US" sz="2400" dirty="0"/>
              <a:t>In addition: a DBMS offers the guarantee of durability: that the work of a completed transaction will never be lost. </a:t>
            </a:r>
          </a:p>
          <a:p>
            <a:pPr marL="0" indent="0">
              <a:buNone/>
            </a:pPr>
            <a:endParaRPr lang="en-US" sz="2400" dirty="0"/>
          </a:p>
        </p:txBody>
      </p:sp>
      <p:sp>
        <p:nvSpPr>
          <p:cNvPr id="4" name="Footer Placeholder 3">
            <a:extLst>
              <a:ext uri="{FF2B5EF4-FFF2-40B4-BE49-F238E27FC236}">
                <a16:creationId xmlns:a16="http://schemas.microsoft.com/office/drawing/2014/main" id="{DB593661-ABA7-44D3-A11E-1368D6A54CB9}"/>
              </a:ext>
            </a:extLst>
          </p:cNvPr>
          <p:cNvSpPr>
            <a:spLocks noGrp="1"/>
          </p:cNvSpPr>
          <p:nvPr>
            <p:ph type="ftr" sz="quarter" idx="11"/>
          </p:nvPr>
        </p:nvSpPr>
        <p:spPr/>
        <p:txBody>
          <a:bodyPr/>
          <a:lstStyle/>
          <a:p>
            <a:r>
              <a:rPr lang="en-IN" dirty="0"/>
              <a:t>Sindhu K, Dept. of Ise</a:t>
            </a:r>
          </a:p>
        </p:txBody>
      </p:sp>
      <p:sp>
        <p:nvSpPr>
          <p:cNvPr id="5" name="Slide Number Placeholder 4">
            <a:extLst>
              <a:ext uri="{FF2B5EF4-FFF2-40B4-BE49-F238E27FC236}">
                <a16:creationId xmlns:a16="http://schemas.microsoft.com/office/drawing/2014/main" id="{6E34E0B5-C3E9-4D56-A839-801F3C6EDA8A}"/>
              </a:ext>
            </a:extLst>
          </p:cNvPr>
          <p:cNvSpPr>
            <a:spLocks noGrp="1"/>
          </p:cNvSpPr>
          <p:nvPr>
            <p:ph type="sldNum" sz="quarter" idx="12"/>
          </p:nvPr>
        </p:nvSpPr>
        <p:spPr/>
        <p:txBody>
          <a:bodyPr/>
          <a:lstStyle/>
          <a:p>
            <a:fld id="{73ED845A-E51E-4148-9C69-4F768B933BCF}" type="slidenum">
              <a:rPr lang="en-IN" smtClean="0"/>
              <a:pPr/>
              <a:t>9</a:t>
            </a:fld>
            <a:endParaRPr lang="en-IN"/>
          </a:p>
        </p:txBody>
      </p:sp>
    </p:spTree>
    <p:extLst>
      <p:ext uri="{BB962C8B-B14F-4D97-AF65-F5344CB8AC3E}">
        <p14:creationId xmlns:p14="http://schemas.microsoft.com/office/powerpoint/2010/main" val="1827019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TotalTime>
  <Words>1254</Words>
  <Application>Microsoft Office PowerPoint</Application>
  <PresentationFormat>On-screen Show (4:3)</PresentationFormat>
  <Paragraphs>108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vt:lpstr>
      <vt:lpstr>Office Theme</vt:lpstr>
      <vt:lpstr>Overview of a Database Management System</vt:lpstr>
      <vt:lpstr>Overview of a Database Management System</vt:lpstr>
      <vt:lpstr>Overview of a Database Management System</vt:lpstr>
      <vt:lpstr>Overview of a Database Management System</vt:lpstr>
      <vt:lpstr>Overview of a Database Management System</vt:lpstr>
      <vt:lpstr>Overview of a Database Management System</vt:lpstr>
      <vt:lpstr>Overview of a Database Management System</vt:lpstr>
      <vt:lpstr>Overview of a Database Management System</vt:lpstr>
      <vt:lpstr>Overview of a Database Management System</vt:lpstr>
      <vt:lpstr>Overview of a Database Management System</vt:lpstr>
      <vt:lpstr>Overview of a Database Management System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Intersection, and Difference of Queries</dc:title>
  <dc:creator>Dell</dc:creator>
  <cp:lastModifiedBy>MANJUNATH S</cp:lastModifiedBy>
  <cp:revision>146</cp:revision>
  <dcterms:created xsi:type="dcterms:W3CDTF">2020-03-23T13:51:28Z</dcterms:created>
  <dcterms:modified xsi:type="dcterms:W3CDTF">2021-05-13T08:33:30Z</dcterms:modified>
</cp:coreProperties>
</file>