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eul Grotesk Light" charset="1" panose="02000000000000000000"/>
      <p:regular r:id="rId10"/>
    </p:embeddedFont>
    <p:embeddedFont>
      <p:font typeface="Breul Grotesk Light Bold" charset="1" panose="02000000000000000000"/>
      <p:regular r:id="rId11"/>
    </p:embeddedFont>
    <p:embeddedFont>
      <p:font typeface="Breul Grotesk Light Italics" charset="1" panose="02000000000000000000"/>
      <p:regular r:id="rId12"/>
    </p:embeddedFont>
    <p:embeddedFont>
      <p:font typeface="Breul Grotesk Light Bold Italics" charset="1" panose="02000000000000000000"/>
      <p:regular r:id="rId13"/>
    </p:embeddedFont>
    <p:embeddedFont>
      <p:font typeface="Monument" charset="1" panose="00000300000000000000"/>
      <p:regular r:id="rId14"/>
    </p:embeddedFont>
    <p:embeddedFont>
      <p:font typeface="Monument Bold" charset="1" panose="000003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028" y="603308"/>
            <a:ext cx="16323298" cy="9683692"/>
            <a:chOff x="0" y="0"/>
            <a:chExt cx="21764397" cy="129115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902470"/>
              <a:ext cx="21764397" cy="12009119"/>
              <a:chOff x="0" y="0"/>
              <a:chExt cx="3402471" cy="1877409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3402471" cy="1877409"/>
              </a:xfrm>
              <a:custGeom>
                <a:avLst/>
                <a:gdLst/>
                <a:ahLst/>
                <a:cxnLst/>
                <a:rect r="r" b="b" t="t" l="l"/>
                <a:pathLst>
                  <a:path h="1877409" w="3402471">
                    <a:moveTo>
                      <a:pt x="0" y="0"/>
                    </a:moveTo>
                    <a:lnTo>
                      <a:pt x="3402471" y="0"/>
                    </a:lnTo>
                    <a:lnTo>
                      <a:pt x="3402471" y="1877409"/>
                    </a:lnTo>
                    <a:lnTo>
                      <a:pt x="0" y="1877409"/>
                    </a:lnTo>
                    <a:close/>
                  </a:path>
                </a:pathLst>
              </a:custGeom>
              <a:solidFill>
                <a:srgbClr val="EAEAE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0"/>
              <a:ext cx="4445370" cy="3900877"/>
              <a:chOff x="0" y="0"/>
              <a:chExt cx="2181035" cy="191389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18103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2181035">
                    <a:moveTo>
                      <a:pt x="2056575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56575" y="0"/>
                    </a:lnTo>
                    <a:cubicBezTo>
                      <a:pt x="2125156" y="0"/>
                      <a:pt x="2181035" y="55880"/>
                      <a:pt x="2181035" y="124460"/>
                    </a:cubicBezTo>
                    <a:lnTo>
                      <a:pt x="2181035" y="1789430"/>
                    </a:lnTo>
                    <a:cubicBezTo>
                      <a:pt x="2181035" y="1858010"/>
                      <a:pt x="2125156" y="1913890"/>
                      <a:pt x="2056575" y="1913890"/>
                    </a:cubicBezTo>
                    <a:close/>
                  </a:path>
                </a:pathLst>
              </a:custGeom>
              <a:solidFill>
                <a:srgbClr val="EAEAEA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7306327" y="0"/>
              <a:ext cx="4445370" cy="3900877"/>
              <a:chOff x="0" y="0"/>
              <a:chExt cx="2181035" cy="19138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218103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2181035">
                    <a:moveTo>
                      <a:pt x="2056575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56575" y="0"/>
                    </a:lnTo>
                    <a:cubicBezTo>
                      <a:pt x="2125156" y="0"/>
                      <a:pt x="2181035" y="55880"/>
                      <a:pt x="2181035" y="124460"/>
                    </a:cubicBezTo>
                    <a:lnTo>
                      <a:pt x="2181035" y="1789430"/>
                    </a:lnTo>
                    <a:cubicBezTo>
                      <a:pt x="2181035" y="1858010"/>
                      <a:pt x="2125156" y="1913890"/>
                      <a:pt x="2056575" y="1913890"/>
                    </a:cubicBezTo>
                    <a:close/>
                  </a:path>
                </a:pathLst>
              </a:custGeom>
              <a:solidFill>
                <a:srgbClr val="EAEAEA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1181090" y="6354507"/>
            <a:ext cx="6241236" cy="624123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853791" y="1728423"/>
            <a:ext cx="13316414" cy="4626084"/>
            <a:chOff x="0" y="0"/>
            <a:chExt cx="17755219" cy="61681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024738"/>
              <a:ext cx="17755219" cy="414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599"/>
                </a:lnSpc>
              </a:pPr>
              <a:r>
                <a:rPr lang="en-US" sz="9000">
                  <a:solidFill>
                    <a:srgbClr val="000000"/>
                  </a:solidFill>
                  <a:latin typeface="Monument"/>
                </a:rPr>
                <a:t>MOVIE WEBSITE</a:t>
              </a:r>
            </a:p>
            <a:p>
              <a:pPr>
                <a:lnSpc>
                  <a:spcPts val="12599"/>
                </a:lnSpc>
              </a:pPr>
              <a:r>
                <a:rPr lang="en-US" sz="9000">
                  <a:solidFill>
                    <a:srgbClr val="000000"/>
                  </a:solidFill>
                  <a:latin typeface="Monument"/>
                </a:rPr>
                <a:t>(LIKE NETFLIX)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71450"/>
              <a:ext cx="11051040" cy="1978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59"/>
                </a:lnSpc>
              </a:pPr>
              <a:r>
                <a:rPr lang="en-US" sz="8899">
                  <a:solidFill>
                    <a:srgbClr val="000000"/>
                  </a:solidFill>
                  <a:latin typeface="Breul Grotesk Light"/>
                </a:rPr>
                <a:t>JAVA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935426" y="1028700"/>
            <a:ext cx="1965064" cy="196506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015E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853791" y="7489500"/>
            <a:ext cx="796526" cy="4681414"/>
            <a:chOff x="0" y="0"/>
            <a:chExt cx="1062035" cy="6241886"/>
          </a:xfrm>
        </p:grpSpPr>
        <p:sp>
          <p:nvSpPr>
            <p:cNvPr name="AutoShape 17" id="17"/>
            <p:cNvSpPr/>
            <p:nvPr/>
          </p:nvSpPr>
          <p:spPr>
            <a:xfrm rot="5400000">
              <a:off x="-2988655" y="3092368"/>
              <a:ext cx="6015411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-10800000">
              <a:off x="0" y="6561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rot="-10800000">
              <a:off x="0" y="611912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" id="20"/>
            <p:cNvGrpSpPr/>
            <p:nvPr/>
          </p:nvGrpSpPr>
          <p:grpSpPr>
            <a:xfrm rot="0">
              <a:off x="854610" y="0"/>
              <a:ext cx="207425" cy="207425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854610" y="6034461"/>
              <a:ext cx="207425" cy="207425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2650318" y="7390047"/>
            <a:ext cx="9330740" cy="2085079"/>
            <a:chOff x="0" y="0"/>
            <a:chExt cx="12440987" cy="278010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85725"/>
              <a:ext cx="12351121" cy="954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85"/>
                </a:lnSpc>
              </a:pPr>
              <a:r>
                <a:rPr lang="en-US" sz="4275" spc="239">
                  <a:solidFill>
                    <a:srgbClr val="2015E8"/>
                  </a:solidFill>
                  <a:latin typeface="Monument Bold"/>
                </a:rPr>
                <a:t>By: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032367"/>
              <a:ext cx="12440987" cy="1747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32"/>
                </a:lnSpc>
              </a:pPr>
              <a:r>
                <a:rPr lang="en-US" sz="4703">
                  <a:solidFill>
                    <a:srgbClr val="2015E8"/>
                  </a:solidFill>
                  <a:latin typeface="Breul Grotesk Light"/>
                </a:rPr>
                <a:t>-Jay Bhattarai (1BM19IS198)</a:t>
              </a:r>
            </a:p>
            <a:p>
              <a:pPr>
                <a:lnSpc>
                  <a:spcPts val="5032"/>
                </a:lnSpc>
              </a:pPr>
              <a:r>
                <a:rPr lang="en-US" sz="4703">
                  <a:solidFill>
                    <a:srgbClr val="2015E8"/>
                  </a:solidFill>
                  <a:latin typeface="Breul Grotesk Light"/>
                </a:rPr>
                <a:t>-Sachin Madhesiya (1BM19IS206)</a:t>
              </a:r>
            </a:p>
          </p:txBody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55282" y="2632988"/>
            <a:ext cx="2367044" cy="3721519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4682092" y="521133"/>
            <a:ext cx="9157171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JAVA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76374" y="-1638300"/>
            <a:ext cx="9496425" cy="94964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82070" y="2322479"/>
            <a:ext cx="278469" cy="2784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73973" y="8788871"/>
            <a:ext cx="469429" cy="4694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73350" y="1700650"/>
            <a:ext cx="621829" cy="6218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29450" y="8167042"/>
            <a:ext cx="621829" cy="62182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264291" y="-123975"/>
            <a:ext cx="209550" cy="5449845"/>
            <a:chOff x="0" y="0"/>
            <a:chExt cx="279400" cy="7266460"/>
          </a:xfrm>
        </p:grpSpPr>
        <p:sp>
          <p:nvSpPr>
            <p:cNvPr name="AutoShape 9" id="9"/>
            <p:cNvSpPr/>
            <p:nvPr/>
          </p:nvSpPr>
          <p:spPr>
            <a:xfrm rot="-5400000">
              <a:off x="-3457291" y="3577941"/>
              <a:ext cx="7193982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oval" len="lg" w="lg"/>
              <a:tailEnd type="oval" len="lg" w="lg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6987061"/>
              <a:ext cx="279400" cy="279400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5163801" y="4953000"/>
            <a:ext cx="209550" cy="5601229"/>
            <a:chOff x="0" y="0"/>
            <a:chExt cx="279400" cy="7468305"/>
          </a:xfrm>
        </p:grpSpPr>
        <p:sp>
          <p:nvSpPr>
            <p:cNvPr name="AutoShape 13" id="13"/>
            <p:cNvSpPr/>
            <p:nvPr/>
          </p:nvSpPr>
          <p:spPr>
            <a:xfrm rot="5400000">
              <a:off x="-3534512" y="3775044"/>
              <a:ext cx="7348423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oval" len="lg" w="lg"/>
              <a:tailEnd type="oval" len="lg" w="lg"/>
            </a:ln>
          </p:spPr>
        </p:sp>
        <p:grpSp>
          <p:nvGrpSpPr>
            <p:cNvPr name="Group 14" id="14"/>
            <p:cNvGrpSpPr/>
            <p:nvPr/>
          </p:nvGrpSpPr>
          <p:grpSpPr>
            <a:xfrm rot="0">
              <a:off x="0" y="0"/>
              <a:ext cx="279400" cy="279400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6" id="16"/>
          <p:cNvSpPr txBox="true"/>
          <p:nvPr/>
        </p:nvSpPr>
        <p:spPr>
          <a:xfrm rot="0">
            <a:off x="3416634" y="4246645"/>
            <a:ext cx="11454732" cy="161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0"/>
              </a:lnSpc>
            </a:pPr>
            <a:r>
              <a:rPr lang="en-US" sz="9464">
                <a:solidFill>
                  <a:srgbClr val="FFFFFF"/>
                </a:solidFill>
                <a:latin typeface="Monument"/>
              </a:rPr>
              <a:t>THANK YOU!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57601" y="9034145"/>
            <a:ext cx="10972798" cy="48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5"/>
              </a:lnSpc>
            </a:pPr>
            <a:r>
              <a:rPr lang="en-US" sz="3500">
                <a:solidFill>
                  <a:srgbClr val="FFFFFF"/>
                </a:solidFill>
                <a:latin typeface="Breul Grotesk Light"/>
              </a:rPr>
              <a:t>System.out.println(presenter += 1)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63033" y="866265"/>
            <a:ext cx="6606649" cy="66066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62573" y="1884071"/>
            <a:ext cx="6400920" cy="33604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3263" y="3975493"/>
            <a:ext cx="6449887" cy="42999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89248" y="6941455"/>
            <a:ext cx="5454752" cy="385241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38065" y="432341"/>
            <a:ext cx="9793904" cy="21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Monument"/>
              </a:rPr>
              <a:t>TECHNOLOGIES 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04458" y="2310072"/>
            <a:ext cx="1568157" cy="944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>
                <a:solidFill>
                  <a:srgbClr val="FFFFFF"/>
                </a:solidFill>
                <a:latin typeface="Monument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04458" y="5181038"/>
            <a:ext cx="1568157" cy="944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>
                <a:solidFill>
                  <a:srgbClr val="FFFFFF"/>
                </a:solidFill>
                <a:latin typeface="Monument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4458" y="7734704"/>
            <a:ext cx="1568157" cy="944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>
                <a:solidFill>
                  <a:srgbClr val="FFFFFF"/>
                </a:solidFill>
                <a:latin typeface="Monument"/>
              </a:rPr>
              <a:t>03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431969" y="1884071"/>
            <a:ext cx="6547143" cy="1910721"/>
            <a:chOff x="0" y="0"/>
            <a:chExt cx="8729523" cy="254762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866646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167">
                  <a:solidFill>
                    <a:srgbClr val="FFFFFF"/>
                  </a:solidFill>
                  <a:latin typeface="Monument Bold"/>
                </a:rPr>
                <a:t>jAVA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22385"/>
              <a:ext cx="8729523" cy="1825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0"/>
                </a:lnSpc>
              </a:pPr>
              <a:r>
                <a:rPr lang="en-US" sz="3299">
                  <a:solidFill>
                    <a:srgbClr val="FFFFFF"/>
                  </a:solidFill>
                  <a:latin typeface="Breul Grotesk Light"/>
                </a:rPr>
                <a:t>HANDLING ALL THE BACKEND ROUTING AND MANAGING THE APPLICATION STATE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59450" y="5094677"/>
            <a:ext cx="6547143" cy="1463046"/>
            <a:chOff x="0" y="0"/>
            <a:chExt cx="8729523" cy="195072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866646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167">
                  <a:solidFill>
                    <a:srgbClr val="FFFFFF"/>
                  </a:solidFill>
                  <a:latin typeface="Monument Bold"/>
                </a:rPr>
                <a:t>MYSQL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22385"/>
              <a:ext cx="8729523" cy="1228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0"/>
                </a:lnSpc>
              </a:pPr>
              <a:r>
                <a:rPr lang="en-US" sz="3299">
                  <a:solidFill>
                    <a:srgbClr val="FFFFFF"/>
                  </a:solidFill>
                  <a:latin typeface="Breul Grotesk Light"/>
                </a:rPr>
                <a:t>MYSQL DATABASE TO STORE AND RETRIVE ALL THE DATA.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59450" y="7968193"/>
            <a:ext cx="6499850" cy="1463046"/>
            <a:chOff x="0" y="0"/>
            <a:chExt cx="8666467" cy="195072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866646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167">
                  <a:solidFill>
                    <a:srgbClr val="FFFFFF"/>
                  </a:solidFill>
                  <a:latin typeface="Monument Bold"/>
                </a:rPr>
                <a:t>REACT JS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22385"/>
              <a:ext cx="8645318" cy="1228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0"/>
                </a:lnSpc>
              </a:pPr>
              <a:r>
                <a:rPr lang="en-US" sz="3299">
                  <a:solidFill>
                    <a:srgbClr val="FFFFFF"/>
                  </a:solidFill>
                  <a:latin typeface="Breul Grotesk Light"/>
                </a:rPr>
                <a:t>FRONTEND/UI TO DISPLAY ALL THE CONTENT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490351" cy="2783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r="r" b="b" t="t" l="l"/>
              <a:pathLst>
                <a:path h="2783840" w="5490351">
                  <a:moveTo>
                    <a:pt x="5365891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659380"/>
                  </a:lnTo>
                  <a:cubicBezTo>
                    <a:pt x="5490351" y="2727960"/>
                    <a:pt x="5434471" y="2783840"/>
                    <a:pt x="5365891" y="278384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090565" y="825074"/>
            <a:ext cx="3168735" cy="316873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015E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56404" y="8293786"/>
            <a:ext cx="194013" cy="19401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1154" t="2699" r="1154" b="0"/>
          <a:stretch>
            <a:fillRect/>
          </a:stretch>
        </p:blipFill>
        <p:spPr>
          <a:xfrm flipH="false" flipV="false" rot="0">
            <a:off x="1028700" y="3665810"/>
            <a:ext cx="15950806" cy="504418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16088" y="1973392"/>
            <a:ext cx="13166759" cy="2175743"/>
            <a:chOff x="0" y="0"/>
            <a:chExt cx="17555678" cy="290099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56747" y="-190500"/>
              <a:ext cx="17498932" cy="201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0"/>
                </a:lnSpc>
              </a:pPr>
              <a:r>
                <a:rPr lang="en-US" sz="9000">
                  <a:solidFill>
                    <a:srgbClr val="D8990F"/>
                  </a:solidFill>
                  <a:latin typeface="Monument"/>
                </a:rPr>
                <a:t>ARCHITECTURE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69546"/>
              <a:ext cx="17555678" cy="631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5337" y="-1463149"/>
            <a:ext cx="6606649" cy="66066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4901017"/>
            <a:ext cx="16230600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15110" y="1670380"/>
            <a:ext cx="11591109" cy="21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WORKING OF JAVA UNDER THE HOOD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3078" y="1768409"/>
            <a:ext cx="3922031" cy="20590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486988" y="5889098"/>
            <a:ext cx="4127925" cy="214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22"/>
              </a:lnSpc>
            </a:pPr>
            <a:r>
              <a:rPr lang="en-US" sz="4600">
                <a:solidFill>
                  <a:srgbClr val="FFFFFF"/>
                </a:solidFill>
                <a:latin typeface="Breul Grotesk Light"/>
              </a:rPr>
              <a:t>MYSQL CONNECTOR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-TO CONNECT WITH MYSQL BACKEND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019972"/>
            <a:ext cx="4127925" cy="201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SPRING BOOT 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-MAIN BACKEND SERVER</a:t>
            </a:r>
          </a:p>
          <a:p>
            <a:pPr>
              <a:lnSpc>
                <a:spcPts val="353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131375" y="5889511"/>
            <a:ext cx="4127925" cy="213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5"/>
              </a:lnSpc>
            </a:pPr>
            <a:r>
              <a:rPr lang="en-US" sz="4500">
                <a:solidFill>
                  <a:srgbClr val="FFFFFF"/>
                </a:solidFill>
                <a:latin typeface="Breul Grotesk Light"/>
              </a:rPr>
              <a:t>JPA(Java Persistant API)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-FOR HANDLING THE DATABASE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06172" y="7483922"/>
            <a:ext cx="1965064" cy="19650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631486" y="3485355"/>
            <a:ext cx="10249970" cy="1024997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567" t="0" r="14069" b="0"/>
          <a:stretch>
            <a:fillRect/>
          </a:stretch>
        </p:blipFill>
        <p:spPr>
          <a:xfrm flipH="false" flipV="false" rot="0">
            <a:off x="7682391" y="47001"/>
            <a:ext cx="5339700" cy="1023999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09205"/>
            <a:ext cx="7001873" cy="21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CODE STRUCTURE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708173">
            <a:off x="212413" y="5754710"/>
            <a:ext cx="6562172" cy="344514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3022090" y="-239695"/>
            <a:ext cx="1054837" cy="8136396"/>
            <a:chOff x="0" y="0"/>
            <a:chExt cx="1406450" cy="10848527"/>
          </a:xfrm>
        </p:grpSpPr>
        <p:sp>
          <p:nvSpPr>
            <p:cNvPr name="AutoShape 10" id="10"/>
            <p:cNvSpPr/>
            <p:nvPr/>
          </p:nvSpPr>
          <p:spPr>
            <a:xfrm rot="5400000">
              <a:off x="-5353357" y="5353357"/>
              <a:ext cx="10744815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rot="-10800000">
              <a:off x="19050" y="6968978"/>
              <a:ext cx="117997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-10800000">
              <a:off x="0" y="10725765"/>
              <a:ext cx="119902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1199024" y="2793759"/>
              <a:ext cx="207425" cy="207425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199024" y="6884315"/>
              <a:ext cx="207425" cy="207425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199024" y="10641102"/>
              <a:ext cx="207425" cy="20742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9" id="19"/>
          <p:cNvSpPr txBox="true"/>
          <p:nvPr/>
        </p:nvSpPr>
        <p:spPr>
          <a:xfrm rot="0">
            <a:off x="14076928" y="1055509"/>
            <a:ext cx="4127925" cy="201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Controller 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-To controll the routes</a:t>
            </a:r>
          </a:p>
          <a:p>
            <a:pPr>
              <a:lnSpc>
                <a:spcPts val="3531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076928" y="4333328"/>
            <a:ext cx="4127925" cy="111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Model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-Database Models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76928" y="6455663"/>
            <a:ext cx="4127925" cy="201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3"/>
              </a:lnSpc>
            </a:pPr>
            <a:r>
              <a:rPr lang="en-US" sz="4900">
                <a:solidFill>
                  <a:srgbClr val="FFFFFF"/>
                </a:solidFill>
                <a:latin typeface="Breul Grotesk Light"/>
              </a:rPr>
              <a:t>Repository </a:t>
            </a:r>
          </a:p>
          <a:p>
            <a:pPr>
              <a:lnSpc>
                <a:spcPts val="3531"/>
              </a:lnSpc>
            </a:pPr>
            <a:r>
              <a:rPr lang="en-US" sz="3300">
                <a:solidFill>
                  <a:srgbClr val="FFFFFF"/>
                </a:solidFill>
                <a:latin typeface="Breul Grotesk Light"/>
              </a:rPr>
              <a:t>-Fetching required data from DB</a:t>
            </a:r>
          </a:p>
          <a:p>
            <a:pPr>
              <a:lnSpc>
                <a:spcPts val="353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9205"/>
            <a:ext cx="13496258" cy="21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HOW THE WHOLE APPLICATION WORKS?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14412" y="3964843"/>
            <a:ext cx="796526" cy="4681414"/>
            <a:chOff x="0" y="0"/>
            <a:chExt cx="1062035" cy="6241886"/>
          </a:xfrm>
        </p:grpSpPr>
        <p:sp>
          <p:nvSpPr>
            <p:cNvPr name="AutoShape 4" id="4"/>
            <p:cNvSpPr/>
            <p:nvPr/>
          </p:nvSpPr>
          <p:spPr>
            <a:xfrm rot="5400000">
              <a:off x="-2988655" y="3092368"/>
              <a:ext cx="6015411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-10800000">
              <a:off x="0" y="6561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rot="-10800000">
              <a:off x="0" y="611912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854610" y="0"/>
              <a:ext cx="207425" cy="207425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854610" y="6034461"/>
              <a:ext cx="207425" cy="207425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6281574" y="3070629"/>
            <a:ext cx="6717492" cy="671749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780460" y="3964843"/>
            <a:ext cx="796526" cy="4681414"/>
            <a:chOff x="0" y="0"/>
            <a:chExt cx="1062035" cy="6241886"/>
          </a:xfrm>
        </p:grpSpPr>
        <p:sp>
          <p:nvSpPr>
            <p:cNvPr name="AutoShape 14" id="14"/>
            <p:cNvSpPr/>
            <p:nvPr/>
          </p:nvSpPr>
          <p:spPr>
            <a:xfrm rot="5400000">
              <a:off x="-2988655" y="3092368"/>
              <a:ext cx="6015411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-10800000">
              <a:off x="0" y="6561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-10800000">
              <a:off x="0" y="611912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854610" y="0"/>
              <a:ext cx="207425" cy="20742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854610" y="6034461"/>
              <a:ext cx="207425" cy="207425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6904580" y="3964843"/>
            <a:ext cx="796526" cy="4681414"/>
            <a:chOff x="0" y="0"/>
            <a:chExt cx="1062035" cy="6241886"/>
          </a:xfrm>
        </p:grpSpPr>
        <p:sp>
          <p:nvSpPr>
            <p:cNvPr name="AutoShape 22" id="22"/>
            <p:cNvSpPr/>
            <p:nvPr/>
          </p:nvSpPr>
          <p:spPr>
            <a:xfrm rot="5400000">
              <a:off x="-2988655" y="3092368"/>
              <a:ext cx="6015411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-10800000">
              <a:off x="0" y="6561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rot="-10800000">
              <a:off x="0" y="6119123"/>
              <a:ext cx="854610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5" id="25"/>
            <p:cNvGrpSpPr/>
            <p:nvPr/>
          </p:nvGrpSpPr>
          <p:grpSpPr>
            <a:xfrm rot="0">
              <a:off x="854610" y="0"/>
              <a:ext cx="207425" cy="207425"/>
              <a:chOff x="0" y="0"/>
              <a:chExt cx="6350000" cy="635000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854610" y="6034461"/>
              <a:ext cx="207425" cy="207425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9" id="29"/>
          <p:cNvGrpSpPr/>
          <p:nvPr/>
        </p:nvGrpSpPr>
        <p:grpSpPr>
          <a:xfrm rot="0">
            <a:off x="2007052" y="3846396"/>
            <a:ext cx="3486200" cy="3073268"/>
            <a:chOff x="0" y="0"/>
            <a:chExt cx="4648267" cy="4097691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078647"/>
              <a:ext cx="4648267" cy="3019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1"/>
                </a:lnSpc>
              </a:pPr>
              <a:r>
                <a:rPr lang="en-US" sz="3300">
                  <a:solidFill>
                    <a:srgbClr val="FFFFFF"/>
                  </a:solidFill>
                  <a:latin typeface="Breul Grotesk Light"/>
                </a:rPr>
                <a:t>FRONTEND WILL ASK FOR THE DATABASE DATA USING THE SPRINGBOOT API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66675"/>
              <a:ext cx="4648267" cy="669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167">
                  <a:solidFill>
                    <a:srgbClr val="FFFFFF"/>
                  </a:solidFill>
                  <a:latin typeface="Monument Bold"/>
                </a:rPr>
                <a:t>Step 1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773100" y="3846396"/>
            <a:ext cx="3486200" cy="2625593"/>
            <a:chOff x="0" y="0"/>
            <a:chExt cx="4648267" cy="3500791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1078647"/>
              <a:ext cx="4648267" cy="242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1"/>
                </a:lnSpc>
              </a:pPr>
              <a:r>
                <a:rPr lang="en-US" sz="3300">
                  <a:solidFill>
                    <a:srgbClr val="FFFFFF"/>
                  </a:solidFill>
                  <a:latin typeface="Breul Grotesk Light"/>
                </a:rPr>
                <a:t>FRONTEND WILL DISPLAY THOSE DATA TO THE END USERS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66675"/>
              <a:ext cx="4648267" cy="669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167">
                  <a:solidFill>
                    <a:srgbClr val="FFFFFF"/>
                  </a:solidFill>
                  <a:latin typeface="Monument Bold"/>
                </a:rPr>
                <a:t>Step 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897220" y="3846396"/>
            <a:ext cx="3486200" cy="3520943"/>
            <a:chOff x="0" y="0"/>
            <a:chExt cx="4648267" cy="4694591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1078647"/>
              <a:ext cx="4648267" cy="3615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31"/>
                </a:lnSpc>
              </a:pPr>
              <a:r>
                <a:rPr lang="en-US" sz="3300">
                  <a:solidFill>
                    <a:srgbClr val="FFFFFF"/>
                  </a:solidFill>
                  <a:latin typeface="Breul Grotesk Light"/>
                </a:rPr>
                <a:t>SPRING BOOT SERVER WILL HANDLE THE INCOMING REQUEST AND SENDS RESPONSE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-66675"/>
              <a:ext cx="4648267" cy="669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 spc="167">
                  <a:solidFill>
                    <a:srgbClr val="FFFFFF"/>
                  </a:solidFill>
                  <a:latin typeface="Monument Bold"/>
                </a:rPr>
                <a:t>Step 2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2007052" y="7792185"/>
            <a:ext cx="403989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167">
                <a:solidFill>
                  <a:srgbClr val="FFFFFF"/>
                </a:solidFill>
                <a:latin typeface="Monument Bold"/>
              </a:rPr>
              <a:t>GET REQUEST FROM FRONTEND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773100" y="7792185"/>
            <a:ext cx="392333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167">
                <a:solidFill>
                  <a:srgbClr val="FFFFFF"/>
                </a:solidFill>
                <a:latin typeface="Monument Bold"/>
              </a:rPr>
              <a:t>DATABASE RESPONSE TO FRONTEND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897220" y="7792185"/>
            <a:ext cx="406904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spc="167">
                <a:solidFill>
                  <a:srgbClr val="FFFFFF"/>
                </a:solidFill>
                <a:latin typeface="Monument Bold"/>
              </a:rPr>
              <a:t>SPRING WORKING AS MIDDLEWARE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9833"/>
            <a:ext cx="8270611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WORKING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22736" y="785847"/>
            <a:ext cx="485706" cy="4857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37874" y="542994"/>
            <a:ext cx="242853" cy="24285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5013" y="1271553"/>
            <a:ext cx="13308146" cy="270722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5013" y="4396943"/>
            <a:ext cx="10132439" cy="5256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94029" y="421804"/>
            <a:ext cx="6984083" cy="698408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90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752831" y="421804"/>
            <a:ext cx="12333240" cy="9902249"/>
            <a:chOff x="0" y="0"/>
            <a:chExt cx="7467600" cy="599567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272727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4217" r="4353" t="5846" b="30099"/>
              </a:stretch>
            </a:blip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08039" y="1427583"/>
            <a:ext cx="278469" cy="27846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580739" y="8579782"/>
            <a:ext cx="366437" cy="36643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65405" y="1211919"/>
            <a:ext cx="621829" cy="6218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1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5927"/>
            <a:ext cx="13496258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80"/>
              </a:lnSpc>
            </a:pPr>
            <a:r>
              <a:rPr lang="en-US" sz="6200">
                <a:solidFill>
                  <a:srgbClr val="D8990F"/>
                </a:solidFill>
                <a:latin typeface="Monument"/>
              </a:rPr>
              <a:t>TOOLS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152201"/>
            <a:ext cx="15434993" cy="8487307"/>
            <a:chOff x="0" y="0"/>
            <a:chExt cx="20579991" cy="113164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260391"/>
              <a:ext cx="20579991" cy="9056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-JAVA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 -Spring Boot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-JPA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-My SQL Connector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-Maven (Java build Automation Tool)</a:t>
              </a:r>
            </a:p>
            <a:p>
              <a:pPr>
                <a:lnSpc>
                  <a:spcPts val="4442"/>
                </a:lnSpc>
              </a:pP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-JAVASCRIPT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-React JS (for frontend ui)</a:t>
              </a: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-Axios (for frontend request handle)</a:t>
              </a:r>
            </a:p>
            <a:p>
              <a:pPr>
                <a:lnSpc>
                  <a:spcPts val="4442"/>
                </a:lnSpc>
              </a:pPr>
            </a:p>
            <a:p>
              <a:pPr>
                <a:lnSpc>
                  <a:spcPts val="4442"/>
                </a:lnSpc>
              </a:pPr>
              <a:r>
                <a:rPr lang="en-US" sz="4152">
                  <a:solidFill>
                    <a:srgbClr val="FFFFFF"/>
                  </a:solidFill>
                  <a:latin typeface="Breul Grotesk Light"/>
                </a:rPr>
                <a:t>-MYSQL</a:t>
              </a:r>
            </a:p>
            <a:p>
              <a:pPr>
                <a:lnSpc>
                  <a:spcPts val="4442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20579991" cy="1738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84"/>
                </a:lnSpc>
              </a:pPr>
              <a:r>
                <a:rPr lang="en-US" sz="3774" spc="211">
                  <a:solidFill>
                    <a:srgbClr val="FFFFFF"/>
                  </a:solidFill>
                  <a:latin typeface="Monument Bold"/>
                </a:rPr>
                <a:t>Programming languages, framework and libraries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DAEiqjpWVsw</dc:identifier>
  <dcterms:modified xsi:type="dcterms:W3CDTF">2011-08-01T06:04:30Z</dcterms:modified>
  <cp:revision>1</cp:revision>
  <dc:title>java project</dc:title>
</cp:coreProperties>
</file>