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reul Grotesk Light" charset="1" panose="02000000000000000000"/>
      <p:regular r:id="rId10"/>
    </p:embeddedFont>
    <p:embeddedFont>
      <p:font typeface="Breul Grotesk Light Bold" charset="1" panose="02000000000000000000"/>
      <p:regular r:id="rId11"/>
    </p:embeddedFont>
    <p:embeddedFont>
      <p:font typeface="Breul Grotesk Light Italics" charset="1" panose="02000000000000000000"/>
      <p:regular r:id="rId12"/>
    </p:embeddedFont>
    <p:embeddedFont>
      <p:font typeface="Breul Grotesk Light Bold Italics" charset="1" panose="02000000000000000000"/>
      <p:regular r:id="rId13"/>
    </p:embeddedFont>
    <p:embeddedFont>
      <p:font typeface="Monument" charset="1" panose="00000300000000000000"/>
      <p:regular r:id="rId14"/>
    </p:embeddedFont>
    <p:embeddedFont>
      <p:font typeface="Monument Bold" charset="1" panose="000003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028" y="603308"/>
            <a:ext cx="16323298" cy="9683692"/>
            <a:chOff x="0" y="0"/>
            <a:chExt cx="21764397" cy="1291158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902470"/>
              <a:ext cx="21764397" cy="12009119"/>
              <a:chOff x="0" y="0"/>
              <a:chExt cx="3402471" cy="1877409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3402471" cy="1877409"/>
              </a:xfrm>
              <a:custGeom>
                <a:avLst/>
                <a:gdLst/>
                <a:ahLst/>
                <a:cxnLst/>
                <a:rect r="r" b="b" t="t" l="l"/>
                <a:pathLst>
                  <a:path h="1877409" w="3402471">
                    <a:moveTo>
                      <a:pt x="0" y="0"/>
                    </a:moveTo>
                    <a:lnTo>
                      <a:pt x="3402471" y="0"/>
                    </a:lnTo>
                    <a:lnTo>
                      <a:pt x="3402471" y="1877409"/>
                    </a:lnTo>
                    <a:lnTo>
                      <a:pt x="0" y="1877409"/>
                    </a:lnTo>
                    <a:close/>
                  </a:path>
                </a:pathLst>
              </a:custGeom>
              <a:solidFill>
                <a:srgbClr val="EAEAEA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0"/>
              <a:ext cx="4445370" cy="3900877"/>
              <a:chOff x="0" y="0"/>
              <a:chExt cx="2181035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18103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2181035">
                    <a:moveTo>
                      <a:pt x="2056575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56575" y="0"/>
                    </a:lnTo>
                    <a:cubicBezTo>
                      <a:pt x="2125156" y="0"/>
                      <a:pt x="2181035" y="55880"/>
                      <a:pt x="2181035" y="124460"/>
                    </a:cubicBezTo>
                    <a:lnTo>
                      <a:pt x="2181035" y="1789430"/>
                    </a:lnTo>
                    <a:cubicBezTo>
                      <a:pt x="2181035" y="1858010"/>
                      <a:pt x="2125156" y="1913890"/>
                      <a:pt x="2056575" y="1913890"/>
                    </a:cubicBezTo>
                    <a:close/>
                  </a:path>
                </a:pathLst>
              </a:custGeom>
              <a:solidFill>
                <a:srgbClr val="EAEAEA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7306327" y="0"/>
              <a:ext cx="4445370" cy="3900877"/>
              <a:chOff x="0" y="0"/>
              <a:chExt cx="2181035" cy="19138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218103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2181035">
                    <a:moveTo>
                      <a:pt x="2056575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56575" y="0"/>
                    </a:lnTo>
                    <a:cubicBezTo>
                      <a:pt x="2125156" y="0"/>
                      <a:pt x="2181035" y="55880"/>
                      <a:pt x="2181035" y="124460"/>
                    </a:cubicBezTo>
                    <a:lnTo>
                      <a:pt x="2181035" y="1789430"/>
                    </a:lnTo>
                    <a:cubicBezTo>
                      <a:pt x="2181035" y="1858010"/>
                      <a:pt x="2125156" y="1913890"/>
                      <a:pt x="2056575" y="1913890"/>
                    </a:cubicBezTo>
                    <a:close/>
                  </a:path>
                </a:pathLst>
              </a:custGeom>
              <a:solidFill>
                <a:srgbClr val="EAEAEA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1814808" y="6709589"/>
            <a:ext cx="6241236" cy="624123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853791" y="1728423"/>
            <a:ext cx="13316414" cy="4626084"/>
            <a:chOff x="0" y="0"/>
            <a:chExt cx="17755219" cy="61681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024738"/>
              <a:ext cx="17755219" cy="414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599"/>
                </a:lnSpc>
              </a:pPr>
              <a:r>
                <a:rPr lang="en-US" sz="9000">
                  <a:solidFill>
                    <a:srgbClr val="000000"/>
                  </a:solidFill>
                  <a:latin typeface="Monument"/>
                </a:rPr>
                <a:t>MOVIE WEBSITE</a:t>
              </a:r>
            </a:p>
            <a:p>
              <a:pPr>
                <a:lnSpc>
                  <a:spcPts val="12599"/>
                </a:lnSpc>
              </a:pPr>
              <a:r>
                <a:rPr lang="en-US" sz="9000">
                  <a:solidFill>
                    <a:srgbClr val="000000"/>
                  </a:solidFill>
                  <a:latin typeface="Monument"/>
                </a:rPr>
                <a:t>(LIKE NETFLIX)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71450"/>
              <a:ext cx="11051040" cy="1978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59"/>
                </a:lnSpc>
              </a:pPr>
              <a:r>
                <a:rPr lang="en-US" sz="8899">
                  <a:solidFill>
                    <a:srgbClr val="000000"/>
                  </a:solidFill>
                  <a:latin typeface="Breul Grotesk Light"/>
                </a:rPr>
                <a:t>JAVA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935426" y="1028700"/>
            <a:ext cx="1965064" cy="196506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015E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853791" y="7489500"/>
            <a:ext cx="796526" cy="4681414"/>
            <a:chOff x="0" y="0"/>
            <a:chExt cx="1062035" cy="6241886"/>
          </a:xfrm>
        </p:grpSpPr>
        <p:sp>
          <p:nvSpPr>
            <p:cNvPr name="AutoShape 17" id="17"/>
            <p:cNvSpPr/>
            <p:nvPr/>
          </p:nvSpPr>
          <p:spPr>
            <a:xfrm rot="5400000">
              <a:off x="-2988655" y="3092368"/>
              <a:ext cx="6015411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-10800000">
              <a:off x="0" y="6561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-10800000">
              <a:off x="0" y="611912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0" id="20"/>
            <p:cNvGrpSpPr/>
            <p:nvPr/>
          </p:nvGrpSpPr>
          <p:grpSpPr>
            <a:xfrm rot="0">
              <a:off x="854610" y="0"/>
              <a:ext cx="207425" cy="207425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854610" y="6034461"/>
              <a:ext cx="207425" cy="207425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4" id="24"/>
          <p:cNvGrpSpPr/>
          <p:nvPr/>
        </p:nvGrpSpPr>
        <p:grpSpPr>
          <a:xfrm rot="0">
            <a:off x="2650318" y="7390047"/>
            <a:ext cx="9330740" cy="2085079"/>
            <a:chOff x="0" y="0"/>
            <a:chExt cx="12440987" cy="2780105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85725"/>
              <a:ext cx="12351121" cy="954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85"/>
                </a:lnSpc>
              </a:pPr>
              <a:r>
                <a:rPr lang="en-US" sz="4275" spc="239">
                  <a:solidFill>
                    <a:srgbClr val="2015E8"/>
                  </a:solidFill>
                  <a:latin typeface="Monument Bold"/>
                </a:rPr>
                <a:t>By: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032367"/>
              <a:ext cx="12440987" cy="1747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32"/>
                </a:lnSpc>
              </a:pPr>
              <a:r>
                <a:rPr lang="en-US" sz="4703">
                  <a:solidFill>
                    <a:srgbClr val="2015E8"/>
                  </a:solidFill>
                  <a:latin typeface="Breul Grotesk Light"/>
                </a:rPr>
                <a:t>-Jay Bhattarai (1BM19IS198)</a:t>
              </a:r>
            </a:p>
            <a:p>
              <a:pPr>
                <a:lnSpc>
                  <a:spcPts val="5032"/>
                </a:lnSpc>
              </a:pPr>
              <a:r>
                <a:rPr lang="en-US" sz="4703">
                  <a:solidFill>
                    <a:srgbClr val="2015E8"/>
                  </a:solidFill>
                  <a:latin typeface="Breul Grotesk Light"/>
                </a:rPr>
                <a:t>-Sachin Madhesiya (1BM19IS206)</a:t>
              </a:r>
            </a:p>
          </p:txBody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55282" y="2632988"/>
            <a:ext cx="2367044" cy="3721519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4682092" y="137275"/>
            <a:ext cx="9157171" cy="126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Breul Grotesk Light Bold"/>
              </a:rPr>
              <a:t>JAVA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9833"/>
            <a:ext cx="8270611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WORKING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22736" y="785847"/>
            <a:ext cx="485706" cy="4857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37874" y="542994"/>
            <a:ext cx="242853" cy="24285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5013" y="1271553"/>
            <a:ext cx="13308146" cy="270722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5013" y="4396943"/>
            <a:ext cx="10132439" cy="5256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94029" y="421804"/>
            <a:ext cx="6984083" cy="698408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752831" y="421804"/>
            <a:ext cx="12333240" cy="9902249"/>
            <a:chOff x="0" y="0"/>
            <a:chExt cx="7467600" cy="599567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4217" r="4353" t="5846" b="30099"/>
              </a:stretch>
            </a:blip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08039" y="1427583"/>
            <a:ext cx="278469" cy="27846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80739" y="8579782"/>
            <a:ext cx="366437" cy="36643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65405" y="1211919"/>
            <a:ext cx="621829" cy="6218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5927"/>
            <a:ext cx="13496258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TOOLS USED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497647"/>
            <a:ext cx="15434993" cy="8487307"/>
            <a:chOff x="0" y="0"/>
            <a:chExt cx="20579991" cy="113164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260391"/>
              <a:ext cx="20579991" cy="9056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-JAVA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 -Spring Boot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-JPA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-My SQL Connector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-Maven (Java build Automation Tool)</a:t>
              </a:r>
            </a:p>
            <a:p>
              <a:pPr>
                <a:lnSpc>
                  <a:spcPts val="4442"/>
                </a:lnSpc>
              </a:pP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-JAVASCRIPT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-React JS (for frontend ui)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-Axios (for frontend request handle)</a:t>
              </a:r>
            </a:p>
            <a:p>
              <a:pPr>
                <a:lnSpc>
                  <a:spcPts val="4442"/>
                </a:lnSpc>
              </a:pP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-MYSQL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-POSTMAN (for CRUD Operation)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20579991" cy="1738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84"/>
                </a:lnSpc>
              </a:pPr>
              <a:r>
                <a:rPr lang="en-US" sz="3774" spc="211">
                  <a:solidFill>
                    <a:srgbClr val="FFFFFF"/>
                  </a:solidFill>
                  <a:latin typeface="Monument Bold"/>
                </a:rPr>
                <a:t>Programming languages, framework and libraries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37681" y="2279014"/>
            <a:ext cx="1980702" cy="311410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609708" y="2627197"/>
            <a:ext cx="3876089" cy="203494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818384" y="5741301"/>
            <a:ext cx="5700206" cy="380013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162969" y="4294784"/>
            <a:ext cx="4096331" cy="2893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76374" y="-1638300"/>
            <a:ext cx="9496425" cy="94964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82070" y="2322479"/>
            <a:ext cx="278469" cy="27846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3973" y="8788871"/>
            <a:ext cx="469429" cy="4694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373350" y="1700650"/>
            <a:ext cx="621829" cy="6218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29450" y="8167042"/>
            <a:ext cx="621829" cy="62182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264291" y="-123975"/>
            <a:ext cx="209550" cy="5449845"/>
            <a:chOff x="0" y="0"/>
            <a:chExt cx="279400" cy="7266460"/>
          </a:xfrm>
        </p:grpSpPr>
        <p:sp>
          <p:nvSpPr>
            <p:cNvPr name="AutoShape 9" id="9"/>
            <p:cNvSpPr/>
            <p:nvPr/>
          </p:nvSpPr>
          <p:spPr>
            <a:xfrm rot="-5400000">
              <a:off x="-3457291" y="3577941"/>
              <a:ext cx="7193982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oval" len="lg" w="lg"/>
              <a:tailEnd type="oval" len="lg" w="lg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6987061"/>
              <a:ext cx="279400" cy="279400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5163801" y="4953000"/>
            <a:ext cx="209550" cy="5601229"/>
            <a:chOff x="0" y="0"/>
            <a:chExt cx="279400" cy="7468305"/>
          </a:xfrm>
        </p:grpSpPr>
        <p:sp>
          <p:nvSpPr>
            <p:cNvPr name="AutoShape 13" id="13"/>
            <p:cNvSpPr/>
            <p:nvPr/>
          </p:nvSpPr>
          <p:spPr>
            <a:xfrm rot="5400000">
              <a:off x="-3534512" y="3775044"/>
              <a:ext cx="7348423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oval" len="lg" w="lg"/>
              <a:tailEnd type="oval" len="lg" w="lg"/>
            </a:ln>
          </p:spPr>
        </p:sp>
        <p:grpSp>
          <p:nvGrpSpPr>
            <p:cNvPr name="Group 14" id="14"/>
            <p:cNvGrpSpPr/>
            <p:nvPr/>
          </p:nvGrpSpPr>
          <p:grpSpPr>
            <a:xfrm rot="0">
              <a:off x="0" y="0"/>
              <a:ext cx="279400" cy="279400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6" id="16"/>
          <p:cNvSpPr txBox="true"/>
          <p:nvPr/>
        </p:nvSpPr>
        <p:spPr>
          <a:xfrm rot="0">
            <a:off x="3416634" y="4246645"/>
            <a:ext cx="11454732" cy="161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50"/>
              </a:lnSpc>
            </a:pPr>
            <a:r>
              <a:rPr lang="en-US" sz="9464">
                <a:solidFill>
                  <a:srgbClr val="FFFFFF"/>
                </a:solidFill>
                <a:latin typeface="Monument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65247" y="1123950"/>
            <a:ext cx="4409680" cy="998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3"/>
              </a:lnSpc>
              <a:spcBef>
                <a:spcPct val="0"/>
              </a:spcBef>
            </a:pPr>
            <a:r>
              <a:rPr lang="en-US" sz="7227">
                <a:solidFill>
                  <a:srgbClr val="FFFFFF"/>
                </a:solidFill>
                <a:latin typeface="Breul Grotesk Light"/>
              </a:rPr>
              <a:t>ABSTRACT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82116"/>
            <a:ext cx="17259300" cy="93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Breul Grotesk Light"/>
              </a:rPr>
              <a:t>-EVERYONE LIKE NETFLIX, MOVIE WEBSITE, MOVIE RECOMMENDATION AND RATING WEBSITE LIKE IMDB.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96418"/>
            <a:ext cx="17259300" cy="93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Breul Grotesk Light"/>
              </a:rPr>
              <a:t>-WE HAVE ATTEMPTED TO CREATE SUCH APIS USING JAVA SPRING AND MYSQL DATABASE</a:t>
            </a:r>
            <a:r>
              <a:rPr lang="en-US" sz="3389">
                <a:solidFill>
                  <a:srgbClr val="FFFFFF"/>
                </a:solidFill>
                <a:latin typeface="Breul Grotesk Light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00637"/>
            <a:ext cx="14399304" cy="93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Breul Grotesk Light"/>
              </a:rPr>
              <a:t>-WE HAVE CREATED A NETFLIX LIKE WEBSITE, BUT TO DISPLAY  ABOUT THE MOVIE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5097" y="904875"/>
            <a:ext cx="9793904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Monument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7692" y="2101820"/>
            <a:ext cx="15471419" cy="1502836"/>
            <a:chOff x="0" y="0"/>
            <a:chExt cx="20628559" cy="20037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40995"/>
              <a:ext cx="20628559" cy="1262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-This movie site contains basic information on the movie, release date of movie, genre, studio etc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692" y="3613391"/>
            <a:ext cx="15471419" cy="1962686"/>
            <a:chOff x="0" y="0"/>
            <a:chExt cx="20628559" cy="261691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40995"/>
              <a:ext cx="20628559" cy="1875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-Allows the user to perform a number of queries on the database to extract information.</a:t>
              </a:r>
            </a:p>
            <a:p>
              <a:pPr>
                <a:lnSpc>
                  <a:spcPts val="362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7692" y="5346152"/>
            <a:ext cx="15471419" cy="1962686"/>
            <a:chOff x="0" y="0"/>
            <a:chExt cx="20628559" cy="261691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40995"/>
              <a:ext cx="20628559" cy="1875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-For example The user can search for specific movies of choice in terms of genre.</a:t>
              </a:r>
            </a:p>
            <a:p>
              <a:pPr>
                <a:lnSpc>
                  <a:spcPts val="3627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28207" y="1133475"/>
            <a:ext cx="9639505" cy="114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7"/>
              </a:lnSpc>
              <a:spcBef>
                <a:spcPct val="0"/>
              </a:spcBef>
            </a:pPr>
            <a:r>
              <a:rPr lang="en-US" sz="8250">
                <a:solidFill>
                  <a:srgbClr val="FFFFFF"/>
                </a:solidFill>
                <a:latin typeface="Breul Grotesk Light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08290" y="2047783"/>
            <a:ext cx="15471419" cy="1962686"/>
            <a:chOff x="0" y="0"/>
            <a:chExt cx="20628559" cy="261691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40995"/>
              <a:ext cx="20628559" cy="1875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-PEOPLE OFTEN TENDS TO WATCH MOVIES OF SOME SPECIFIC GENRES OR THE MOVIE RECOMMENDED BY OTHER PEOPLE.  SO, FOR A MOVIE STREAMING WEBSITE TO RUN CUSTOMER SATISFACTION IS MUST NEEDED.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08290" y="4467818"/>
            <a:ext cx="15471419" cy="184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Breul Grotesk Light"/>
              </a:rPr>
              <a:t>-CREATING A MOVIE RECOMMENDATION APP, THE APP HAS TO PROVIDE GOOD SERVIES TO THE USERS WHO ARE USING THE APPLICATION. A GOOD MOVIE RECOMMENDATION APP HELPS THE USER TO FIND THE MOVIE THAT THEY LIKE AND HELPS THE COMPANY TO GROW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7129" y="885819"/>
            <a:ext cx="6767298" cy="796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95"/>
              </a:lnSpc>
            </a:pPr>
            <a:r>
              <a:rPr lang="en-US" sz="8033">
                <a:solidFill>
                  <a:srgbClr val="FFFFFF"/>
                </a:solidFill>
                <a:latin typeface="Breul Grotesk Light"/>
              </a:rPr>
              <a:t>EXISTING SYSTEM</a:t>
            </a:r>
          </a:p>
          <a:p>
            <a:pPr>
              <a:lnSpc>
                <a:spcPts val="8595"/>
              </a:lnSpc>
            </a:pPr>
          </a:p>
          <a:p>
            <a:pPr>
              <a:lnSpc>
                <a:spcPts val="4183"/>
              </a:lnSpc>
            </a:pPr>
            <a:r>
              <a:rPr lang="en-US" sz="3910">
                <a:solidFill>
                  <a:srgbClr val="FFFFFF"/>
                </a:solidFill>
                <a:latin typeface="Breul Grotesk Light"/>
              </a:rPr>
              <a:t>-IMDB has no apis for public</a:t>
            </a:r>
          </a:p>
          <a:p>
            <a:pPr>
              <a:lnSpc>
                <a:spcPts val="4183"/>
              </a:lnSpc>
            </a:pPr>
          </a:p>
          <a:p>
            <a:pPr>
              <a:lnSpc>
                <a:spcPts val="4183"/>
              </a:lnSpc>
            </a:pPr>
            <a:r>
              <a:rPr lang="en-US" sz="3910">
                <a:solidFill>
                  <a:srgbClr val="FFFFFF"/>
                </a:solidFill>
                <a:latin typeface="Breul Grotesk Light"/>
              </a:rPr>
              <a:t>-Other services like TMDB and OMDB costs a lot of money and free quota provides only specific amount of request per minute</a:t>
            </a:r>
          </a:p>
          <a:p>
            <a:pPr>
              <a:lnSpc>
                <a:spcPts val="4183"/>
              </a:lnSpc>
            </a:pPr>
          </a:p>
          <a:p>
            <a:pPr>
              <a:lnSpc>
                <a:spcPts val="4183"/>
              </a:lnSpc>
            </a:pPr>
            <a:r>
              <a:rPr lang="en-US" sz="3910">
                <a:solidFill>
                  <a:srgbClr val="FFFFFF"/>
                </a:solidFill>
                <a:latin typeface="Breul Grotesk Light"/>
              </a:rPr>
              <a:t>-Complex usability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23253" y="885819"/>
            <a:ext cx="6609033" cy="71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95"/>
              </a:lnSpc>
            </a:pPr>
            <a:r>
              <a:rPr lang="en-US" sz="8033">
                <a:solidFill>
                  <a:srgbClr val="FFFFFF"/>
                </a:solidFill>
                <a:latin typeface="Breul Grotesk Light"/>
              </a:rPr>
              <a:t>PROPOSED SOLUTION</a:t>
            </a:r>
          </a:p>
          <a:p>
            <a:pPr>
              <a:lnSpc>
                <a:spcPts val="8595"/>
              </a:lnSpc>
            </a:pPr>
          </a:p>
          <a:p>
            <a:pPr>
              <a:lnSpc>
                <a:spcPts val="4183"/>
              </a:lnSpc>
            </a:pPr>
            <a:r>
              <a:rPr lang="en-US" sz="3910">
                <a:solidFill>
                  <a:srgbClr val="FFFFFF"/>
                </a:solidFill>
                <a:latin typeface="Breul Grotesk Light"/>
              </a:rPr>
              <a:t>-Provides public apis</a:t>
            </a:r>
          </a:p>
          <a:p>
            <a:pPr>
              <a:lnSpc>
                <a:spcPts val="5788"/>
              </a:lnSpc>
            </a:pPr>
          </a:p>
          <a:p>
            <a:pPr>
              <a:lnSpc>
                <a:spcPts val="4183"/>
              </a:lnSpc>
            </a:pPr>
            <a:r>
              <a:rPr lang="en-US" sz="3910">
                <a:solidFill>
                  <a:srgbClr val="FFFFFF"/>
                </a:solidFill>
                <a:latin typeface="Breul Grotesk Light"/>
              </a:rPr>
              <a:t>-Free api request for any number of queries made by the application</a:t>
            </a:r>
          </a:p>
          <a:p>
            <a:pPr>
              <a:lnSpc>
                <a:spcPts val="4183"/>
              </a:lnSpc>
            </a:pPr>
          </a:p>
          <a:p>
            <a:pPr>
              <a:lnSpc>
                <a:spcPts val="4183"/>
              </a:lnSpc>
            </a:pPr>
            <a:r>
              <a:rPr lang="en-US" sz="3909">
                <a:solidFill>
                  <a:srgbClr val="FFFFFF"/>
                </a:solidFill>
                <a:latin typeface="Breul Grotesk Light"/>
              </a:rPr>
              <a:t>-Simple Usability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9389" y="904875"/>
            <a:ext cx="9793904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Monument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7692" y="2101820"/>
            <a:ext cx="15471419" cy="1502836"/>
            <a:chOff x="0" y="0"/>
            <a:chExt cx="20628559" cy="20037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40995"/>
              <a:ext cx="20628559" cy="1262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-JAVA FOR HANDLING ALL THE BACKEND ROUTING AND MANAGING THE APPLICATION STATE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692" y="3604657"/>
            <a:ext cx="15471419" cy="1042986"/>
            <a:chOff x="0" y="0"/>
            <a:chExt cx="20628559" cy="13906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40995"/>
              <a:ext cx="20628559" cy="649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-MYSQL FOR THE DATABASE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7692" y="4622007"/>
            <a:ext cx="15471419" cy="1042986"/>
            <a:chOff x="0" y="0"/>
            <a:chExt cx="20628559" cy="139064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40995"/>
              <a:ext cx="20628559" cy="649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-JAVASCRIPT FOR BUILDING THE FRONTEND WEB UI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07692" y="5405752"/>
            <a:ext cx="15471419" cy="1962686"/>
            <a:chOff x="0" y="0"/>
            <a:chExt cx="20628559" cy="261691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40995"/>
              <a:ext cx="20628559" cy="1875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-JAVA SPRING TO INTEGRATE DIFFERENT MODULES AND WORKS AS A MIDDLEWARE TO PROVIDE REQUIRED INFORMATION FROM FRONTEND TO BACKEND AND BACKEND TO FRONTEND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8290" y="1028700"/>
            <a:ext cx="15471419" cy="1502836"/>
            <a:chOff x="0" y="0"/>
            <a:chExt cx="20628559" cy="200378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40995"/>
              <a:ext cx="20628559" cy="1262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-JDBC (JAVA DATABASE CONNECTIVITY) TO CONNECT THE DATABASE AND THE APPLICATION, FOR CRUD OPERATION.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8290" y="2531536"/>
            <a:ext cx="15471419" cy="1502836"/>
            <a:chOff x="0" y="0"/>
            <a:chExt cx="20628559" cy="20037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40995"/>
              <a:ext cx="20628559" cy="1262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-JAVA PERSISTENCE API TO PERSISTENTLY STORE THE VAST AMOUNTS OF DATA INTO A DATABASE 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08290" y="4264297"/>
            <a:ext cx="15471419" cy="1042986"/>
            <a:chOff x="0" y="0"/>
            <a:chExt cx="20628559" cy="139064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20479551" cy="692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0995"/>
              <a:ext cx="20628559" cy="649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27"/>
                </a:lnSpc>
              </a:pPr>
              <a:r>
                <a:rPr lang="en-US" sz="3389">
                  <a:solidFill>
                    <a:srgbClr val="FFFFFF"/>
                  </a:solidFill>
                  <a:latin typeface="Breul Grotesk Light"/>
                </a:rPr>
                <a:t>-POSTMAN TO HANDLE ALL THE CRUD REQUESTS LIKE(GET, POST, PUT, DELETE)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490351" cy="2783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r="r" b="b" t="t" l="l"/>
              <a:pathLst>
                <a:path h="2783840" w="5490351">
                  <a:moveTo>
                    <a:pt x="5365891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659380"/>
                  </a:lnTo>
                  <a:cubicBezTo>
                    <a:pt x="5490351" y="2727960"/>
                    <a:pt x="5434471" y="2783840"/>
                    <a:pt x="5365891" y="278384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090565" y="825074"/>
            <a:ext cx="3168735" cy="316873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015E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56404" y="8293786"/>
            <a:ext cx="194013" cy="19401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1154" t="2699" r="1154" b="0"/>
          <a:stretch>
            <a:fillRect/>
          </a:stretch>
        </p:blipFill>
        <p:spPr>
          <a:xfrm flipH="false" flipV="false" rot="0">
            <a:off x="1028700" y="3665810"/>
            <a:ext cx="15950806" cy="504418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716088" y="1973392"/>
            <a:ext cx="13166759" cy="2175743"/>
            <a:chOff x="0" y="0"/>
            <a:chExt cx="17555678" cy="290099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56747" y="-190500"/>
              <a:ext cx="17498932" cy="201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0"/>
                </a:lnSpc>
              </a:pPr>
              <a:r>
                <a:rPr lang="en-US" sz="9000">
                  <a:solidFill>
                    <a:srgbClr val="D8990F"/>
                  </a:solidFill>
                  <a:latin typeface="Monument"/>
                </a:rPr>
                <a:t>ARCHITECTURE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69546"/>
              <a:ext cx="17555678" cy="631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1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06172" y="7483922"/>
            <a:ext cx="1965064" cy="19650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631486" y="3485355"/>
            <a:ext cx="10249970" cy="1024997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567" t="0" r="14069" b="0"/>
          <a:stretch>
            <a:fillRect/>
          </a:stretch>
        </p:blipFill>
        <p:spPr>
          <a:xfrm flipH="false" flipV="false" rot="0">
            <a:off x="7682391" y="47001"/>
            <a:ext cx="5339700" cy="1023999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909205"/>
            <a:ext cx="7001873" cy="21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CODE STRUCTURE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8173">
            <a:off x="212413" y="5754710"/>
            <a:ext cx="6562172" cy="344514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3022090" y="-239695"/>
            <a:ext cx="1054837" cy="8136396"/>
            <a:chOff x="0" y="0"/>
            <a:chExt cx="1406450" cy="10848527"/>
          </a:xfrm>
        </p:grpSpPr>
        <p:sp>
          <p:nvSpPr>
            <p:cNvPr name="AutoShape 10" id="10"/>
            <p:cNvSpPr/>
            <p:nvPr/>
          </p:nvSpPr>
          <p:spPr>
            <a:xfrm rot="5400000">
              <a:off x="-5353357" y="5353357"/>
              <a:ext cx="10744815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-10800000">
              <a:off x="19050" y="6968978"/>
              <a:ext cx="1179974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-10800000">
              <a:off x="0" y="10725765"/>
              <a:ext cx="1199024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" id="13"/>
            <p:cNvGrpSpPr/>
            <p:nvPr/>
          </p:nvGrpSpPr>
          <p:grpSpPr>
            <a:xfrm rot="0">
              <a:off x="1199024" y="2793759"/>
              <a:ext cx="207425" cy="207425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9024" y="6884315"/>
              <a:ext cx="207425" cy="207425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199024" y="10641102"/>
              <a:ext cx="207425" cy="207425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9" id="19"/>
          <p:cNvSpPr txBox="true"/>
          <p:nvPr/>
        </p:nvSpPr>
        <p:spPr>
          <a:xfrm rot="0">
            <a:off x="14076928" y="1055509"/>
            <a:ext cx="4127925" cy="201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3"/>
              </a:lnSpc>
            </a:pPr>
            <a:r>
              <a:rPr lang="en-US" sz="4900">
                <a:solidFill>
                  <a:srgbClr val="FFFFFF"/>
                </a:solidFill>
                <a:latin typeface="Breul Grotesk Light"/>
              </a:rPr>
              <a:t>Controller 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-To control the routes</a:t>
            </a:r>
          </a:p>
          <a:p>
            <a:pPr>
              <a:lnSpc>
                <a:spcPts val="3531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076928" y="4333328"/>
            <a:ext cx="4127925" cy="111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3"/>
              </a:lnSpc>
            </a:pPr>
            <a:r>
              <a:rPr lang="en-US" sz="4900">
                <a:solidFill>
                  <a:srgbClr val="FFFFFF"/>
                </a:solidFill>
                <a:latin typeface="Breul Grotesk Light"/>
              </a:rPr>
              <a:t>Model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-Database Models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76928" y="6455663"/>
            <a:ext cx="4127925" cy="201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3"/>
              </a:lnSpc>
            </a:pPr>
            <a:r>
              <a:rPr lang="en-US" sz="4900">
                <a:solidFill>
                  <a:srgbClr val="FFFFFF"/>
                </a:solidFill>
                <a:latin typeface="Breul Grotesk Light"/>
              </a:rPr>
              <a:t>Repository 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-Fetching required data from DB</a:t>
            </a:r>
          </a:p>
          <a:p>
            <a:pPr>
              <a:lnSpc>
                <a:spcPts val="353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DAEiqjpWVsw</dc:identifier>
  <dcterms:modified xsi:type="dcterms:W3CDTF">2011-08-01T06:04:30Z</dcterms:modified>
  <cp:revision>1</cp:revision>
  <dc:title>java project</dc:title>
</cp:coreProperties>
</file>