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6" r:id="rId5"/>
    <p:sldId id="261" r:id="rId6"/>
    <p:sldId id="258" r:id="rId7"/>
    <p:sldId id="274" r:id="rId8"/>
    <p:sldId id="265" r:id="rId9"/>
    <p:sldId id="275" r:id="rId10"/>
    <p:sldId id="266" r:id="rId11"/>
    <p:sldId id="267" r:id="rId12"/>
    <p:sldId id="268" r:id="rId13"/>
    <p:sldId id="269" r:id="rId14"/>
    <p:sldId id="270" r:id="rId15"/>
    <p:sldId id="276" r:id="rId16"/>
    <p:sldId id="277" r:id="rId17"/>
    <p:sldId id="278" r:id="rId18"/>
    <p:sldId id="271" r:id="rId19"/>
    <p:sldId id="272" r:id="rId20"/>
    <p:sldId id="273"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29DD5F-58C7-46A5-BD01-09B2AAE69F66}">
          <p14:sldIdLst>
            <p14:sldId id="256"/>
            <p14:sldId id="261"/>
            <p14:sldId id="258"/>
            <p14:sldId id="274"/>
            <p14:sldId id="265"/>
            <p14:sldId id="275"/>
            <p14:sldId id="266"/>
            <p14:sldId id="267"/>
            <p14:sldId id="268"/>
            <p14:sldId id="269"/>
            <p14:sldId id="270"/>
            <p14:sldId id="276"/>
            <p14:sldId id="277"/>
            <p14:sldId id="278"/>
            <p14:sldId id="271"/>
            <p14:sldId id="272"/>
            <p14:sldId id="27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E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780"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0930D-B6AF-496E-8022-61C203890A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F1FDCF-4301-4B59-B2D5-55C0B6E19FDC}">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Introduction</a:t>
          </a:r>
        </a:p>
      </dgm:t>
    </dgm:pt>
    <dgm:pt modelId="{2F579131-55CB-4B15-B31C-61C75EA24BE2}" type="parTrans" cxnId="{AC58F88B-1D44-4AFA-B029-C7999CA73489}">
      <dgm:prSet/>
      <dgm:spPr/>
      <dgm:t>
        <a:bodyPr/>
        <a:lstStyle/>
        <a:p>
          <a:endParaRPr lang="en-US"/>
        </a:p>
      </dgm:t>
    </dgm:pt>
    <dgm:pt modelId="{B78C3386-ADC7-40E9-B633-946F974011F9}" type="sibTrans" cxnId="{AC58F88B-1D44-4AFA-B029-C7999CA73489}">
      <dgm:prSet/>
      <dgm:spPr/>
      <dgm:t>
        <a:bodyPr/>
        <a:lstStyle/>
        <a:p>
          <a:endParaRPr lang="en-US"/>
        </a:p>
      </dgm:t>
    </dgm:pt>
    <dgm:pt modelId="{655EA8E4-D259-4228-97B4-C6D1FCA32BFF}">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Company Valuation</a:t>
          </a:r>
        </a:p>
      </dgm:t>
    </dgm:pt>
    <dgm:pt modelId="{F3FDA5F3-2E67-420D-9241-E6C16BB01C3A}" type="parTrans" cxnId="{80297EB4-5603-451B-9CCA-7B5C0267DA1F}">
      <dgm:prSet/>
      <dgm:spPr/>
      <dgm:t>
        <a:bodyPr/>
        <a:lstStyle/>
        <a:p>
          <a:endParaRPr lang="en-US"/>
        </a:p>
      </dgm:t>
    </dgm:pt>
    <dgm:pt modelId="{284B4B3A-E3A5-42B4-B894-9751426E0E6E}" type="sibTrans" cxnId="{80297EB4-5603-451B-9CCA-7B5C0267DA1F}">
      <dgm:prSet/>
      <dgm:spPr/>
      <dgm:t>
        <a:bodyPr/>
        <a:lstStyle/>
        <a:p>
          <a:endParaRPr lang="en-US"/>
        </a:p>
      </dgm:t>
    </dgm:pt>
    <dgm:pt modelId="{96E0455C-16C8-49EF-AEBE-E32D2E6651F3}">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Business Model</a:t>
          </a:r>
        </a:p>
      </dgm:t>
    </dgm:pt>
    <dgm:pt modelId="{936E1F1D-ACD9-452B-B72D-F005DA6ADC5F}" type="parTrans" cxnId="{CE2C66B9-FA58-4F0B-B3F9-0146AFCA9B40}">
      <dgm:prSet/>
      <dgm:spPr/>
      <dgm:t>
        <a:bodyPr/>
        <a:lstStyle/>
        <a:p>
          <a:endParaRPr lang="en-US"/>
        </a:p>
      </dgm:t>
    </dgm:pt>
    <dgm:pt modelId="{FA294A5F-7EA2-4EB9-B443-C6C456C6BB9D}" type="sibTrans" cxnId="{CE2C66B9-FA58-4F0B-B3F9-0146AFCA9B40}">
      <dgm:prSet/>
      <dgm:spPr/>
      <dgm:t>
        <a:bodyPr/>
        <a:lstStyle/>
        <a:p>
          <a:endParaRPr lang="en-US"/>
        </a:p>
      </dgm:t>
    </dgm:pt>
    <dgm:pt modelId="{20759806-B54A-4CEE-8285-029D1241CED2}">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Competitors</a:t>
          </a:r>
        </a:p>
      </dgm:t>
    </dgm:pt>
    <dgm:pt modelId="{3A9EF8B6-3364-4E8C-B766-FB692379058B}" type="parTrans" cxnId="{A3008B3C-DAEB-41F3-BD64-2092F56EC999}">
      <dgm:prSet/>
      <dgm:spPr/>
      <dgm:t>
        <a:bodyPr/>
        <a:lstStyle/>
        <a:p>
          <a:endParaRPr lang="en-US"/>
        </a:p>
      </dgm:t>
    </dgm:pt>
    <dgm:pt modelId="{787578A2-E4C5-469D-8AF1-30DE1D83631E}" type="sibTrans" cxnId="{A3008B3C-DAEB-41F3-BD64-2092F56EC999}">
      <dgm:prSet/>
      <dgm:spPr/>
      <dgm:t>
        <a:bodyPr/>
        <a:lstStyle/>
        <a:p>
          <a:endParaRPr lang="en-US"/>
        </a:p>
      </dgm:t>
    </dgm:pt>
    <dgm:pt modelId="{831C019D-D75D-4BDC-B694-3D45AD84DD20}">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Market Share</a:t>
          </a:r>
        </a:p>
      </dgm:t>
    </dgm:pt>
    <dgm:pt modelId="{5F7E6B11-BFDE-4137-879F-35B3FF211A21}" type="parTrans" cxnId="{C8FA52C3-3FD8-441B-9E24-9AA835F0E65C}">
      <dgm:prSet/>
      <dgm:spPr/>
      <dgm:t>
        <a:bodyPr/>
        <a:lstStyle/>
        <a:p>
          <a:endParaRPr lang="en-US"/>
        </a:p>
      </dgm:t>
    </dgm:pt>
    <dgm:pt modelId="{A04767D8-5484-4C71-811C-26DF0CF6C489}" type="sibTrans" cxnId="{C8FA52C3-3FD8-441B-9E24-9AA835F0E65C}">
      <dgm:prSet/>
      <dgm:spPr/>
      <dgm:t>
        <a:bodyPr/>
        <a:lstStyle/>
        <a:p>
          <a:endParaRPr lang="en-US"/>
        </a:p>
      </dgm:t>
    </dgm:pt>
    <dgm:pt modelId="{8328B988-7625-4434-889E-2E8165DFE33E}">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Balance Sheet</a:t>
          </a:r>
        </a:p>
      </dgm:t>
    </dgm:pt>
    <dgm:pt modelId="{74CF51A9-4C72-4901-85C9-15405D3B0BC9}" type="parTrans" cxnId="{6B11B5DC-1E84-4339-9BF2-85DEEDFBCADE}">
      <dgm:prSet/>
      <dgm:spPr/>
      <dgm:t>
        <a:bodyPr/>
        <a:lstStyle/>
        <a:p>
          <a:endParaRPr lang="en-US"/>
        </a:p>
      </dgm:t>
    </dgm:pt>
    <dgm:pt modelId="{4BD97DED-EEDF-4CFD-B6C9-BE225DA6A61B}" type="sibTrans" cxnId="{6B11B5DC-1E84-4339-9BF2-85DEEDFBCADE}">
      <dgm:prSet/>
      <dgm:spPr/>
      <dgm:t>
        <a:bodyPr/>
        <a:lstStyle/>
        <a:p>
          <a:endParaRPr lang="en-US"/>
        </a:p>
      </dgm:t>
    </dgm:pt>
    <dgm:pt modelId="{1E84B91D-396F-4EFD-B606-0AA4D3B53EB3}">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Ratio Analysis</a:t>
          </a:r>
        </a:p>
      </dgm:t>
    </dgm:pt>
    <dgm:pt modelId="{ED0ABA9A-D81F-49AF-B797-AADA7DA982E5}" type="parTrans" cxnId="{CF67649A-86E6-4268-BEB1-A985AD375EED}">
      <dgm:prSet/>
      <dgm:spPr/>
      <dgm:t>
        <a:bodyPr/>
        <a:lstStyle/>
        <a:p>
          <a:endParaRPr lang="en-US"/>
        </a:p>
      </dgm:t>
    </dgm:pt>
    <dgm:pt modelId="{446FF35D-800B-4456-874C-6157E0A0BB04}" type="sibTrans" cxnId="{CF67649A-86E6-4268-BEB1-A985AD375EED}">
      <dgm:prSet/>
      <dgm:spPr/>
      <dgm:t>
        <a:bodyPr/>
        <a:lstStyle/>
        <a:p>
          <a:endParaRPr lang="en-US"/>
        </a:p>
      </dgm:t>
    </dgm:pt>
    <dgm:pt modelId="{16CD166B-F8EE-46EA-8D9F-00AE3B9DC3DA}">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Recommendation</a:t>
          </a:r>
        </a:p>
      </dgm:t>
    </dgm:pt>
    <dgm:pt modelId="{2A1A6B49-50D5-47A2-B402-EE66BB58DB97}" type="parTrans" cxnId="{9B6A071D-AB6A-4D5D-A603-12BD33CDE791}">
      <dgm:prSet/>
      <dgm:spPr/>
      <dgm:t>
        <a:bodyPr/>
        <a:lstStyle/>
        <a:p>
          <a:endParaRPr lang="en-US"/>
        </a:p>
      </dgm:t>
    </dgm:pt>
    <dgm:pt modelId="{F97F5CBB-631C-4D0C-AA31-F0612C8EB864}" type="sibTrans" cxnId="{9B6A071D-AB6A-4D5D-A603-12BD33CDE791}">
      <dgm:prSet/>
      <dgm:spPr/>
      <dgm:t>
        <a:bodyPr/>
        <a:lstStyle/>
        <a:p>
          <a:endParaRPr lang="en-US"/>
        </a:p>
      </dgm:t>
    </dgm:pt>
    <dgm:pt modelId="{01453C9E-CD87-4740-8EBE-7AE878D05948}" type="pres">
      <dgm:prSet presAssocID="{F080930D-B6AF-496E-8022-61C203890A52}" presName="root" presStyleCnt="0">
        <dgm:presLayoutVars>
          <dgm:dir/>
          <dgm:resizeHandles val="exact"/>
        </dgm:presLayoutVars>
      </dgm:prSet>
      <dgm:spPr/>
    </dgm:pt>
    <dgm:pt modelId="{682D5E08-164E-4B73-9FEE-3CBD00D60DD5}" type="pres">
      <dgm:prSet presAssocID="{ABF1FDCF-4301-4B59-B2D5-55C0B6E19FDC}" presName="compNode" presStyleCnt="0"/>
      <dgm:spPr/>
    </dgm:pt>
    <dgm:pt modelId="{3F6B3108-666B-4FA4-A2C3-E47E51B3E9B6}" type="pres">
      <dgm:prSet presAssocID="{ABF1FDCF-4301-4B59-B2D5-55C0B6E19FDC}" presName="bgRect" presStyleLbl="bgShp" presStyleIdx="0" presStyleCnt="8"/>
      <dgm:spPr/>
    </dgm:pt>
    <dgm:pt modelId="{37994877-F204-4606-8AD0-A3ACD74E2CA8}" type="pres">
      <dgm:prSet presAssocID="{ABF1FDCF-4301-4B59-B2D5-55C0B6E19FD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DDB8B89B-9501-4D41-B8CA-CF9E6120B7CA}" type="pres">
      <dgm:prSet presAssocID="{ABF1FDCF-4301-4B59-B2D5-55C0B6E19FDC}" presName="spaceRect" presStyleCnt="0"/>
      <dgm:spPr/>
    </dgm:pt>
    <dgm:pt modelId="{E61E3D09-04A8-44A3-8854-E38907C6300F}" type="pres">
      <dgm:prSet presAssocID="{ABF1FDCF-4301-4B59-B2D5-55C0B6E19FDC}" presName="parTx" presStyleLbl="revTx" presStyleIdx="0" presStyleCnt="8">
        <dgm:presLayoutVars>
          <dgm:chMax val="0"/>
          <dgm:chPref val="0"/>
        </dgm:presLayoutVars>
      </dgm:prSet>
      <dgm:spPr/>
    </dgm:pt>
    <dgm:pt modelId="{0C292E6A-CDDE-41EE-8977-C527E39ED8A2}" type="pres">
      <dgm:prSet presAssocID="{B78C3386-ADC7-40E9-B633-946F974011F9}" presName="sibTrans" presStyleCnt="0"/>
      <dgm:spPr/>
    </dgm:pt>
    <dgm:pt modelId="{FE201733-A44E-4538-9F84-0C0AC1BDCA34}" type="pres">
      <dgm:prSet presAssocID="{655EA8E4-D259-4228-97B4-C6D1FCA32BFF}" presName="compNode" presStyleCnt="0"/>
      <dgm:spPr/>
    </dgm:pt>
    <dgm:pt modelId="{DD697432-97D7-40EB-B60E-A6EBF0F3C24A}" type="pres">
      <dgm:prSet presAssocID="{655EA8E4-D259-4228-97B4-C6D1FCA32BFF}" presName="bgRect" presStyleLbl="bgShp" presStyleIdx="1" presStyleCnt="8"/>
      <dgm:spPr/>
    </dgm:pt>
    <dgm:pt modelId="{AB3C2EF8-CBB3-4602-B49C-AC5D66133363}" type="pres">
      <dgm:prSet presAssocID="{655EA8E4-D259-4228-97B4-C6D1FCA32BF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ancial"/>
        </a:ext>
      </dgm:extLst>
    </dgm:pt>
    <dgm:pt modelId="{5C32968F-13F9-4CCE-A8D3-98F00891BAFA}" type="pres">
      <dgm:prSet presAssocID="{655EA8E4-D259-4228-97B4-C6D1FCA32BFF}" presName="spaceRect" presStyleCnt="0"/>
      <dgm:spPr/>
    </dgm:pt>
    <dgm:pt modelId="{28170795-65C1-4E0A-A4CE-4ADBE9FE9EF9}" type="pres">
      <dgm:prSet presAssocID="{655EA8E4-D259-4228-97B4-C6D1FCA32BFF}" presName="parTx" presStyleLbl="revTx" presStyleIdx="1" presStyleCnt="8">
        <dgm:presLayoutVars>
          <dgm:chMax val="0"/>
          <dgm:chPref val="0"/>
        </dgm:presLayoutVars>
      </dgm:prSet>
      <dgm:spPr/>
    </dgm:pt>
    <dgm:pt modelId="{89EB34CD-08E4-4E1E-ABF8-1F300F1717BD}" type="pres">
      <dgm:prSet presAssocID="{284B4B3A-E3A5-42B4-B894-9751426E0E6E}" presName="sibTrans" presStyleCnt="0"/>
      <dgm:spPr/>
    </dgm:pt>
    <dgm:pt modelId="{0C000576-688E-4001-BE2F-1E7531AEBC2B}" type="pres">
      <dgm:prSet presAssocID="{96E0455C-16C8-49EF-AEBE-E32D2E6651F3}" presName="compNode" presStyleCnt="0"/>
      <dgm:spPr/>
    </dgm:pt>
    <dgm:pt modelId="{1607ED9B-3DD1-413D-9F28-CB22D263C16F}" type="pres">
      <dgm:prSet presAssocID="{96E0455C-16C8-49EF-AEBE-E32D2E6651F3}" presName="bgRect" presStyleLbl="bgShp" presStyleIdx="2" presStyleCnt="8"/>
      <dgm:spPr/>
    </dgm:pt>
    <dgm:pt modelId="{2285802C-520C-49D0-AEEC-4DE23EF2F60B}" type="pres">
      <dgm:prSet presAssocID="{96E0455C-16C8-49EF-AEBE-E32D2E6651F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955D441-F48F-4312-AEDA-3598A406DEBA}" type="pres">
      <dgm:prSet presAssocID="{96E0455C-16C8-49EF-AEBE-E32D2E6651F3}" presName="spaceRect" presStyleCnt="0"/>
      <dgm:spPr/>
    </dgm:pt>
    <dgm:pt modelId="{DA048944-4FC1-4EFA-A1DD-66BA39BFE759}" type="pres">
      <dgm:prSet presAssocID="{96E0455C-16C8-49EF-AEBE-E32D2E6651F3}" presName="parTx" presStyleLbl="revTx" presStyleIdx="2" presStyleCnt="8" custScaleX="100176">
        <dgm:presLayoutVars>
          <dgm:chMax val="0"/>
          <dgm:chPref val="0"/>
        </dgm:presLayoutVars>
      </dgm:prSet>
      <dgm:spPr/>
    </dgm:pt>
    <dgm:pt modelId="{5B15059F-C835-4A70-9A78-CEA8A1446B7A}" type="pres">
      <dgm:prSet presAssocID="{FA294A5F-7EA2-4EB9-B443-C6C456C6BB9D}" presName="sibTrans" presStyleCnt="0"/>
      <dgm:spPr/>
    </dgm:pt>
    <dgm:pt modelId="{34E00B4E-E5B9-4630-BC7C-89BFDBE76F70}" type="pres">
      <dgm:prSet presAssocID="{20759806-B54A-4CEE-8285-029D1241CED2}" presName="compNode" presStyleCnt="0"/>
      <dgm:spPr/>
    </dgm:pt>
    <dgm:pt modelId="{47BB0750-0F81-487A-9105-354793D053E6}" type="pres">
      <dgm:prSet presAssocID="{20759806-B54A-4CEE-8285-029D1241CED2}" presName="bgRect" presStyleLbl="bgShp" presStyleIdx="3" presStyleCnt="8"/>
      <dgm:spPr/>
    </dgm:pt>
    <dgm:pt modelId="{78E1245E-F5BA-4479-8CEC-E07F2909E0F9}" type="pres">
      <dgm:prSet presAssocID="{20759806-B54A-4CEE-8285-029D1241CED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uto Racing"/>
        </a:ext>
      </dgm:extLst>
    </dgm:pt>
    <dgm:pt modelId="{A5911008-56E8-4DD9-8B3E-F26B4CEC7137}" type="pres">
      <dgm:prSet presAssocID="{20759806-B54A-4CEE-8285-029D1241CED2}" presName="spaceRect" presStyleCnt="0"/>
      <dgm:spPr/>
    </dgm:pt>
    <dgm:pt modelId="{F7D1B90A-DECE-48B6-8997-6B4C300BDD12}" type="pres">
      <dgm:prSet presAssocID="{20759806-B54A-4CEE-8285-029D1241CED2}" presName="parTx" presStyleLbl="revTx" presStyleIdx="3" presStyleCnt="8">
        <dgm:presLayoutVars>
          <dgm:chMax val="0"/>
          <dgm:chPref val="0"/>
        </dgm:presLayoutVars>
      </dgm:prSet>
      <dgm:spPr/>
    </dgm:pt>
    <dgm:pt modelId="{3A03899C-16E3-4C2E-B948-A91DBDC10ECB}" type="pres">
      <dgm:prSet presAssocID="{787578A2-E4C5-469D-8AF1-30DE1D83631E}" presName="sibTrans" presStyleCnt="0"/>
      <dgm:spPr/>
    </dgm:pt>
    <dgm:pt modelId="{FFCDC1DD-98E2-455A-9C0D-2BD11E9EE19D}" type="pres">
      <dgm:prSet presAssocID="{831C019D-D75D-4BDC-B694-3D45AD84DD20}" presName="compNode" presStyleCnt="0"/>
      <dgm:spPr/>
    </dgm:pt>
    <dgm:pt modelId="{4F66F87D-0891-4C2C-B268-170EE914E3E2}" type="pres">
      <dgm:prSet presAssocID="{831C019D-D75D-4BDC-B694-3D45AD84DD20}" presName="bgRect" presStyleLbl="bgShp" presStyleIdx="4" presStyleCnt="8"/>
      <dgm:spPr/>
    </dgm:pt>
    <dgm:pt modelId="{D62369A3-A9AF-489B-BF4E-E3CE70596693}" type="pres">
      <dgm:prSet presAssocID="{831C019D-D75D-4BDC-B694-3D45AD84DD2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
        </a:ext>
      </dgm:extLst>
    </dgm:pt>
    <dgm:pt modelId="{2B0D6009-CD63-4164-88D6-67F3E7E42BBB}" type="pres">
      <dgm:prSet presAssocID="{831C019D-D75D-4BDC-B694-3D45AD84DD20}" presName="spaceRect" presStyleCnt="0"/>
      <dgm:spPr/>
    </dgm:pt>
    <dgm:pt modelId="{0FC0DE75-79A1-41C2-8F7D-56348799A0FE}" type="pres">
      <dgm:prSet presAssocID="{831C019D-D75D-4BDC-B694-3D45AD84DD20}" presName="parTx" presStyleLbl="revTx" presStyleIdx="4" presStyleCnt="8">
        <dgm:presLayoutVars>
          <dgm:chMax val="0"/>
          <dgm:chPref val="0"/>
        </dgm:presLayoutVars>
      </dgm:prSet>
      <dgm:spPr/>
    </dgm:pt>
    <dgm:pt modelId="{EEE7F806-9571-425C-BA9E-52CBEE4A5ADD}" type="pres">
      <dgm:prSet presAssocID="{A04767D8-5484-4C71-811C-26DF0CF6C489}" presName="sibTrans" presStyleCnt="0"/>
      <dgm:spPr/>
    </dgm:pt>
    <dgm:pt modelId="{4E414962-B7C6-428D-AEE4-A591D96E3AD6}" type="pres">
      <dgm:prSet presAssocID="{8328B988-7625-4434-889E-2E8165DFE33E}" presName="compNode" presStyleCnt="0"/>
      <dgm:spPr/>
    </dgm:pt>
    <dgm:pt modelId="{39B53853-F55C-4035-ABBF-3549181126FA}" type="pres">
      <dgm:prSet presAssocID="{8328B988-7625-4434-889E-2E8165DFE33E}" presName="bgRect" presStyleLbl="bgShp" presStyleIdx="5" presStyleCnt="8"/>
      <dgm:spPr/>
    </dgm:pt>
    <dgm:pt modelId="{28094BC6-FA2A-4C7B-A3A8-9C56C0FA3720}" type="pres">
      <dgm:prSet presAssocID="{8328B988-7625-4434-889E-2E8165DFE33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ent Urgent"/>
        </a:ext>
      </dgm:extLst>
    </dgm:pt>
    <dgm:pt modelId="{0B1D0D4A-98F6-4B9A-A848-71691C8D0E80}" type="pres">
      <dgm:prSet presAssocID="{8328B988-7625-4434-889E-2E8165DFE33E}" presName="spaceRect" presStyleCnt="0"/>
      <dgm:spPr/>
    </dgm:pt>
    <dgm:pt modelId="{6F41C7E5-E663-4426-801F-E5DE0505FAB4}" type="pres">
      <dgm:prSet presAssocID="{8328B988-7625-4434-889E-2E8165DFE33E}" presName="parTx" presStyleLbl="revTx" presStyleIdx="5" presStyleCnt="8">
        <dgm:presLayoutVars>
          <dgm:chMax val="0"/>
          <dgm:chPref val="0"/>
        </dgm:presLayoutVars>
      </dgm:prSet>
      <dgm:spPr/>
    </dgm:pt>
    <dgm:pt modelId="{8CFEA18B-31A1-4E7C-ABC5-E68BC594FC49}" type="pres">
      <dgm:prSet presAssocID="{4BD97DED-EEDF-4CFD-B6C9-BE225DA6A61B}" presName="sibTrans" presStyleCnt="0"/>
      <dgm:spPr/>
    </dgm:pt>
    <dgm:pt modelId="{9EBEB9DC-BC79-4455-AF7E-88D48EBB7854}" type="pres">
      <dgm:prSet presAssocID="{1E84B91D-396F-4EFD-B606-0AA4D3B53EB3}" presName="compNode" presStyleCnt="0"/>
      <dgm:spPr/>
    </dgm:pt>
    <dgm:pt modelId="{0DB59EFB-4342-471C-AEF7-DF733A990697}" type="pres">
      <dgm:prSet presAssocID="{1E84B91D-396F-4EFD-B606-0AA4D3B53EB3}" presName="bgRect" presStyleLbl="bgShp" presStyleIdx="6" presStyleCnt="8"/>
      <dgm:spPr/>
    </dgm:pt>
    <dgm:pt modelId="{A0929270-7926-4419-A2CE-4457569E2825}" type="pres">
      <dgm:prSet presAssocID="{1E84B91D-396F-4EFD-B606-0AA4D3B53EB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spect Ratio"/>
        </a:ext>
      </dgm:extLst>
    </dgm:pt>
    <dgm:pt modelId="{A4877D99-016E-4EF4-9BD2-7BC193BF019E}" type="pres">
      <dgm:prSet presAssocID="{1E84B91D-396F-4EFD-B606-0AA4D3B53EB3}" presName="spaceRect" presStyleCnt="0"/>
      <dgm:spPr/>
    </dgm:pt>
    <dgm:pt modelId="{F4D22D90-FE6A-4778-8783-63EC39933F3E}" type="pres">
      <dgm:prSet presAssocID="{1E84B91D-396F-4EFD-B606-0AA4D3B53EB3}" presName="parTx" presStyleLbl="revTx" presStyleIdx="6" presStyleCnt="8">
        <dgm:presLayoutVars>
          <dgm:chMax val="0"/>
          <dgm:chPref val="0"/>
        </dgm:presLayoutVars>
      </dgm:prSet>
      <dgm:spPr/>
    </dgm:pt>
    <dgm:pt modelId="{705B877B-872C-4896-8A4B-A24C6E6F45B0}" type="pres">
      <dgm:prSet presAssocID="{446FF35D-800B-4456-874C-6157E0A0BB04}" presName="sibTrans" presStyleCnt="0"/>
      <dgm:spPr/>
    </dgm:pt>
    <dgm:pt modelId="{62010990-932D-4E79-8697-0C9494316CCC}" type="pres">
      <dgm:prSet presAssocID="{16CD166B-F8EE-46EA-8D9F-00AE3B9DC3DA}" presName="compNode" presStyleCnt="0"/>
      <dgm:spPr/>
    </dgm:pt>
    <dgm:pt modelId="{3E1E0918-2503-4A43-A1FD-5ECD6EF51B1A}" type="pres">
      <dgm:prSet presAssocID="{16CD166B-F8EE-46EA-8D9F-00AE3B9DC3DA}" presName="bgRect" presStyleLbl="bgShp" presStyleIdx="7" presStyleCnt="8"/>
      <dgm:spPr/>
    </dgm:pt>
    <dgm:pt modelId="{A7807FB3-B021-46D7-BDA1-894AE6712184}" type="pres">
      <dgm:prSet presAssocID="{16CD166B-F8EE-46EA-8D9F-00AE3B9DC3D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Report Add"/>
        </a:ext>
      </dgm:extLst>
    </dgm:pt>
    <dgm:pt modelId="{F098ABFC-F423-4BB5-AC56-C8952CCFCCCF}" type="pres">
      <dgm:prSet presAssocID="{16CD166B-F8EE-46EA-8D9F-00AE3B9DC3DA}" presName="spaceRect" presStyleCnt="0"/>
      <dgm:spPr/>
    </dgm:pt>
    <dgm:pt modelId="{2774AE7D-E427-4B64-8191-EB9A0C0E2AC6}" type="pres">
      <dgm:prSet presAssocID="{16CD166B-F8EE-46EA-8D9F-00AE3B9DC3DA}" presName="parTx" presStyleLbl="revTx" presStyleIdx="7" presStyleCnt="8">
        <dgm:presLayoutVars>
          <dgm:chMax val="0"/>
          <dgm:chPref val="0"/>
        </dgm:presLayoutVars>
      </dgm:prSet>
      <dgm:spPr/>
    </dgm:pt>
  </dgm:ptLst>
  <dgm:cxnLst>
    <dgm:cxn modelId="{46811016-6C53-48B5-AF7C-B58D13AF1233}" type="presOf" srcId="{ABF1FDCF-4301-4B59-B2D5-55C0B6E19FDC}" destId="{E61E3D09-04A8-44A3-8854-E38907C6300F}" srcOrd="0" destOrd="0" presId="urn:microsoft.com/office/officeart/2018/2/layout/IconVerticalSolidList"/>
    <dgm:cxn modelId="{9B6A071D-AB6A-4D5D-A603-12BD33CDE791}" srcId="{F080930D-B6AF-496E-8022-61C203890A52}" destId="{16CD166B-F8EE-46EA-8D9F-00AE3B9DC3DA}" srcOrd="7" destOrd="0" parTransId="{2A1A6B49-50D5-47A2-B402-EE66BB58DB97}" sibTransId="{F97F5CBB-631C-4D0C-AA31-F0612C8EB864}"/>
    <dgm:cxn modelId="{9AAD4933-110E-41A7-94C2-E89DA3FA7F1C}" type="presOf" srcId="{8328B988-7625-4434-889E-2E8165DFE33E}" destId="{6F41C7E5-E663-4426-801F-E5DE0505FAB4}" srcOrd="0" destOrd="0" presId="urn:microsoft.com/office/officeart/2018/2/layout/IconVerticalSolidList"/>
    <dgm:cxn modelId="{A3008B3C-DAEB-41F3-BD64-2092F56EC999}" srcId="{F080930D-B6AF-496E-8022-61C203890A52}" destId="{20759806-B54A-4CEE-8285-029D1241CED2}" srcOrd="3" destOrd="0" parTransId="{3A9EF8B6-3364-4E8C-B766-FB692379058B}" sibTransId="{787578A2-E4C5-469D-8AF1-30DE1D83631E}"/>
    <dgm:cxn modelId="{62C86E5F-49F6-486A-9C2B-8AC8FCF9B45E}" type="presOf" srcId="{20759806-B54A-4CEE-8285-029D1241CED2}" destId="{F7D1B90A-DECE-48B6-8997-6B4C300BDD12}" srcOrd="0" destOrd="0" presId="urn:microsoft.com/office/officeart/2018/2/layout/IconVerticalSolidList"/>
    <dgm:cxn modelId="{343A0E68-EFE8-457B-A2CA-BA4997CEA79B}" type="presOf" srcId="{16CD166B-F8EE-46EA-8D9F-00AE3B9DC3DA}" destId="{2774AE7D-E427-4B64-8191-EB9A0C0E2AC6}" srcOrd="0" destOrd="0" presId="urn:microsoft.com/office/officeart/2018/2/layout/IconVerticalSolidList"/>
    <dgm:cxn modelId="{73010376-42C7-4C9D-813D-86BABC23FCA9}" type="presOf" srcId="{1E84B91D-396F-4EFD-B606-0AA4D3B53EB3}" destId="{F4D22D90-FE6A-4778-8783-63EC39933F3E}" srcOrd="0" destOrd="0" presId="urn:microsoft.com/office/officeart/2018/2/layout/IconVerticalSolidList"/>
    <dgm:cxn modelId="{AC58F88B-1D44-4AFA-B029-C7999CA73489}" srcId="{F080930D-B6AF-496E-8022-61C203890A52}" destId="{ABF1FDCF-4301-4B59-B2D5-55C0B6E19FDC}" srcOrd="0" destOrd="0" parTransId="{2F579131-55CB-4B15-B31C-61C75EA24BE2}" sibTransId="{B78C3386-ADC7-40E9-B633-946F974011F9}"/>
    <dgm:cxn modelId="{25697495-009C-4232-B71C-142C3C270DD9}" type="presOf" srcId="{F080930D-B6AF-496E-8022-61C203890A52}" destId="{01453C9E-CD87-4740-8EBE-7AE878D05948}" srcOrd="0" destOrd="0" presId="urn:microsoft.com/office/officeart/2018/2/layout/IconVerticalSolidList"/>
    <dgm:cxn modelId="{CF67649A-86E6-4268-BEB1-A985AD375EED}" srcId="{F080930D-B6AF-496E-8022-61C203890A52}" destId="{1E84B91D-396F-4EFD-B606-0AA4D3B53EB3}" srcOrd="6" destOrd="0" parTransId="{ED0ABA9A-D81F-49AF-B797-AADA7DA982E5}" sibTransId="{446FF35D-800B-4456-874C-6157E0A0BB04}"/>
    <dgm:cxn modelId="{CCD20F9B-371C-4E48-94C4-DA6A2C1BD402}" type="presOf" srcId="{655EA8E4-D259-4228-97B4-C6D1FCA32BFF}" destId="{28170795-65C1-4E0A-A4CE-4ADBE9FE9EF9}" srcOrd="0" destOrd="0" presId="urn:microsoft.com/office/officeart/2018/2/layout/IconVerticalSolidList"/>
    <dgm:cxn modelId="{2C0468A2-842E-4B69-9C67-069B946BD7CB}" type="presOf" srcId="{96E0455C-16C8-49EF-AEBE-E32D2E6651F3}" destId="{DA048944-4FC1-4EFA-A1DD-66BA39BFE759}" srcOrd="0" destOrd="0" presId="urn:microsoft.com/office/officeart/2018/2/layout/IconVerticalSolidList"/>
    <dgm:cxn modelId="{80297EB4-5603-451B-9CCA-7B5C0267DA1F}" srcId="{F080930D-B6AF-496E-8022-61C203890A52}" destId="{655EA8E4-D259-4228-97B4-C6D1FCA32BFF}" srcOrd="1" destOrd="0" parTransId="{F3FDA5F3-2E67-420D-9241-E6C16BB01C3A}" sibTransId="{284B4B3A-E3A5-42B4-B894-9751426E0E6E}"/>
    <dgm:cxn modelId="{CE2C66B9-FA58-4F0B-B3F9-0146AFCA9B40}" srcId="{F080930D-B6AF-496E-8022-61C203890A52}" destId="{96E0455C-16C8-49EF-AEBE-E32D2E6651F3}" srcOrd="2" destOrd="0" parTransId="{936E1F1D-ACD9-452B-B72D-F005DA6ADC5F}" sibTransId="{FA294A5F-7EA2-4EB9-B443-C6C456C6BB9D}"/>
    <dgm:cxn modelId="{C8FA52C3-3FD8-441B-9E24-9AA835F0E65C}" srcId="{F080930D-B6AF-496E-8022-61C203890A52}" destId="{831C019D-D75D-4BDC-B694-3D45AD84DD20}" srcOrd="4" destOrd="0" parTransId="{5F7E6B11-BFDE-4137-879F-35B3FF211A21}" sibTransId="{A04767D8-5484-4C71-811C-26DF0CF6C489}"/>
    <dgm:cxn modelId="{91CDC8CD-F0C1-44B6-81FB-CA9B11F0A727}" type="presOf" srcId="{831C019D-D75D-4BDC-B694-3D45AD84DD20}" destId="{0FC0DE75-79A1-41C2-8F7D-56348799A0FE}" srcOrd="0" destOrd="0" presId="urn:microsoft.com/office/officeart/2018/2/layout/IconVerticalSolidList"/>
    <dgm:cxn modelId="{6B11B5DC-1E84-4339-9BF2-85DEEDFBCADE}" srcId="{F080930D-B6AF-496E-8022-61C203890A52}" destId="{8328B988-7625-4434-889E-2E8165DFE33E}" srcOrd="5" destOrd="0" parTransId="{74CF51A9-4C72-4901-85C9-15405D3B0BC9}" sibTransId="{4BD97DED-EEDF-4CFD-B6C9-BE225DA6A61B}"/>
    <dgm:cxn modelId="{1E0824F7-8442-4177-80A1-AB27511112C4}" type="presParOf" srcId="{01453C9E-CD87-4740-8EBE-7AE878D05948}" destId="{682D5E08-164E-4B73-9FEE-3CBD00D60DD5}" srcOrd="0" destOrd="0" presId="urn:microsoft.com/office/officeart/2018/2/layout/IconVerticalSolidList"/>
    <dgm:cxn modelId="{A575D07E-557A-427E-9E3E-766290158166}" type="presParOf" srcId="{682D5E08-164E-4B73-9FEE-3CBD00D60DD5}" destId="{3F6B3108-666B-4FA4-A2C3-E47E51B3E9B6}" srcOrd="0" destOrd="0" presId="urn:microsoft.com/office/officeart/2018/2/layout/IconVerticalSolidList"/>
    <dgm:cxn modelId="{2CC2CD41-49E6-4D96-93B1-06AC571BB390}" type="presParOf" srcId="{682D5E08-164E-4B73-9FEE-3CBD00D60DD5}" destId="{37994877-F204-4606-8AD0-A3ACD74E2CA8}" srcOrd="1" destOrd="0" presId="urn:microsoft.com/office/officeart/2018/2/layout/IconVerticalSolidList"/>
    <dgm:cxn modelId="{479AB4D1-D1C7-4E61-8D34-B9EE022E75D3}" type="presParOf" srcId="{682D5E08-164E-4B73-9FEE-3CBD00D60DD5}" destId="{DDB8B89B-9501-4D41-B8CA-CF9E6120B7CA}" srcOrd="2" destOrd="0" presId="urn:microsoft.com/office/officeart/2018/2/layout/IconVerticalSolidList"/>
    <dgm:cxn modelId="{11A15DA3-A6A3-426D-972A-6053E3C70202}" type="presParOf" srcId="{682D5E08-164E-4B73-9FEE-3CBD00D60DD5}" destId="{E61E3D09-04A8-44A3-8854-E38907C6300F}" srcOrd="3" destOrd="0" presId="urn:microsoft.com/office/officeart/2018/2/layout/IconVerticalSolidList"/>
    <dgm:cxn modelId="{EE70ECE9-2864-4D59-ADAF-35B83119233A}" type="presParOf" srcId="{01453C9E-CD87-4740-8EBE-7AE878D05948}" destId="{0C292E6A-CDDE-41EE-8977-C527E39ED8A2}" srcOrd="1" destOrd="0" presId="urn:microsoft.com/office/officeart/2018/2/layout/IconVerticalSolidList"/>
    <dgm:cxn modelId="{243C1846-067A-4D32-9833-A4C911153746}" type="presParOf" srcId="{01453C9E-CD87-4740-8EBE-7AE878D05948}" destId="{FE201733-A44E-4538-9F84-0C0AC1BDCA34}" srcOrd="2" destOrd="0" presId="urn:microsoft.com/office/officeart/2018/2/layout/IconVerticalSolidList"/>
    <dgm:cxn modelId="{9AFD3630-EEED-430A-BE8B-C9C1D42BE6A1}" type="presParOf" srcId="{FE201733-A44E-4538-9F84-0C0AC1BDCA34}" destId="{DD697432-97D7-40EB-B60E-A6EBF0F3C24A}" srcOrd="0" destOrd="0" presId="urn:microsoft.com/office/officeart/2018/2/layout/IconVerticalSolidList"/>
    <dgm:cxn modelId="{0F302364-42C6-4A3C-9E7A-379003603983}" type="presParOf" srcId="{FE201733-A44E-4538-9F84-0C0AC1BDCA34}" destId="{AB3C2EF8-CBB3-4602-B49C-AC5D66133363}" srcOrd="1" destOrd="0" presId="urn:microsoft.com/office/officeart/2018/2/layout/IconVerticalSolidList"/>
    <dgm:cxn modelId="{FC5405C8-B42D-44AF-AD34-B623057C870F}" type="presParOf" srcId="{FE201733-A44E-4538-9F84-0C0AC1BDCA34}" destId="{5C32968F-13F9-4CCE-A8D3-98F00891BAFA}" srcOrd="2" destOrd="0" presId="urn:microsoft.com/office/officeart/2018/2/layout/IconVerticalSolidList"/>
    <dgm:cxn modelId="{B9B28FB3-0DCD-4599-952F-32ACA9F411BE}" type="presParOf" srcId="{FE201733-A44E-4538-9F84-0C0AC1BDCA34}" destId="{28170795-65C1-4E0A-A4CE-4ADBE9FE9EF9}" srcOrd="3" destOrd="0" presId="urn:microsoft.com/office/officeart/2018/2/layout/IconVerticalSolidList"/>
    <dgm:cxn modelId="{7262C151-56ED-46BC-8BA2-521FC80EAFF0}" type="presParOf" srcId="{01453C9E-CD87-4740-8EBE-7AE878D05948}" destId="{89EB34CD-08E4-4E1E-ABF8-1F300F1717BD}" srcOrd="3" destOrd="0" presId="urn:microsoft.com/office/officeart/2018/2/layout/IconVerticalSolidList"/>
    <dgm:cxn modelId="{B5F8DC8C-67E8-4CA8-8266-68C5DC148374}" type="presParOf" srcId="{01453C9E-CD87-4740-8EBE-7AE878D05948}" destId="{0C000576-688E-4001-BE2F-1E7531AEBC2B}" srcOrd="4" destOrd="0" presId="urn:microsoft.com/office/officeart/2018/2/layout/IconVerticalSolidList"/>
    <dgm:cxn modelId="{2EDA301A-E6A7-430A-B43E-82832086CF8B}" type="presParOf" srcId="{0C000576-688E-4001-BE2F-1E7531AEBC2B}" destId="{1607ED9B-3DD1-413D-9F28-CB22D263C16F}" srcOrd="0" destOrd="0" presId="urn:microsoft.com/office/officeart/2018/2/layout/IconVerticalSolidList"/>
    <dgm:cxn modelId="{D7B639F2-EE14-4CB7-9225-043F80D4E983}" type="presParOf" srcId="{0C000576-688E-4001-BE2F-1E7531AEBC2B}" destId="{2285802C-520C-49D0-AEEC-4DE23EF2F60B}" srcOrd="1" destOrd="0" presId="urn:microsoft.com/office/officeart/2018/2/layout/IconVerticalSolidList"/>
    <dgm:cxn modelId="{5099AB83-0225-441E-90E7-47982069B513}" type="presParOf" srcId="{0C000576-688E-4001-BE2F-1E7531AEBC2B}" destId="{0955D441-F48F-4312-AEDA-3598A406DEBA}" srcOrd="2" destOrd="0" presId="urn:microsoft.com/office/officeart/2018/2/layout/IconVerticalSolidList"/>
    <dgm:cxn modelId="{3234A9BF-6D15-4246-949F-FDD68796B581}" type="presParOf" srcId="{0C000576-688E-4001-BE2F-1E7531AEBC2B}" destId="{DA048944-4FC1-4EFA-A1DD-66BA39BFE759}" srcOrd="3" destOrd="0" presId="urn:microsoft.com/office/officeart/2018/2/layout/IconVerticalSolidList"/>
    <dgm:cxn modelId="{383B5499-12DF-4728-8187-3CDF1ACC5C09}" type="presParOf" srcId="{01453C9E-CD87-4740-8EBE-7AE878D05948}" destId="{5B15059F-C835-4A70-9A78-CEA8A1446B7A}" srcOrd="5" destOrd="0" presId="urn:microsoft.com/office/officeart/2018/2/layout/IconVerticalSolidList"/>
    <dgm:cxn modelId="{06DE58CE-62F2-4518-BD8B-0AF73BFE8E77}" type="presParOf" srcId="{01453C9E-CD87-4740-8EBE-7AE878D05948}" destId="{34E00B4E-E5B9-4630-BC7C-89BFDBE76F70}" srcOrd="6" destOrd="0" presId="urn:microsoft.com/office/officeart/2018/2/layout/IconVerticalSolidList"/>
    <dgm:cxn modelId="{D33DAE7A-B769-45DB-8E58-B2584E541440}" type="presParOf" srcId="{34E00B4E-E5B9-4630-BC7C-89BFDBE76F70}" destId="{47BB0750-0F81-487A-9105-354793D053E6}" srcOrd="0" destOrd="0" presId="urn:microsoft.com/office/officeart/2018/2/layout/IconVerticalSolidList"/>
    <dgm:cxn modelId="{7CC18987-EE9E-417A-A4DD-6B4398953C70}" type="presParOf" srcId="{34E00B4E-E5B9-4630-BC7C-89BFDBE76F70}" destId="{78E1245E-F5BA-4479-8CEC-E07F2909E0F9}" srcOrd="1" destOrd="0" presId="urn:microsoft.com/office/officeart/2018/2/layout/IconVerticalSolidList"/>
    <dgm:cxn modelId="{B6A82D6B-0798-4BF6-9323-8E506DDCA399}" type="presParOf" srcId="{34E00B4E-E5B9-4630-BC7C-89BFDBE76F70}" destId="{A5911008-56E8-4DD9-8B3E-F26B4CEC7137}" srcOrd="2" destOrd="0" presId="urn:microsoft.com/office/officeart/2018/2/layout/IconVerticalSolidList"/>
    <dgm:cxn modelId="{6DF31328-7264-4862-A9D2-27B8340F4583}" type="presParOf" srcId="{34E00B4E-E5B9-4630-BC7C-89BFDBE76F70}" destId="{F7D1B90A-DECE-48B6-8997-6B4C300BDD12}" srcOrd="3" destOrd="0" presId="urn:microsoft.com/office/officeart/2018/2/layout/IconVerticalSolidList"/>
    <dgm:cxn modelId="{AFF8BC8F-C3B0-45A4-8202-DE5C6C22E21C}" type="presParOf" srcId="{01453C9E-CD87-4740-8EBE-7AE878D05948}" destId="{3A03899C-16E3-4C2E-B948-A91DBDC10ECB}" srcOrd="7" destOrd="0" presId="urn:microsoft.com/office/officeart/2018/2/layout/IconVerticalSolidList"/>
    <dgm:cxn modelId="{B1013AF1-8B67-49C1-A387-A81110833685}" type="presParOf" srcId="{01453C9E-CD87-4740-8EBE-7AE878D05948}" destId="{FFCDC1DD-98E2-455A-9C0D-2BD11E9EE19D}" srcOrd="8" destOrd="0" presId="urn:microsoft.com/office/officeart/2018/2/layout/IconVerticalSolidList"/>
    <dgm:cxn modelId="{81F531D8-7540-4DC4-9D90-CF491D553CB7}" type="presParOf" srcId="{FFCDC1DD-98E2-455A-9C0D-2BD11E9EE19D}" destId="{4F66F87D-0891-4C2C-B268-170EE914E3E2}" srcOrd="0" destOrd="0" presId="urn:microsoft.com/office/officeart/2018/2/layout/IconVerticalSolidList"/>
    <dgm:cxn modelId="{19BCBB7E-369A-4E94-A5F9-49BD084D2941}" type="presParOf" srcId="{FFCDC1DD-98E2-455A-9C0D-2BD11E9EE19D}" destId="{D62369A3-A9AF-489B-BF4E-E3CE70596693}" srcOrd="1" destOrd="0" presId="urn:microsoft.com/office/officeart/2018/2/layout/IconVerticalSolidList"/>
    <dgm:cxn modelId="{7BA5450C-072E-44FB-8E6A-9B43D5E0F655}" type="presParOf" srcId="{FFCDC1DD-98E2-455A-9C0D-2BD11E9EE19D}" destId="{2B0D6009-CD63-4164-88D6-67F3E7E42BBB}" srcOrd="2" destOrd="0" presId="urn:microsoft.com/office/officeart/2018/2/layout/IconVerticalSolidList"/>
    <dgm:cxn modelId="{DA148519-F335-4C68-9580-3E6D87C8BF4E}" type="presParOf" srcId="{FFCDC1DD-98E2-455A-9C0D-2BD11E9EE19D}" destId="{0FC0DE75-79A1-41C2-8F7D-56348799A0FE}" srcOrd="3" destOrd="0" presId="urn:microsoft.com/office/officeart/2018/2/layout/IconVerticalSolidList"/>
    <dgm:cxn modelId="{17661E85-5218-4C12-80D2-63F30655BD53}" type="presParOf" srcId="{01453C9E-CD87-4740-8EBE-7AE878D05948}" destId="{EEE7F806-9571-425C-BA9E-52CBEE4A5ADD}" srcOrd="9" destOrd="0" presId="urn:microsoft.com/office/officeart/2018/2/layout/IconVerticalSolidList"/>
    <dgm:cxn modelId="{26D04D57-F7C5-49B8-A722-A18668214C7C}" type="presParOf" srcId="{01453C9E-CD87-4740-8EBE-7AE878D05948}" destId="{4E414962-B7C6-428D-AEE4-A591D96E3AD6}" srcOrd="10" destOrd="0" presId="urn:microsoft.com/office/officeart/2018/2/layout/IconVerticalSolidList"/>
    <dgm:cxn modelId="{C23CA989-450B-4DDA-AE26-4522819840A4}" type="presParOf" srcId="{4E414962-B7C6-428D-AEE4-A591D96E3AD6}" destId="{39B53853-F55C-4035-ABBF-3549181126FA}" srcOrd="0" destOrd="0" presId="urn:microsoft.com/office/officeart/2018/2/layout/IconVerticalSolidList"/>
    <dgm:cxn modelId="{C2331280-97FC-40A9-A40A-BC0571AB3595}" type="presParOf" srcId="{4E414962-B7C6-428D-AEE4-A591D96E3AD6}" destId="{28094BC6-FA2A-4C7B-A3A8-9C56C0FA3720}" srcOrd="1" destOrd="0" presId="urn:microsoft.com/office/officeart/2018/2/layout/IconVerticalSolidList"/>
    <dgm:cxn modelId="{80292933-91FB-49AD-BDEC-3095A409C483}" type="presParOf" srcId="{4E414962-B7C6-428D-AEE4-A591D96E3AD6}" destId="{0B1D0D4A-98F6-4B9A-A848-71691C8D0E80}" srcOrd="2" destOrd="0" presId="urn:microsoft.com/office/officeart/2018/2/layout/IconVerticalSolidList"/>
    <dgm:cxn modelId="{938B561D-FE95-4B12-A836-5A8FA00764A4}" type="presParOf" srcId="{4E414962-B7C6-428D-AEE4-A591D96E3AD6}" destId="{6F41C7E5-E663-4426-801F-E5DE0505FAB4}" srcOrd="3" destOrd="0" presId="urn:microsoft.com/office/officeart/2018/2/layout/IconVerticalSolidList"/>
    <dgm:cxn modelId="{484BFE76-6032-4A2C-ADA0-83C4A772EC55}" type="presParOf" srcId="{01453C9E-CD87-4740-8EBE-7AE878D05948}" destId="{8CFEA18B-31A1-4E7C-ABC5-E68BC594FC49}" srcOrd="11" destOrd="0" presId="urn:microsoft.com/office/officeart/2018/2/layout/IconVerticalSolidList"/>
    <dgm:cxn modelId="{8F3D3D24-8B41-4C93-A0CF-CE1E4653C880}" type="presParOf" srcId="{01453C9E-CD87-4740-8EBE-7AE878D05948}" destId="{9EBEB9DC-BC79-4455-AF7E-88D48EBB7854}" srcOrd="12" destOrd="0" presId="urn:microsoft.com/office/officeart/2018/2/layout/IconVerticalSolidList"/>
    <dgm:cxn modelId="{1AEB3493-2978-4052-BA07-E45D0AB78B0B}" type="presParOf" srcId="{9EBEB9DC-BC79-4455-AF7E-88D48EBB7854}" destId="{0DB59EFB-4342-471C-AEF7-DF733A990697}" srcOrd="0" destOrd="0" presId="urn:microsoft.com/office/officeart/2018/2/layout/IconVerticalSolidList"/>
    <dgm:cxn modelId="{B1C08AE7-144D-4BD3-8AA8-188F993591AE}" type="presParOf" srcId="{9EBEB9DC-BC79-4455-AF7E-88D48EBB7854}" destId="{A0929270-7926-4419-A2CE-4457569E2825}" srcOrd="1" destOrd="0" presId="urn:microsoft.com/office/officeart/2018/2/layout/IconVerticalSolidList"/>
    <dgm:cxn modelId="{CCB7DECA-E0F7-4DC8-B8AC-8B49BD569CB6}" type="presParOf" srcId="{9EBEB9DC-BC79-4455-AF7E-88D48EBB7854}" destId="{A4877D99-016E-4EF4-9BD2-7BC193BF019E}" srcOrd="2" destOrd="0" presId="urn:microsoft.com/office/officeart/2018/2/layout/IconVerticalSolidList"/>
    <dgm:cxn modelId="{B4A09A52-14C8-4319-B40D-EE40901B5406}" type="presParOf" srcId="{9EBEB9DC-BC79-4455-AF7E-88D48EBB7854}" destId="{F4D22D90-FE6A-4778-8783-63EC39933F3E}" srcOrd="3" destOrd="0" presId="urn:microsoft.com/office/officeart/2018/2/layout/IconVerticalSolidList"/>
    <dgm:cxn modelId="{9CA0CD23-6748-4A2B-AA8F-31F9A4B5FA70}" type="presParOf" srcId="{01453C9E-CD87-4740-8EBE-7AE878D05948}" destId="{705B877B-872C-4896-8A4B-A24C6E6F45B0}" srcOrd="13" destOrd="0" presId="urn:microsoft.com/office/officeart/2018/2/layout/IconVerticalSolidList"/>
    <dgm:cxn modelId="{9C12383C-7D0F-4955-AA9B-1C4D5EACF576}" type="presParOf" srcId="{01453C9E-CD87-4740-8EBE-7AE878D05948}" destId="{62010990-932D-4E79-8697-0C9494316CCC}" srcOrd="14" destOrd="0" presId="urn:microsoft.com/office/officeart/2018/2/layout/IconVerticalSolidList"/>
    <dgm:cxn modelId="{6F36A731-DDCD-4543-B562-66A821C862DE}" type="presParOf" srcId="{62010990-932D-4E79-8697-0C9494316CCC}" destId="{3E1E0918-2503-4A43-A1FD-5ECD6EF51B1A}" srcOrd="0" destOrd="0" presId="urn:microsoft.com/office/officeart/2018/2/layout/IconVerticalSolidList"/>
    <dgm:cxn modelId="{6C4122CC-12FE-4CB4-80BF-38DBB522F709}" type="presParOf" srcId="{62010990-932D-4E79-8697-0C9494316CCC}" destId="{A7807FB3-B021-46D7-BDA1-894AE6712184}" srcOrd="1" destOrd="0" presId="urn:microsoft.com/office/officeart/2018/2/layout/IconVerticalSolidList"/>
    <dgm:cxn modelId="{7DD2706D-F829-4D80-94B8-8C36FAE33619}" type="presParOf" srcId="{62010990-932D-4E79-8697-0C9494316CCC}" destId="{F098ABFC-F423-4BB5-AC56-C8952CCFCCCF}" srcOrd="2" destOrd="0" presId="urn:microsoft.com/office/officeart/2018/2/layout/IconVerticalSolidList"/>
    <dgm:cxn modelId="{C310BAD1-C786-495F-AF31-AED9086EE572}" type="presParOf" srcId="{62010990-932D-4E79-8697-0C9494316CCC}" destId="{2774AE7D-E427-4B64-8191-EB9A0C0E2A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B3108-666B-4FA4-A2C3-E47E51B3E9B6}">
      <dsp:nvSpPr>
        <dsp:cNvPr id="0" name=""/>
        <dsp:cNvSpPr/>
      </dsp:nvSpPr>
      <dsp:spPr>
        <a:xfrm>
          <a:off x="-2092" y="7247"/>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94877-F204-4606-8AD0-A3ACD74E2CA8}">
      <dsp:nvSpPr>
        <dsp:cNvPr id="0" name=""/>
        <dsp:cNvSpPr/>
      </dsp:nvSpPr>
      <dsp:spPr>
        <a:xfrm>
          <a:off x="139307" y="112420"/>
          <a:ext cx="257090" cy="257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1E3D09-04A8-44A3-8854-E38907C6300F}">
      <dsp:nvSpPr>
        <dsp:cNvPr id="0" name=""/>
        <dsp:cNvSpPr/>
      </dsp:nvSpPr>
      <dsp:spPr>
        <a:xfrm>
          <a:off x="537796" y="7247"/>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Introduction</a:t>
          </a:r>
        </a:p>
      </dsp:txBody>
      <dsp:txXfrm>
        <a:off x="537796" y="7247"/>
        <a:ext cx="5955104" cy="467436"/>
      </dsp:txXfrm>
    </dsp:sp>
    <dsp:sp modelId="{DD697432-97D7-40EB-B60E-A6EBF0F3C24A}">
      <dsp:nvSpPr>
        <dsp:cNvPr id="0" name=""/>
        <dsp:cNvSpPr/>
      </dsp:nvSpPr>
      <dsp:spPr>
        <a:xfrm>
          <a:off x="-2092" y="591542"/>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C2EF8-CBB3-4602-B49C-AC5D66133363}">
      <dsp:nvSpPr>
        <dsp:cNvPr id="0" name=""/>
        <dsp:cNvSpPr/>
      </dsp:nvSpPr>
      <dsp:spPr>
        <a:xfrm>
          <a:off x="139307" y="696715"/>
          <a:ext cx="257090" cy="257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170795-65C1-4E0A-A4CE-4ADBE9FE9EF9}">
      <dsp:nvSpPr>
        <dsp:cNvPr id="0" name=""/>
        <dsp:cNvSpPr/>
      </dsp:nvSpPr>
      <dsp:spPr>
        <a:xfrm>
          <a:off x="537796" y="591542"/>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Company Valuation</a:t>
          </a:r>
        </a:p>
      </dsp:txBody>
      <dsp:txXfrm>
        <a:off x="537796" y="591542"/>
        <a:ext cx="5955104" cy="467436"/>
      </dsp:txXfrm>
    </dsp:sp>
    <dsp:sp modelId="{1607ED9B-3DD1-413D-9F28-CB22D263C16F}">
      <dsp:nvSpPr>
        <dsp:cNvPr id="0" name=""/>
        <dsp:cNvSpPr/>
      </dsp:nvSpPr>
      <dsp:spPr>
        <a:xfrm>
          <a:off x="-2092" y="1175838"/>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5802C-520C-49D0-AEEC-4DE23EF2F60B}">
      <dsp:nvSpPr>
        <dsp:cNvPr id="0" name=""/>
        <dsp:cNvSpPr/>
      </dsp:nvSpPr>
      <dsp:spPr>
        <a:xfrm>
          <a:off x="139307" y="1281011"/>
          <a:ext cx="257090" cy="257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048944-4FC1-4EFA-A1DD-66BA39BFE759}">
      <dsp:nvSpPr>
        <dsp:cNvPr id="0" name=""/>
        <dsp:cNvSpPr/>
      </dsp:nvSpPr>
      <dsp:spPr>
        <a:xfrm>
          <a:off x="532556" y="1175838"/>
          <a:ext cx="5965585"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Business Model</a:t>
          </a:r>
        </a:p>
      </dsp:txBody>
      <dsp:txXfrm>
        <a:off x="532556" y="1175838"/>
        <a:ext cx="5965585" cy="467436"/>
      </dsp:txXfrm>
    </dsp:sp>
    <dsp:sp modelId="{47BB0750-0F81-487A-9105-354793D053E6}">
      <dsp:nvSpPr>
        <dsp:cNvPr id="0" name=""/>
        <dsp:cNvSpPr/>
      </dsp:nvSpPr>
      <dsp:spPr>
        <a:xfrm>
          <a:off x="-2092" y="1760133"/>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1245E-F5BA-4479-8CEC-E07F2909E0F9}">
      <dsp:nvSpPr>
        <dsp:cNvPr id="0" name=""/>
        <dsp:cNvSpPr/>
      </dsp:nvSpPr>
      <dsp:spPr>
        <a:xfrm>
          <a:off x="139307" y="1865307"/>
          <a:ext cx="257090" cy="257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D1B90A-DECE-48B6-8997-6B4C300BDD12}">
      <dsp:nvSpPr>
        <dsp:cNvPr id="0" name=""/>
        <dsp:cNvSpPr/>
      </dsp:nvSpPr>
      <dsp:spPr>
        <a:xfrm>
          <a:off x="537796" y="1760133"/>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Competitors</a:t>
          </a:r>
        </a:p>
      </dsp:txBody>
      <dsp:txXfrm>
        <a:off x="537796" y="1760133"/>
        <a:ext cx="5955104" cy="467436"/>
      </dsp:txXfrm>
    </dsp:sp>
    <dsp:sp modelId="{4F66F87D-0891-4C2C-B268-170EE914E3E2}">
      <dsp:nvSpPr>
        <dsp:cNvPr id="0" name=""/>
        <dsp:cNvSpPr/>
      </dsp:nvSpPr>
      <dsp:spPr>
        <a:xfrm>
          <a:off x="-2092" y="2344429"/>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369A3-A9AF-489B-BF4E-E3CE70596693}">
      <dsp:nvSpPr>
        <dsp:cNvPr id="0" name=""/>
        <dsp:cNvSpPr/>
      </dsp:nvSpPr>
      <dsp:spPr>
        <a:xfrm>
          <a:off x="139307" y="2449602"/>
          <a:ext cx="257090" cy="2570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C0DE75-79A1-41C2-8F7D-56348799A0FE}">
      <dsp:nvSpPr>
        <dsp:cNvPr id="0" name=""/>
        <dsp:cNvSpPr/>
      </dsp:nvSpPr>
      <dsp:spPr>
        <a:xfrm>
          <a:off x="537796" y="2344429"/>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Market Share</a:t>
          </a:r>
        </a:p>
      </dsp:txBody>
      <dsp:txXfrm>
        <a:off x="537796" y="2344429"/>
        <a:ext cx="5955104" cy="467436"/>
      </dsp:txXfrm>
    </dsp:sp>
    <dsp:sp modelId="{39B53853-F55C-4035-ABBF-3549181126FA}">
      <dsp:nvSpPr>
        <dsp:cNvPr id="0" name=""/>
        <dsp:cNvSpPr/>
      </dsp:nvSpPr>
      <dsp:spPr>
        <a:xfrm>
          <a:off x="-2092" y="2928725"/>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94BC6-FA2A-4C7B-A3A8-9C56C0FA3720}">
      <dsp:nvSpPr>
        <dsp:cNvPr id="0" name=""/>
        <dsp:cNvSpPr/>
      </dsp:nvSpPr>
      <dsp:spPr>
        <a:xfrm>
          <a:off x="139307" y="3033898"/>
          <a:ext cx="257090" cy="2570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41C7E5-E663-4426-801F-E5DE0505FAB4}">
      <dsp:nvSpPr>
        <dsp:cNvPr id="0" name=""/>
        <dsp:cNvSpPr/>
      </dsp:nvSpPr>
      <dsp:spPr>
        <a:xfrm>
          <a:off x="537796" y="2928725"/>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Balance Sheet</a:t>
          </a:r>
        </a:p>
      </dsp:txBody>
      <dsp:txXfrm>
        <a:off x="537796" y="2928725"/>
        <a:ext cx="5955104" cy="467436"/>
      </dsp:txXfrm>
    </dsp:sp>
    <dsp:sp modelId="{0DB59EFB-4342-471C-AEF7-DF733A990697}">
      <dsp:nvSpPr>
        <dsp:cNvPr id="0" name=""/>
        <dsp:cNvSpPr/>
      </dsp:nvSpPr>
      <dsp:spPr>
        <a:xfrm>
          <a:off x="-2092" y="3513020"/>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29270-7926-4419-A2CE-4457569E2825}">
      <dsp:nvSpPr>
        <dsp:cNvPr id="0" name=""/>
        <dsp:cNvSpPr/>
      </dsp:nvSpPr>
      <dsp:spPr>
        <a:xfrm>
          <a:off x="139307" y="3618193"/>
          <a:ext cx="257090" cy="25709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D22D90-FE6A-4778-8783-63EC39933F3E}">
      <dsp:nvSpPr>
        <dsp:cNvPr id="0" name=""/>
        <dsp:cNvSpPr/>
      </dsp:nvSpPr>
      <dsp:spPr>
        <a:xfrm>
          <a:off x="537796" y="3513020"/>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Ratio Analysis</a:t>
          </a:r>
        </a:p>
      </dsp:txBody>
      <dsp:txXfrm>
        <a:off x="537796" y="3513020"/>
        <a:ext cx="5955104" cy="467436"/>
      </dsp:txXfrm>
    </dsp:sp>
    <dsp:sp modelId="{3E1E0918-2503-4A43-A1FD-5ECD6EF51B1A}">
      <dsp:nvSpPr>
        <dsp:cNvPr id="0" name=""/>
        <dsp:cNvSpPr/>
      </dsp:nvSpPr>
      <dsp:spPr>
        <a:xfrm>
          <a:off x="-2092" y="4097316"/>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07FB3-B021-46D7-BDA1-894AE6712184}">
      <dsp:nvSpPr>
        <dsp:cNvPr id="0" name=""/>
        <dsp:cNvSpPr/>
      </dsp:nvSpPr>
      <dsp:spPr>
        <a:xfrm>
          <a:off x="139307" y="4202489"/>
          <a:ext cx="257090" cy="25709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74AE7D-E427-4B64-8191-EB9A0C0E2AC6}">
      <dsp:nvSpPr>
        <dsp:cNvPr id="0" name=""/>
        <dsp:cNvSpPr/>
      </dsp:nvSpPr>
      <dsp:spPr>
        <a:xfrm>
          <a:off x="537796" y="4097316"/>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Recommendation</a:t>
          </a:r>
        </a:p>
      </dsp:txBody>
      <dsp:txXfrm>
        <a:off x="537796" y="4097316"/>
        <a:ext cx="5955104" cy="4674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01:56:48.448"/>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01:57:02.925"/>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3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102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47405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83324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46409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70048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9906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573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83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106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88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551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493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4/17/2023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409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4/17/2023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272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4/17/2023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5783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105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4/17/2023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10046586"/>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csimarket.com/stocks/competitionSEG2.php?code=HD" TargetMode="External"/><Relationship Id="rId3" Type="http://schemas.openxmlformats.org/officeDocument/2006/relationships/hyperlink" Target="https://pestleanalysis.com/walmart-pestle-analysis/" TargetMode="External"/><Relationship Id="rId7" Type="http://schemas.openxmlformats.org/officeDocument/2006/relationships/hyperlink" Target="https://csimarket.com/stocks/competitionSEG2.php?code=TG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simarket.com/stocks/competitionSEG2.php?code=COST" TargetMode="External"/><Relationship Id="rId11" Type="http://schemas.openxmlformats.org/officeDocument/2006/relationships/image" Target="../media/image46.jpeg"/><Relationship Id="rId5" Type="http://schemas.openxmlformats.org/officeDocument/2006/relationships/hyperlink" Target="https://businesschronicler.com/competitors/walmart-competitors-analysis/" TargetMode="External"/><Relationship Id="rId10" Type="http://schemas.openxmlformats.org/officeDocument/2006/relationships/hyperlink" Target="https://businesschronicler.com/competitors/https:/www.feedough.com/the-history-of-walmart/-competitors-analysis/" TargetMode="External"/><Relationship Id="rId4" Type="http://schemas.openxmlformats.org/officeDocument/2006/relationships/hyperlink" Target="https://fourweekmba.com/walmart-business-model/" TargetMode="External"/><Relationship Id="rId9" Type="http://schemas.openxmlformats.org/officeDocument/2006/relationships/hyperlink" Target="https://csimarket.com/stocks/competitionSEG2.php?code=BBY" TargetMode="Externa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7.jpeg"/><Relationship Id="rId1" Type="http://schemas.openxmlformats.org/officeDocument/2006/relationships/slideLayout" Target="../slideLayouts/slideLayout1.xml"/><Relationship Id="rId5" Type="http://schemas.openxmlformats.org/officeDocument/2006/relationships/customXml" Target="../ink/ink2.xml"/><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1.png"/><Relationship Id="rId5" Type="http://schemas.openxmlformats.org/officeDocument/2006/relationships/image" Target="../media/image4.png"/><Relationship Id="rId10"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rgbClr val="FFFF00"/>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C6856-CFE0-C2BC-3D9C-72B64430AFAB}"/>
              </a:ext>
            </a:extLst>
          </p:cNvPr>
          <p:cNvSpPr txBox="1"/>
          <p:nvPr/>
        </p:nvSpPr>
        <p:spPr>
          <a:xfrm>
            <a:off x="2992999" y="13830"/>
            <a:ext cx="5992035" cy="2121084"/>
          </a:xfrm>
          <a:prstGeom prst="rect">
            <a:avLst/>
          </a:prstGeom>
        </p:spPr>
        <p:txBody>
          <a:bodyPr vert="horz" lIns="91440" tIns="45720" rIns="91440" bIns="45720" rtlCol="0" anchor="ctr">
            <a:normAutofit/>
          </a:bodyPr>
          <a:lstStyle/>
          <a:p>
            <a:pPr algn="ctr" defTabSz="488290">
              <a:lnSpc>
                <a:spcPct val="90000"/>
              </a:lnSpc>
              <a:spcAft>
                <a:spcPts val="641"/>
              </a:spcAft>
            </a:pPr>
            <a:r>
              <a:rPr lang="en-US" sz="3845" b="1" kern="1200" dirty="0">
                <a:solidFill>
                  <a:schemeClr val="accent3">
                    <a:lumMod val="75000"/>
                  </a:schemeClr>
                </a:solidFill>
                <a:latin typeface="Calibri" panose="020F0502020204030204" pitchFamily="34" charset="0"/>
                <a:ea typeface="+mn-ea"/>
                <a:cs typeface="Calibri" panose="020F0502020204030204" pitchFamily="34" charset="0"/>
              </a:rPr>
              <a:t>DAB401</a:t>
            </a:r>
            <a:endParaRPr lang="en-US" sz="3845" b="1" kern="1200" dirty="0">
              <a:solidFill>
                <a:schemeClr val="accent3">
                  <a:lumMod val="75000"/>
                </a:schemeClr>
              </a:solidFill>
              <a:latin typeface="+mn-lt"/>
              <a:ea typeface="+mn-ea"/>
              <a:cs typeface="+mn-cs"/>
            </a:endParaRPr>
          </a:p>
          <a:p>
            <a:pPr algn="ctr" defTabSz="488290">
              <a:lnSpc>
                <a:spcPct val="90000"/>
              </a:lnSpc>
              <a:spcAft>
                <a:spcPts val="641"/>
              </a:spcAft>
            </a:pPr>
            <a:r>
              <a:rPr lang="en-US" sz="3845" b="1" kern="1200" dirty="0">
                <a:solidFill>
                  <a:schemeClr val="accent3">
                    <a:lumMod val="75000"/>
                  </a:schemeClr>
                </a:solidFill>
                <a:latin typeface="+mn-lt"/>
                <a:ea typeface="+mn-ea"/>
                <a:cs typeface="+mn-cs"/>
              </a:rPr>
              <a:t>FINANCIAL ANALYTICS</a:t>
            </a:r>
          </a:p>
        </p:txBody>
      </p:sp>
      <p:pic>
        <p:nvPicPr>
          <p:cNvPr id="10" name="Picture 9" descr="Logo&#10;&#10;Description automatically generated">
            <a:extLst>
              <a:ext uri="{FF2B5EF4-FFF2-40B4-BE49-F238E27FC236}">
                <a16:creationId xmlns:a16="http://schemas.microsoft.com/office/drawing/2014/main" id="{AC00079A-0FBB-E77A-D696-88BF23A2556D}"/>
              </a:ext>
            </a:extLst>
          </p:cNvPr>
          <p:cNvPicPr>
            <a:picLocks noChangeAspect="1"/>
          </p:cNvPicPr>
          <p:nvPr/>
        </p:nvPicPr>
        <p:blipFill rotWithShape="1">
          <a:blip r:embed="rId2">
            <a:extLst>
              <a:ext uri="{28A0092B-C50C-407E-A947-70E740481C1C}">
                <a14:useLocalDpi xmlns:a14="http://schemas.microsoft.com/office/drawing/2010/main" val="0"/>
              </a:ext>
            </a:extLst>
          </a:blip>
          <a:srcRect l="6621" t="15117" r="5500" b="16343"/>
          <a:stretch/>
        </p:blipFill>
        <p:spPr>
          <a:xfrm>
            <a:off x="9645053" y="143897"/>
            <a:ext cx="2443804" cy="653771"/>
          </a:xfrm>
          <a:prstGeom prst="rect">
            <a:avLst/>
          </a:prstGeom>
          <a:effectLst>
            <a:outerShdw blurRad="50800" dist="38100" dir="2700000" algn="tl" rotWithShape="0">
              <a:prstClr val="black">
                <a:alpha val="40000"/>
              </a:prstClr>
            </a:outerShdw>
          </a:effectLst>
        </p:spPr>
      </p:pic>
      <p:grpSp>
        <p:nvGrpSpPr>
          <p:cNvPr id="3" name="Group 2">
            <a:extLst>
              <a:ext uri="{FF2B5EF4-FFF2-40B4-BE49-F238E27FC236}">
                <a16:creationId xmlns:a16="http://schemas.microsoft.com/office/drawing/2014/main" id="{B19CE4BE-36F4-6893-EE4C-429D6BDE7BBB}"/>
              </a:ext>
            </a:extLst>
          </p:cNvPr>
          <p:cNvGrpSpPr/>
          <p:nvPr/>
        </p:nvGrpSpPr>
        <p:grpSpPr>
          <a:xfrm>
            <a:off x="103143" y="207726"/>
            <a:ext cx="1645699" cy="1023608"/>
            <a:chOff x="8807567" y="979024"/>
            <a:chExt cx="1645699" cy="1023608"/>
          </a:xfrm>
          <a:effectLst>
            <a:outerShdw blurRad="76200" dist="12700" dir="2700000" algn="tl" rotWithShape="0">
              <a:prstClr val="black">
                <a:alpha val="5000"/>
              </a:prstClr>
            </a:outerShdw>
          </a:effectLst>
        </p:grpSpPr>
        <p:pic>
          <p:nvPicPr>
            <p:cNvPr id="11" name="Picture 10" descr="Icon&#10;&#10;Description automatically generated">
              <a:extLst>
                <a:ext uri="{FF2B5EF4-FFF2-40B4-BE49-F238E27FC236}">
                  <a16:creationId xmlns:a16="http://schemas.microsoft.com/office/drawing/2014/main" id="{322E532B-94C3-31C1-E9CE-F7A4090AFC30}"/>
                </a:ext>
              </a:extLst>
            </p:cNvPr>
            <p:cNvPicPr>
              <a:picLocks noChangeAspect="1"/>
            </p:cNvPicPr>
            <p:nvPr/>
          </p:nvPicPr>
          <p:blipFill>
            <a:blip r:embed="rId3"/>
            <a:stretch>
              <a:fillRect/>
            </a:stretch>
          </p:blipFill>
          <p:spPr>
            <a:xfrm>
              <a:off x="9300730" y="979024"/>
              <a:ext cx="837969" cy="723110"/>
            </a:xfrm>
            <a:prstGeom prst="rect">
              <a:avLst/>
            </a:prstGeom>
          </p:spPr>
        </p:pic>
        <p:sp>
          <p:nvSpPr>
            <p:cNvPr id="13" name="TextBox 12">
              <a:extLst>
                <a:ext uri="{FF2B5EF4-FFF2-40B4-BE49-F238E27FC236}">
                  <a16:creationId xmlns:a16="http://schemas.microsoft.com/office/drawing/2014/main" id="{BC60E2FD-5F71-78F4-F46F-5843087E7570}"/>
                </a:ext>
              </a:extLst>
            </p:cNvPr>
            <p:cNvSpPr txBox="1"/>
            <p:nvPr/>
          </p:nvSpPr>
          <p:spPr>
            <a:xfrm>
              <a:off x="8807567" y="1680236"/>
              <a:ext cx="1645699" cy="322396"/>
            </a:xfrm>
            <a:prstGeom prst="rect">
              <a:avLst/>
            </a:prstGeom>
            <a:noFill/>
          </p:spPr>
          <p:txBody>
            <a:bodyPr wrap="square">
              <a:spAutoFit/>
            </a:bodyPr>
            <a:lstStyle/>
            <a:p>
              <a:pPr indent="-15372" algn="ctr" defTabSz="488290">
                <a:spcBef>
                  <a:spcPts val="961"/>
                </a:spcBef>
                <a:spcAft>
                  <a:spcPts val="320"/>
                </a:spcAft>
              </a:pPr>
              <a:r>
                <a:rPr lang="en-US" sz="1495" b="1" kern="1200">
                  <a:solidFill>
                    <a:schemeClr val="accent6">
                      <a:lumMod val="75000"/>
                    </a:schemeClr>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rPr>
                <a:t>    St. Clair College</a:t>
              </a:r>
              <a:endParaRPr lang="en-US" sz="1400" b="1">
                <a:solidFill>
                  <a:schemeClr val="accent6">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5" name="TextBox 4">
            <a:extLst>
              <a:ext uri="{FF2B5EF4-FFF2-40B4-BE49-F238E27FC236}">
                <a16:creationId xmlns:a16="http://schemas.microsoft.com/office/drawing/2014/main" id="{02A90DD0-DDE0-8B77-50B3-33736B396C04}"/>
              </a:ext>
            </a:extLst>
          </p:cNvPr>
          <p:cNvSpPr txBox="1"/>
          <p:nvPr/>
        </p:nvSpPr>
        <p:spPr>
          <a:xfrm>
            <a:off x="4744974" y="4632220"/>
            <a:ext cx="2488084" cy="1938992"/>
          </a:xfrm>
          <a:prstGeom prst="rect">
            <a:avLst/>
          </a:prstGeom>
          <a:noFill/>
          <a:ln>
            <a:solidFill>
              <a:srgbClr val="B68E15"/>
            </a:solidFill>
          </a:ln>
        </p:spPr>
        <p:txBody>
          <a:bodyPr wrap="square" rtlCol="0">
            <a:spAutoFit/>
          </a:bodyPr>
          <a:lstStyle/>
          <a:p>
            <a:pPr algn="ctr"/>
            <a:r>
              <a:rPr lang="en-US" sz="2000" b="1" dirty="0">
                <a:latin typeface="Calibri" panose="020F0502020204030204" pitchFamily="34" charset="0"/>
                <a:cs typeface="Calibri" panose="020F0502020204030204" pitchFamily="34" charset="0"/>
              </a:rPr>
              <a:t>Group Members</a:t>
            </a:r>
          </a:p>
          <a:p>
            <a:pPr algn="ctr"/>
            <a:r>
              <a:rPr lang="en-US" sz="2000" dirty="0">
                <a:latin typeface="Calibri" panose="020F0502020204030204" pitchFamily="34" charset="0"/>
                <a:cs typeface="Calibri" panose="020F0502020204030204" pitchFamily="34" charset="0"/>
              </a:rPr>
              <a:t>Apurv Sathwara</a:t>
            </a:r>
          </a:p>
          <a:p>
            <a:pPr algn="ctr"/>
            <a:r>
              <a:rPr lang="en-US" sz="2000" dirty="0">
                <a:latin typeface="Calibri" panose="020F0502020204030204" pitchFamily="34" charset="0"/>
                <a:cs typeface="Calibri" panose="020F0502020204030204" pitchFamily="34" charset="0"/>
              </a:rPr>
              <a:t>Bhakti Bhatt</a:t>
            </a:r>
          </a:p>
          <a:p>
            <a:pPr algn="ctr"/>
            <a:r>
              <a:rPr lang="en-US" sz="2000" dirty="0">
                <a:latin typeface="Calibri" panose="020F0502020204030204" pitchFamily="34" charset="0"/>
                <a:cs typeface="Calibri" panose="020F0502020204030204" pitchFamily="34" charset="0"/>
              </a:rPr>
              <a:t>Dhrumi Patel</a:t>
            </a:r>
          </a:p>
          <a:p>
            <a:pPr algn="ctr"/>
            <a:r>
              <a:rPr lang="en-US" sz="2000" dirty="0">
                <a:latin typeface="Calibri" panose="020F0502020204030204" pitchFamily="34" charset="0"/>
                <a:cs typeface="Calibri" panose="020F0502020204030204" pitchFamily="34" charset="0"/>
              </a:rPr>
              <a:t>Smit Arora</a:t>
            </a:r>
          </a:p>
          <a:p>
            <a:pPr algn="ctr"/>
            <a:r>
              <a:rPr lang="en-US" sz="2000" dirty="0">
                <a:latin typeface="Calibri" panose="020F0502020204030204" pitchFamily="34" charset="0"/>
                <a:cs typeface="Calibri" panose="020F0502020204030204" pitchFamily="34" charset="0"/>
              </a:rPr>
              <a:t>Vismay Lad</a:t>
            </a:r>
          </a:p>
        </p:txBody>
      </p:sp>
      <p:sp>
        <p:nvSpPr>
          <p:cNvPr id="7" name="TextBox 6">
            <a:extLst>
              <a:ext uri="{FF2B5EF4-FFF2-40B4-BE49-F238E27FC236}">
                <a16:creationId xmlns:a16="http://schemas.microsoft.com/office/drawing/2014/main" id="{877621EE-2945-B501-DA73-E7E873533905}"/>
              </a:ext>
            </a:extLst>
          </p:cNvPr>
          <p:cNvSpPr txBox="1"/>
          <p:nvPr/>
        </p:nvSpPr>
        <p:spPr>
          <a:xfrm>
            <a:off x="2993000" y="2801566"/>
            <a:ext cx="6148568" cy="769441"/>
          </a:xfrm>
          <a:prstGeom prst="rect">
            <a:avLst/>
          </a:prstGeom>
          <a:noFill/>
        </p:spPr>
        <p:txBody>
          <a:bodyPr wrap="square">
            <a:spAutoFit/>
          </a:bodyPr>
          <a:lstStyle/>
          <a:p>
            <a:pPr algn="ctr"/>
            <a:r>
              <a:rPr lang="en-CA" sz="4400" b="1"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Walmart Stock Analysis</a:t>
            </a:r>
          </a:p>
        </p:txBody>
      </p:sp>
    </p:spTree>
    <p:extLst>
      <p:ext uri="{BB962C8B-B14F-4D97-AF65-F5344CB8AC3E}">
        <p14:creationId xmlns:p14="http://schemas.microsoft.com/office/powerpoint/2010/main" val="258240088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A63-FDE1-3C72-7C98-07AB1FA21AC5}"/>
              </a:ext>
            </a:extLst>
          </p:cNvPr>
          <p:cNvSpPr>
            <a:spLocks noGrp="1"/>
          </p:cNvSpPr>
          <p:nvPr>
            <p:ph type="title"/>
          </p:nvPr>
        </p:nvSpPr>
        <p:spPr>
          <a:xfrm>
            <a:off x="8572318" y="1697335"/>
            <a:ext cx="3352375" cy="3066507"/>
          </a:xfrm>
        </p:spPr>
        <p:txBody>
          <a:bodyPr vert="horz" lIns="91440" tIns="45720" rIns="91440" bIns="45720" rtlCol="0" anchor="b">
            <a:normAutofit/>
          </a:bodyPr>
          <a:lstStyle/>
          <a:p>
            <a:pPr>
              <a:lnSpc>
                <a:spcPct val="90000"/>
              </a:lnSpc>
            </a:pPr>
            <a:r>
              <a:rPr lang="en-US" sz="4400" b="1" i="0" kern="1200" dirty="0">
                <a:solidFill>
                  <a:srgbClr val="EBEBEB"/>
                </a:solidFill>
                <a:latin typeface="Calibri" panose="020F0502020204030204" pitchFamily="34" charset="0"/>
                <a:ea typeface="Calibri" panose="020F0502020204030204" pitchFamily="34" charset="0"/>
                <a:cs typeface="Calibri" panose="020F0502020204030204" pitchFamily="34" charset="0"/>
              </a:rPr>
              <a:t>Ratio and valuation Analysis using CAPM</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Graphical user interface, application, table&#10;&#10;Description automatically generated">
            <a:extLst>
              <a:ext uri="{FF2B5EF4-FFF2-40B4-BE49-F238E27FC236}">
                <a16:creationId xmlns:a16="http://schemas.microsoft.com/office/drawing/2014/main" id="{21040104-82FC-7085-B470-4E358A87FC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54" y="1994354"/>
            <a:ext cx="6270662" cy="2868827"/>
          </a:xfrm>
          <a:prstGeom prst="rect">
            <a:avLst/>
          </a:prstGeom>
          <a:effectLst/>
        </p:spPr>
      </p:pic>
    </p:spTree>
    <p:extLst>
      <p:ext uri="{BB962C8B-B14F-4D97-AF65-F5344CB8AC3E}">
        <p14:creationId xmlns:p14="http://schemas.microsoft.com/office/powerpoint/2010/main" val="22976255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68">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 name="Oval 70">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3" name="Picture 72">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5" name="Picture 74">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7" name="Rectangle 76">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482D6F-4F0B-9683-FB7F-08565520B4FB}"/>
              </a:ext>
            </a:extLst>
          </p:cNvPr>
          <p:cNvSpPr>
            <a:spLocks noGrp="1"/>
          </p:cNvSpPr>
          <p:nvPr>
            <p:ph type="title"/>
          </p:nvPr>
        </p:nvSpPr>
        <p:spPr>
          <a:xfrm>
            <a:off x="7527721" y="1863803"/>
            <a:ext cx="4143781" cy="2301370"/>
          </a:xfrm>
        </p:spPr>
        <p:txBody>
          <a:bodyPr vert="horz" lIns="91440" tIns="45720" rIns="91440" bIns="45720" rtlCol="0" anchor="b">
            <a:normAutofit/>
          </a:bodyPr>
          <a:lstStyle/>
          <a:p>
            <a:pPr algn="ctr"/>
            <a:r>
              <a:rPr lang="en-US" sz="4800" b="1" dirty="0">
                <a:latin typeface="Calibri"/>
                <a:cs typeface="Calibri"/>
              </a:rPr>
              <a:t>Monte Carlo Simulation</a:t>
            </a:r>
            <a:endParaRPr lang="en-US" sz="4800" b="1">
              <a:latin typeface="Calibri"/>
              <a:cs typeface="Calibri"/>
            </a:endParaRPr>
          </a:p>
        </p:txBody>
      </p:sp>
      <p:sp>
        <p:nvSpPr>
          <p:cNvPr id="79" name="Freeform: Shape 78">
            <a:extLst>
              <a:ext uri="{FF2B5EF4-FFF2-40B4-BE49-F238E27FC236}">
                <a16:creationId xmlns:a16="http://schemas.microsoft.com/office/drawing/2014/main" id="{22AC4D5D-0A9D-43D6-A836-13B38BA13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rgbClr val="FFFFFF"/>
          </a:solidFill>
          <a:ln>
            <a:noFill/>
          </a:ln>
        </p:spPr>
      </p:sp>
      <p:pic>
        <p:nvPicPr>
          <p:cNvPr id="5" name="Picture 5" descr="Chart, line chart&#10;&#10;Description automatically generated">
            <a:extLst>
              <a:ext uri="{FF2B5EF4-FFF2-40B4-BE49-F238E27FC236}">
                <a16:creationId xmlns:a16="http://schemas.microsoft.com/office/drawing/2014/main" id="{84CE5831-D705-A697-091E-B924A01B6373}"/>
              </a:ext>
            </a:extLst>
          </p:cNvPr>
          <p:cNvPicPr>
            <a:picLocks noChangeAspect="1"/>
          </p:cNvPicPr>
          <p:nvPr/>
        </p:nvPicPr>
        <p:blipFill>
          <a:blip r:embed="rId7"/>
          <a:stretch>
            <a:fillRect/>
          </a:stretch>
        </p:blipFill>
        <p:spPr>
          <a:xfrm>
            <a:off x="643855" y="982723"/>
            <a:ext cx="5454404" cy="2031765"/>
          </a:xfrm>
          <a:prstGeom prst="rect">
            <a:avLst/>
          </a:prstGeom>
          <a:effectLst/>
        </p:spPr>
      </p:pic>
      <p:sp>
        <p:nvSpPr>
          <p:cNvPr id="81" name="Freeform 27">
            <a:extLst>
              <a:ext uri="{FF2B5EF4-FFF2-40B4-BE49-F238E27FC236}">
                <a16:creationId xmlns:a16="http://schemas.microsoft.com/office/drawing/2014/main" id="{6929218D-E6E8-4BC7-9F4C-397A7FE53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7" descr="Chart, line chart&#10;&#10;Description automatically generated">
            <a:extLst>
              <a:ext uri="{FF2B5EF4-FFF2-40B4-BE49-F238E27FC236}">
                <a16:creationId xmlns:a16="http://schemas.microsoft.com/office/drawing/2014/main" id="{FB8CCB7C-251B-3720-5030-8D75F1C09132}"/>
              </a:ext>
            </a:extLst>
          </p:cNvPr>
          <p:cNvPicPr>
            <a:picLocks noChangeAspect="1"/>
          </p:cNvPicPr>
          <p:nvPr/>
        </p:nvPicPr>
        <p:blipFill>
          <a:blip r:embed="rId8"/>
          <a:stretch>
            <a:fillRect/>
          </a:stretch>
        </p:blipFill>
        <p:spPr>
          <a:xfrm>
            <a:off x="643853" y="3926372"/>
            <a:ext cx="2646210" cy="1865578"/>
          </a:xfrm>
          <a:prstGeom prst="rect">
            <a:avLst/>
          </a:prstGeom>
          <a:effectLst/>
        </p:spPr>
      </p:pic>
      <p:pic>
        <p:nvPicPr>
          <p:cNvPr id="6" name="Picture 6" descr="Chart, line chart&#10;&#10;Description automatically generated">
            <a:extLst>
              <a:ext uri="{FF2B5EF4-FFF2-40B4-BE49-F238E27FC236}">
                <a16:creationId xmlns:a16="http://schemas.microsoft.com/office/drawing/2014/main" id="{93DB33EC-727A-E3C0-F7C2-D1DA8426F2E3}"/>
              </a:ext>
            </a:extLst>
          </p:cNvPr>
          <p:cNvPicPr>
            <a:picLocks noChangeAspect="1"/>
          </p:cNvPicPr>
          <p:nvPr/>
        </p:nvPicPr>
        <p:blipFill>
          <a:blip r:embed="rId9"/>
          <a:stretch>
            <a:fillRect/>
          </a:stretch>
        </p:blipFill>
        <p:spPr>
          <a:xfrm>
            <a:off x="3448201" y="4346458"/>
            <a:ext cx="2646210" cy="1025406"/>
          </a:xfrm>
          <a:prstGeom prst="rect">
            <a:avLst/>
          </a:prstGeom>
          <a:effectLst/>
        </p:spPr>
      </p:pic>
      <p:sp>
        <p:nvSpPr>
          <p:cNvPr id="4" name="TextBox 3">
            <a:extLst>
              <a:ext uri="{FF2B5EF4-FFF2-40B4-BE49-F238E27FC236}">
                <a16:creationId xmlns:a16="http://schemas.microsoft.com/office/drawing/2014/main" id="{27122A1C-8D9B-99AD-FB12-6B12852C8C2C}"/>
              </a:ext>
            </a:extLst>
          </p:cNvPr>
          <p:cNvSpPr txBox="1"/>
          <p:nvPr/>
        </p:nvSpPr>
        <p:spPr>
          <a:xfrm>
            <a:off x="648931" y="2438400"/>
            <a:ext cx="416650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272741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38"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9" name="TextBox 6">
            <a:extLst>
              <a:ext uri="{FF2B5EF4-FFF2-40B4-BE49-F238E27FC236}">
                <a16:creationId xmlns:a16="http://schemas.microsoft.com/office/drawing/2014/main" id="{845A9C23-EBC0-9478-7199-7C2613223E27}"/>
              </a:ext>
            </a:extLst>
          </p:cNvPr>
          <p:cNvSpPr txBox="1"/>
          <p:nvPr/>
        </p:nvSpPr>
        <p:spPr>
          <a:xfrm>
            <a:off x="643856" y="2388358"/>
            <a:ext cx="5343609" cy="446964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a:solidFill>
                  <a:schemeClr val="bg1"/>
                </a:solidFill>
                <a:latin typeface="Calibri" panose="020F0502020204030204" pitchFamily="34" charset="0"/>
                <a:ea typeface="+mj-ea"/>
                <a:cs typeface="Calibri" panose="020F0502020204030204" pitchFamily="34" charset="0"/>
              </a:rPr>
              <a:t>After running a Monte Carlo simulation of Walmart's adjusted closing price for the past two years, it was found that the expected average stock price for the next 30 days is higher than the current market price. </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a:solidFill>
                  <a:schemeClr val="bg1"/>
                </a:solidFill>
                <a:latin typeface="Calibri" panose="020F0502020204030204" pitchFamily="34" charset="0"/>
                <a:ea typeface="+mj-ea"/>
                <a:cs typeface="Calibri" panose="020F0502020204030204" pitchFamily="34" charset="0"/>
              </a:rPr>
              <a:t>This implies that there is a possibility of a rise in the stock price in the short term.</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a:solidFill>
                  <a:schemeClr val="bg1"/>
                </a:solidFill>
                <a:latin typeface="Calibri" panose="020F0502020204030204" pitchFamily="34" charset="0"/>
                <a:ea typeface="+mj-ea"/>
                <a:cs typeface="Calibri" panose="020F0502020204030204" pitchFamily="34" charset="0"/>
              </a:rPr>
              <a:t> Nevertheless, investors must note that this simulation does not ensure future stock price movements and further research and analysis should be conducted before making any investment decisions. </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a:solidFill>
                  <a:schemeClr val="bg1"/>
                </a:solidFill>
                <a:latin typeface="Calibri" panose="020F0502020204030204" pitchFamily="34" charset="0"/>
                <a:ea typeface="+mj-ea"/>
                <a:cs typeface="Calibri" panose="020F0502020204030204" pitchFamily="34" charset="0"/>
              </a:rPr>
              <a:t>Furthermore, stock investment involves risks, and past performance may not predict future results.</a:t>
            </a:r>
          </a:p>
          <a:p>
            <a:pPr marL="285750" indent="-285750">
              <a:lnSpc>
                <a:spcPct val="90000"/>
              </a:lnSpc>
              <a:spcBef>
                <a:spcPts val="1000"/>
              </a:spcBef>
              <a:buClr>
                <a:schemeClr val="bg2">
                  <a:lumMod val="40000"/>
                  <a:lumOff val="60000"/>
                </a:schemeClr>
              </a:buClr>
              <a:buSzPct val="80000"/>
              <a:buFont typeface="Arial" panose="020B0604020202020204" pitchFamily="34" charset="0"/>
              <a:buChar char="•"/>
            </a:pPr>
            <a:endParaRPr lang="en-US" sz="1900">
              <a:solidFill>
                <a:schemeClr val="bg1"/>
              </a:solidFill>
              <a:latin typeface="Calibri" panose="020F0502020204030204" pitchFamily="34" charset="0"/>
              <a:ea typeface="+mj-ea"/>
              <a:cs typeface="Calibri" panose="020F0502020204030204" pitchFamily="34" charset="0"/>
            </a:endParaRPr>
          </a:p>
        </p:txBody>
      </p:sp>
      <p:pic>
        <p:nvPicPr>
          <p:cNvPr id="8" name="Picture 8" descr="A picture containing text, screenshot, document&#10;&#10;Description automatically generated">
            <a:extLst>
              <a:ext uri="{FF2B5EF4-FFF2-40B4-BE49-F238E27FC236}">
                <a16:creationId xmlns:a16="http://schemas.microsoft.com/office/drawing/2014/main" id="{7291346D-A468-9F8A-9901-7975F7B3586A}"/>
              </a:ext>
            </a:extLst>
          </p:cNvPr>
          <p:cNvPicPr>
            <a:picLocks noChangeAspect="1"/>
          </p:cNvPicPr>
          <p:nvPr/>
        </p:nvPicPr>
        <p:blipFill>
          <a:blip r:embed="rId3"/>
          <a:stretch>
            <a:fillRect/>
          </a:stretch>
        </p:blipFill>
        <p:spPr>
          <a:xfrm>
            <a:off x="6320270" y="2063904"/>
            <a:ext cx="5541861" cy="3214281"/>
          </a:xfrm>
          <a:prstGeom prst="rect">
            <a:avLst/>
          </a:prstGeom>
          <a:effectLst/>
        </p:spPr>
      </p:pic>
      <p:pic>
        <p:nvPicPr>
          <p:cNvPr id="6" name="Picture 6" descr="Graphical user interface, table&#10;&#10;Description automatically generated">
            <a:extLst>
              <a:ext uri="{FF2B5EF4-FFF2-40B4-BE49-F238E27FC236}">
                <a16:creationId xmlns:a16="http://schemas.microsoft.com/office/drawing/2014/main" id="{EF14388E-D3FF-CEA8-A9FA-B9487709772A}"/>
              </a:ext>
            </a:extLst>
          </p:cNvPr>
          <p:cNvPicPr>
            <a:picLocks noGrp="1" noChangeAspect="1"/>
          </p:cNvPicPr>
          <p:nvPr>
            <p:ph idx="1"/>
          </p:nvPr>
        </p:nvPicPr>
        <p:blipFill>
          <a:blip r:embed="rId4"/>
          <a:stretch>
            <a:fillRect/>
          </a:stretch>
        </p:blipFill>
        <p:spPr>
          <a:xfrm>
            <a:off x="7191898" y="5278185"/>
            <a:ext cx="3413671" cy="1414077"/>
          </a:xfrm>
          <a:prstGeom prst="rect">
            <a:avLst/>
          </a:prstGeom>
          <a:effectLst/>
        </p:spPr>
      </p:pic>
      <p:sp>
        <p:nvSpPr>
          <p:cNvPr id="16" name="TextBox 15">
            <a:extLst>
              <a:ext uri="{FF2B5EF4-FFF2-40B4-BE49-F238E27FC236}">
                <a16:creationId xmlns:a16="http://schemas.microsoft.com/office/drawing/2014/main" id="{AF3DA62F-CD5B-C64B-0F48-380BFE43AB20}"/>
              </a:ext>
            </a:extLst>
          </p:cNvPr>
          <p:cNvSpPr txBox="1"/>
          <p:nvPr/>
        </p:nvSpPr>
        <p:spPr>
          <a:xfrm>
            <a:off x="643856" y="585514"/>
            <a:ext cx="6429935"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rgbClr val="EBEBEB"/>
                </a:solidFill>
                <a:latin typeface="Calibri"/>
                <a:cs typeface="Calibri"/>
              </a:rPr>
              <a:t>Monte Carlo Simulation</a:t>
            </a:r>
            <a:endParaRPr lang="en-US" sz="4400">
              <a:solidFill>
                <a:srgbClr val="EBEBEB"/>
              </a:solidFill>
              <a:latin typeface="Calibri"/>
              <a:cs typeface="Calibri"/>
            </a:endParaRPr>
          </a:p>
          <a:p>
            <a:pPr algn="l"/>
            <a:endParaRPr lang="en-US" dirty="0"/>
          </a:p>
        </p:txBody>
      </p:sp>
    </p:spTree>
    <p:extLst>
      <p:ext uri="{BB962C8B-B14F-4D97-AF65-F5344CB8AC3E}">
        <p14:creationId xmlns:p14="http://schemas.microsoft.com/office/powerpoint/2010/main" val="46680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B41D7E-D09A-D60A-94B0-123F608BE471}"/>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400" b="1" i="0" kern="1200">
                <a:solidFill>
                  <a:srgbClr val="EBEBEB"/>
                </a:solidFill>
                <a:latin typeface="Calibri" panose="020F0502020204030204" pitchFamily="34" charset="0"/>
                <a:cs typeface="Calibri" panose="020F0502020204030204" pitchFamily="34" charset="0"/>
              </a:rPr>
              <a:t>Simple Moving Average</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extBox 4">
            <a:extLst>
              <a:ext uri="{FF2B5EF4-FFF2-40B4-BE49-F238E27FC236}">
                <a16:creationId xmlns:a16="http://schemas.microsoft.com/office/drawing/2014/main" id="{A4066E57-C30D-5D4A-EFED-C2AF66B259A2}"/>
              </a:ext>
            </a:extLst>
          </p:cNvPr>
          <p:cNvSpPr txBox="1"/>
          <p:nvPr/>
        </p:nvSpPr>
        <p:spPr>
          <a:xfrm>
            <a:off x="648931" y="3429000"/>
            <a:ext cx="5122606" cy="3658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pPr>
            <a:r>
              <a:rPr lang="en-US" sz="2800">
                <a:solidFill>
                  <a:srgbClr val="252525"/>
                </a:solidFill>
                <a:latin typeface="Calibri"/>
                <a:ea typeface="+mn-lt"/>
                <a:cs typeface="+mn-lt"/>
              </a:rPr>
              <a:t>As you can see in the plot, we have our stock's closing price as a 50-day and 100-day simple moving average.</a:t>
            </a:r>
            <a:endParaRPr lang="en-US" sz="2800">
              <a:latin typeface="Calibri"/>
              <a:ea typeface="+mj-ea"/>
              <a:cs typeface="Calibri"/>
            </a:endParaRPr>
          </a:p>
        </p:txBody>
      </p:sp>
      <p:pic>
        <p:nvPicPr>
          <p:cNvPr id="4" name="Picture 4" descr="Chart, line chart, histogram&#10;&#10;Description automatically generated">
            <a:extLst>
              <a:ext uri="{FF2B5EF4-FFF2-40B4-BE49-F238E27FC236}">
                <a16:creationId xmlns:a16="http://schemas.microsoft.com/office/drawing/2014/main" id="{8B893994-28A4-5E3D-50B3-38BA26BA7876}"/>
              </a:ext>
            </a:extLst>
          </p:cNvPr>
          <p:cNvPicPr>
            <a:picLocks noGrp="1" noChangeAspect="1"/>
          </p:cNvPicPr>
          <p:nvPr>
            <p:ph idx="1"/>
          </p:nvPr>
        </p:nvPicPr>
        <p:blipFill>
          <a:blip r:embed="rId2"/>
          <a:stretch>
            <a:fillRect/>
          </a:stretch>
        </p:blipFill>
        <p:spPr>
          <a:xfrm>
            <a:off x="5757890" y="2746998"/>
            <a:ext cx="6228430" cy="3729754"/>
          </a:xfrm>
          <a:prstGeom prst="rect">
            <a:avLst/>
          </a:prstGeom>
          <a:effectLst/>
        </p:spPr>
      </p:pic>
    </p:spTree>
    <p:extLst>
      <p:ext uri="{BB962C8B-B14F-4D97-AF65-F5344CB8AC3E}">
        <p14:creationId xmlns:p14="http://schemas.microsoft.com/office/powerpoint/2010/main" val="14811423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5CC95D3-8B7B-66B9-1B3B-E7080A4EE14F}"/>
              </a:ext>
            </a:extLst>
          </p:cNvPr>
          <p:cNvSpPr>
            <a:spLocks noGrp="1"/>
          </p:cNvSpPr>
          <p:nvPr>
            <p:ph type="title"/>
          </p:nvPr>
        </p:nvSpPr>
        <p:spPr>
          <a:xfrm>
            <a:off x="648930" y="629267"/>
            <a:ext cx="9252154" cy="1016654"/>
          </a:xfrm>
        </p:spPr>
        <p:txBody>
          <a:bodyPr vert="horz" lIns="91440" tIns="45720" rIns="91440" bIns="45720" rtlCol="0" anchor="t">
            <a:normAutofit fontScale="90000"/>
          </a:bodyPr>
          <a:lstStyle/>
          <a:p>
            <a:pPr algn="ctr">
              <a:lnSpc>
                <a:spcPct val="90000"/>
              </a:lnSpc>
            </a:pPr>
            <a:r>
              <a:rPr lang="en-US" sz="4400" b="1" i="0" kern="1200" dirty="0">
                <a:solidFill>
                  <a:srgbClr val="EBEBEB"/>
                </a:solidFill>
                <a:latin typeface="Calibri"/>
                <a:cs typeface="Calibri"/>
              </a:rPr>
              <a:t>Exponential Moving Average</a:t>
            </a:r>
            <a:endParaRPr lang="en-US"/>
          </a:p>
          <a:p>
            <a:pPr>
              <a:lnSpc>
                <a:spcPct val="90000"/>
              </a:lnSpc>
            </a:pPr>
            <a:br>
              <a:rPr lang="en-US" sz="2000" b="0" i="0" kern="1200" dirty="0"/>
            </a:br>
            <a:endParaRPr lang="en-US" sz="2000" b="0" i="0" kern="1200">
              <a:solidFill>
                <a:srgbClr val="EBEBEB"/>
              </a:solidFill>
              <a:latin typeface="+mj-lt"/>
              <a:ea typeface="+mj-ea"/>
              <a:cs typeface="+mj-cs"/>
            </a:endParaRPr>
          </a:p>
        </p:txBody>
      </p:sp>
      <p:sp useBgFill="1">
        <p:nvSpPr>
          <p:cNvPr id="42" name="Freeform: Shape 3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extBox 4">
            <a:extLst>
              <a:ext uri="{FF2B5EF4-FFF2-40B4-BE49-F238E27FC236}">
                <a16:creationId xmlns:a16="http://schemas.microsoft.com/office/drawing/2014/main" id="{837DB3CC-BA25-E732-A956-02E904CB5D62}"/>
              </a:ext>
            </a:extLst>
          </p:cNvPr>
          <p:cNvSpPr txBox="1"/>
          <p:nvPr/>
        </p:nvSpPr>
        <p:spPr>
          <a:xfrm>
            <a:off x="648931" y="3336148"/>
            <a:ext cx="5122606" cy="3658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pPr>
            <a:r>
              <a:rPr lang="en-US" sz="2800" dirty="0">
                <a:latin typeface="Calibri"/>
                <a:ea typeface="+mj-ea"/>
                <a:cs typeface="Calibri"/>
              </a:rPr>
              <a:t>As you can see in the plot, our stock's closing price is 50 days old and 100 days old for the exponential moving average with a buy and sell indicator.</a:t>
            </a:r>
            <a:endParaRPr lang="en-US">
              <a:ea typeface="+mj-ea"/>
            </a:endParaRPr>
          </a:p>
        </p:txBody>
      </p:sp>
      <p:pic>
        <p:nvPicPr>
          <p:cNvPr id="4" name="Picture 4" descr="Chart, histogram&#10;&#10;Description automatically generated">
            <a:extLst>
              <a:ext uri="{FF2B5EF4-FFF2-40B4-BE49-F238E27FC236}">
                <a16:creationId xmlns:a16="http://schemas.microsoft.com/office/drawing/2014/main" id="{8DC4F059-AE03-171D-FC7A-EBC1AB2E276F}"/>
              </a:ext>
            </a:extLst>
          </p:cNvPr>
          <p:cNvPicPr>
            <a:picLocks noGrp="1" noChangeAspect="1"/>
          </p:cNvPicPr>
          <p:nvPr>
            <p:ph idx="1"/>
          </p:nvPr>
        </p:nvPicPr>
        <p:blipFill>
          <a:blip r:embed="rId2"/>
          <a:stretch>
            <a:fillRect/>
          </a:stretch>
        </p:blipFill>
        <p:spPr>
          <a:xfrm>
            <a:off x="5790154" y="3023197"/>
            <a:ext cx="6240500" cy="3104648"/>
          </a:xfrm>
          <a:prstGeom prst="rect">
            <a:avLst/>
          </a:prstGeom>
          <a:effectLst/>
        </p:spPr>
      </p:pic>
    </p:spTree>
    <p:extLst>
      <p:ext uri="{BB962C8B-B14F-4D97-AF65-F5344CB8AC3E}">
        <p14:creationId xmlns:p14="http://schemas.microsoft.com/office/powerpoint/2010/main" val="14863164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52B75E3-DEF9-38E2-54DC-7B5C1E07047D}"/>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400" b="1" i="0" kern="1200" dirty="0">
                <a:solidFill>
                  <a:srgbClr val="EBEBEB"/>
                </a:solidFill>
                <a:latin typeface="Calibri"/>
                <a:cs typeface="Calibri"/>
              </a:rPr>
              <a:t>Facebook Prophet Analysis</a:t>
            </a:r>
          </a:p>
        </p:txBody>
      </p:sp>
      <p:sp useBgFill="1">
        <p:nvSpPr>
          <p:cNvPr id="59" name="Freeform: Shape 5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extBox 4">
            <a:extLst>
              <a:ext uri="{FF2B5EF4-FFF2-40B4-BE49-F238E27FC236}">
                <a16:creationId xmlns:a16="http://schemas.microsoft.com/office/drawing/2014/main" id="{8A190B39-3BEA-1EA3-5352-9686E15AEB4C}"/>
              </a:ext>
            </a:extLst>
          </p:cNvPr>
          <p:cNvSpPr txBox="1"/>
          <p:nvPr/>
        </p:nvSpPr>
        <p:spPr>
          <a:xfrm>
            <a:off x="648931" y="3563249"/>
            <a:ext cx="5122606" cy="3658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just">
              <a:spcBef>
                <a:spcPts val="1000"/>
              </a:spcBef>
              <a:buClr>
                <a:schemeClr val="bg2">
                  <a:lumMod val="40000"/>
                  <a:lumOff val="60000"/>
                </a:schemeClr>
              </a:buClr>
              <a:buSzPct val="80000"/>
            </a:pPr>
            <a:r>
              <a:rPr lang="en-US" sz="2800" dirty="0">
                <a:latin typeface="Calibri"/>
                <a:ea typeface="+mj-ea"/>
                <a:cs typeface="Calibri"/>
              </a:rPr>
              <a:t>This analysis shows a prediction of Walmart's stock price until 2024.</a:t>
            </a:r>
            <a:endParaRPr lang="en-US">
              <a:ea typeface="+mj-ea"/>
            </a:endParaRPr>
          </a:p>
        </p:txBody>
      </p:sp>
      <p:pic>
        <p:nvPicPr>
          <p:cNvPr id="4" name="Picture 4" descr="Chart, scatter chart&#10;&#10;Description automatically generated">
            <a:extLst>
              <a:ext uri="{FF2B5EF4-FFF2-40B4-BE49-F238E27FC236}">
                <a16:creationId xmlns:a16="http://schemas.microsoft.com/office/drawing/2014/main" id="{FA5882A2-6B17-2343-5BA9-DCBA9E85DA5A}"/>
              </a:ext>
            </a:extLst>
          </p:cNvPr>
          <p:cNvPicPr>
            <a:picLocks noChangeAspect="1"/>
          </p:cNvPicPr>
          <p:nvPr/>
        </p:nvPicPr>
        <p:blipFill>
          <a:blip r:embed="rId2"/>
          <a:stretch>
            <a:fillRect/>
          </a:stretch>
        </p:blipFill>
        <p:spPr>
          <a:xfrm>
            <a:off x="5908335" y="2603230"/>
            <a:ext cx="6146867" cy="3826424"/>
          </a:xfrm>
          <a:prstGeom prst="rect">
            <a:avLst/>
          </a:prstGeom>
          <a:effectLst/>
        </p:spPr>
      </p:pic>
    </p:spTree>
    <p:extLst>
      <p:ext uri="{BB962C8B-B14F-4D97-AF65-F5344CB8AC3E}">
        <p14:creationId xmlns:p14="http://schemas.microsoft.com/office/powerpoint/2010/main" val="10108112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38200-5B43-A163-46F9-94195E619A48}"/>
              </a:ext>
            </a:extLst>
          </p:cNvPr>
          <p:cNvSpPr>
            <a:spLocks noGrp="1"/>
          </p:cNvSpPr>
          <p:nvPr>
            <p:ph type="title"/>
          </p:nvPr>
        </p:nvSpPr>
        <p:spPr>
          <a:xfrm>
            <a:off x="648930" y="629267"/>
            <a:ext cx="6188190" cy="1052050"/>
          </a:xfrm>
        </p:spPr>
        <p:txBody>
          <a:bodyPr>
            <a:normAutofit/>
          </a:bodyPr>
          <a:lstStyle/>
          <a:p>
            <a:r>
              <a:rPr lang="en-CA" sz="4400" b="1" dirty="0">
                <a:solidFill>
                  <a:srgbClr val="EBEBEB"/>
                </a:solidFill>
                <a:latin typeface="Calibri" panose="020F0502020204030204" pitchFamily="34" charset="0"/>
                <a:ea typeface="Calibri" panose="020F0502020204030204" pitchFamily="34" charset="0"/>
                <a:cs typeface="Calibri" panose="020F0502020204030204" pitchFamily="34" charset="0"/>
              </a:rPr>
              <a:t>			Recommendation</a:t>
            </a:r>
          </a:p>
        </p:txBody>
      </p:sp>
      <p:sp>
        <p:nvSpPr>
          <p:cNvPr id="3" name="Content Placeholder 2">
            <a:extLst>
              <a:ext uri="{FF2B5EF4-FFF2-40B4-BE49-F238E27FC236}">
                <a16:creationId xmlns:a16="http://schemas.microsoft.com/office/drawing/2014/main" id="{85DEABCE-6A56-A7B3-30BC-2862BCF177DD}"/>
              </a:ext>
            </a:extLst>
          </p:cNvPr>
          <p:cNvSpPr>
            <a:spLocks noGrp="1"/>
          </p:cNvSpPr>
          <p:nvPr>
            <p:ph idx="1"/>
          </p:nvPr>
        </p:nvSpPr>
        <p:spPr>
          <a:xfrm>
            <a:off x="648930" y="1868130"/>
            <a:ext cx="6188189" cy="4355690"/>
          </a:xfrm>
        </p:spPr>
        <p:txBody>
          <a:bodyPr>
            <a:normAutofit/>
          </a:bodyPr>
          <a:lstStyle/>
          <a:p>
            <a:pPr marL="342900" lvl="0" indent="-342900">
              <a:buFont typeface="Symbol" panose="05050102010706020507" pitchFamily="18" charset="2"/>
              <a:buChar char=""/>
            </a:pP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Walmart is a major global retailer whose stock is regarded as a blue chip. Walmart's fundamentals may be shifting from what was formerly thought of as a value investment.</a:t>
            </a:r>
            <a:endParaRPr lang="en-CA"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Costco and Amazon can't match the company's impressive financial performance.</a:t>
            </a:r>
            <a:endParaRPr lang="en-CA"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Walmart outperforms its two main competitors in terms of price-to-earnings and price-to-book ratios, but falls short in terms of return on equity, debt-to-equity ratio, and current ratio.</a:t>
            </a:r>
            <a:endParaRPr lang="en-CA"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solidFill>
                <a:srgbClr val="FFFFFF"/>
              </a:solidFill>
            </a:endParaRPr>
          </a:p>
        </p:txBody>
      </p:sp>
      <p:sp>
        <p:nvSpPr>
          <p:cNvPr id="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4" descr="Stock exchange numbers">
            <a:extLst>
              <a:ext uri="{FF2B5EF4-FFF2-40B4-BE49-F238E27FC236}">
                <a16:creationId xmlns:a16="http://schemas.microsoft.com/office/drawing/2014/main" id="{35B5FFE4-73D1-20F1-F94B-A9293AC6D972}"/>
              </a:ext>
            </a:extLst>
          </p:cNvPr>
          <p:cNvPicPr>
            <a:picLocks noChangeAspect="1"/>
          </p:cNvPicPr>
          <p:nvPr/>
        </p:nvPicPr>
        <p:blipFill rotWithShape="1">
          <a:blip r:embed="rId3"/>
          <a:srcRect l="26586" r="2510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95249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615D3-6166-4D99-C5B3-58C24DF8F7FF}"/>
              </a:ext>
            </a:extLst>
          </p:cNvPr>
          <p:cNvSpPr>
            <a:spLocks noGrp="1"/>
          </p:cNvSpPr>
          <p:nvPr>
            <p:ph type="title"/>
          </p:nvPr>
        </p:nvSpPr>
        <p:spPr>
          <a:xfrm>
            <a:off x="648930" y="629266"/>
            <a:ext cx="6188190" cy="1622321"/>
          </a:xfrm>
        </p:spPr>
        <p:txBody>
          <a:bodyPr>
            <a:normAutofit/>
          </a:bodyPr>
          <a:lstStyle/>
          <a:p>
            <a:r>
              <a:rPr lang="en-CA" dirty="0">
                <a:solidFill>
                  <a:srgbClr val="EBEBEB"/>
                </a:solidFill>
              </a:rPr>
              <a:t>			</a:t>
            </a:r>
            <a:r>
              <a:rPr lang="en-CA" sz="4400" b="1" dirty="0">
                <a:solidFill>
                  <a:srgbClr val="EBEBEB"/>
                </a:solidFill>
                <a:latin typeface="Calibri" panose="020F0502020204030204" pitchFamily="34" charset="0"/>
                <a:ea typeface="Calibri" panose="020F0502020204030204" pitchFamily="34" charset="0"/>
                <a:cs typeface="Calibri" panose="020F0502020204030204" pitchFamily="34" charset="0"/>
              </a:rPr>
              <a:t>	References</a:t>
            </a:r>
          </a:p>
        </p:txBody>
      </p:sp>
      <p:sp>
        <p:nvSpPr>
          <p:cNvPr id="3" name="Content Placeholder 2">
            <a:extLst>
              <a:ext uri="{FF2B5EF4-FFF2-40B4-BE49-F238E27FC236}">
                <a16:creationId xmlns:a16="http://schemas.microsoft.com/office/drawing/2014/main" id="{6EA32089-A075-0EF9-2674-067B34030C49}"/>
              </a:ext>
            </a:extLst>
          </p:cNvPr>
          <p:cNvSpPr>
            <a:spLocks noGrp="1"/>
          </p:cNvSpPr>
          <p:nvPr>
            <p:ph idx="1"/>
          </p:nvPr>
        </p:nvSpPr>
        <p:spPr>
          <a:xfrm>
            <a:off x="648930" y="2042810"/>
            <a:ext cx="6188189" cy="4181010"/>
          </a:xfrm>
        </p:spPr>
        <p:txBody>
          <a:bodyPr>
            <a:normAutofit fontScale="92500" lnSpcReduction="10000"/>
          </a:bodyPr>
          <a:lstStyle/>
          <a:p>
            <a:pPr algn="just" fontAlgn="base">
              <a:lnSpc>
                <a:spcPct val="107000"/>
              </a:lnSpc>
              <a:spcAft>
                <a:spcPts val="800"/>
              </a:spcAft>
              <a:buFont typeface="Arial" panose="020B0604020202020204" pitchFamily="34" charset="0"/>
              <a:buChar char="•"/>
            </a:pPr>
            <a:r>
              <a:rPr lang="en-CA" sz="1400" dirty="0">
                <a:solidFill>
                  <a:srgbClr val="FFFFFF"/>
                </a:solidFill>
              </a:rPr>
              <a:t> </a:t>
            </a: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https://pestleanalysis.com/walmart-pestle-analysis/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https://fourweekmba.com/walmart-business-model/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https://businesschronicler.com/competitors/walmart-competitors-analysis/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6"/>
              </a:rPr>
              <a:t>https://csimarket.com/stocks/competitionSEG2.php?code=COST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7"/>
              </a:rPr>
              <a:t>https://csimarket.com/stocks/competitionSEG2.php?code=TGT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8"/>
              </a:rPr>
              <a:t>https://csimarket.com/stocks/competitionSEG2.php?code=HD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9"/>
              </a:rPr>
              <a:t>https://csimarket.com/stocks/competitionSEG2.php?code=BBY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10"/>
              </a:rPr>
              <a:t>https://www.feedough.com/the-history-of-walmart/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buFont typeface="Arial" panose="020B0604020202020204" pitchFamily="34" charset="0"/>
              <a:buChar char="•"/>
            </a:pPr>
            <a:endParaRPr lang="en-CA" sz="1400"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CA94E72D-245F-CEBF-2D2B-E82D38552655}"/>
              </a:ext>
            </a:extLst>
          </p:cNvPr>
          <p:cNvPicPr>
            <a:picLocks noChangeAspect="1"/>
          </p:cNvPicPr>
          <p:nvPr/>
        </p:nvPicPr>
        <p:blipFill rotWithShape="1">
          <a:blip r:embed="rId11"/>
          <a:srcRect l="13361" r="38693"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8109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B45F4F-DC4D-65D7-1808-79A390185815}"/>
              </a:ext>
            </a:extLst>
          </p:cNvPr>
          <p:cNvPicPr>
            <a:picLocks noChangeAspect="1"/>
          </p:cNvPicPr>
          <p:nvPr/>
        </p:nvPicPr>
        <p:blipFill rotWithShape="1">
          <a:blip r:embed="rId2">
            <a:alphaModFix amt="40000"/>
          </a:blip>
          <a:srcRect t="20213"/>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76F7E2C7-7CBA-0C5C-D2EB-B12D74834CE1}"/>
              </a:ext>
            </a:extLst>
          </p:cNvPr>
          <p:cNvSpPr>
            <a:spLocks noGrp="1"/>
          </p:cNvSpPr>
          <p:nvPr>
            <p:ph type="subTitle" idx="1"/>
          </p:nvPr>
        </p:nvSpPr>
        <p:spPr>
          <a:xfrm>
            <a:off x="2742880" y="2600671"/>
            <a:ext cx="6706240" cy="832707"/>
          </a:xfrm>
        </p:spPr>
        <p:txBody>
          <a:bodyPr>
            <a:normAutofit lnSpcReduction="10000"/>
          </a:bodyPr>
          <a:lstStyle/>
          <a:p>
            <a:pPr algn="ctr"/>
            <a:r>
              <a:rPr lang="en-CA" sz="5400" b="1" dirty="0">
                <a:solidFill>
                  <a:schemeClr val="tx1"/>
                </a:solidFill>
                <a:latin typeface="Calibri" panose="020F0502020204030204" pitchFamily="34" charset="0"/>
                <a:ea typeface="Calibri" panose="020F0502020204030204" pitchFamily="34" charset="0"/>
                <a:cs typeface="Calibri" panose="020F0502020204030204" pitchFamily="34" charset="0"/>
              </a:rPr>
              <a:t>Thank you</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F6E709C-65D2-D029-2900-480B1C17AE53}"/>
                  </a:ext>
                </a:extLst>
              </p14:cNvPr>
              <p14:cNvContentPartPr/>
              <p14:nvPr/>
            </p14:nvContentPartPr>
            <p14:xfrm>
              <a:off x="11010780" y="2485605"/>
              <a:ext cx="360" cy="360"/>
            </p14:xfrm>
          </p:contentPart>
        </mc:Choice>
        <mc:Fallback xmlns="">
          <p:pic>
            <p:nvPicPr>
              <p:cNvPr id="4" name="Ink 3">
                <a:extLst>
                  <a:ext uri="{FF2B5EF4-FFF2-40B4-BE49-F238E27FC236}">
                    <a16:creationId xmlns:a16="http://schemas.microsoft.com/office/drawing/2014/main" id="{AF6E709C-65D2-D029-2900-480B1C17AE53}"/>
                  </a:ext>
                </a:extLst>
              </p:cNvPr>
              <p:cNvPicPr/>
              <p:nvPr/>
            </p:nvPicPr>
            <p:blipFill>
              <a:blip r:embed="rId4"/>
              <a:stretch>
                <a:fillRect/>
              </a:stretch>
            </p:blipFill>
            <p:spPr>
              <a:xfrm>
                <a:off x="11001780" y="24766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3007DD6-863C-C643-D044-0FA4689F4430}"/>
                  </a:ext>
                </a:extLst>
              </p14:cNvPr>
              <p14:cNvContentPartPr/>
              <p14:nvPr/>
            </p14:nvContentPartPr>
            <p14:xfrm>
              <a:off x="7861555" y="2117113"/>
              <a:ext cx="360" cy="360"/>
            </p14:xfrm>
          </p:contentPart>
        </mc:Choice>
        <mc:Fallback xmlns="">
          <p:pic>
            <p:nvPicPr>
              <p:cNvPr id="6" name="Ink 5">
                <a:extLst>
                  <a:ext uri="{FF2B5EF4-FFF2-40B4-BE49-F238E27FC236}">
                    <a16:creationId xmlns:a16="http://schemas.microsoft.com/office/drawing/2014/main" id="{C3007DD6-863C-C643-D044-0FA4689F4430}"/>
                  </a:ext>
                </a:extLst>
              </p:cNvPr>
              <p:cNvPicPr/>
              <p:nvPr/>
            </p:nvPicPr>
            <p:blipFill>
              <a:blip r:embed="rId4"/>
              <a:stretch>
                <a:fillRect/>
              </a:stretch>
            </p:blipFill>
            <p:spPr>
              <a:xfrm>
                <a:off x="7852555" y="2108113"/>
                <a:ext cx="18000" cy="18000"/>
              </a:xfrm>
              <a:prstGeom prst="rect">
                <a:avLst/>
              </a:prstGeom>
            </p:spPr>
          </p:pic>
        </mc:Fallback>
      </mc:AlternateContent>
    </p:spTree>
    <p:extLst>
      <p:ext uri="{BB962C8B-B14F-4D97-AF65-F5344CB8AC3E}">
        <p14:creationId xmlns:p14="http://schemas.microsoft.com/office/powerpoint/2010/main" val="63781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B3856-D98D-5EDB-0CF7-5F37E5EAEE5C}"/>
              </a:ext>
            </a:extLst>
          </p:cNvPr>
          <p:cNvSpPr>
            <a:spLocks noGrp="1"/>
          </p:cNvSpPr>
          <p:nvPr>
            <p:ph type="title"/>
          </p:nvPr>
        </p:nvSpPr>
        <p:spPr>
          <a:xfrm>
            <a:off x="643855" y="311285"/>
            <a:ext cx="3108626" cy="5708515"/>
          </a:xfrm>
        </p:spPr>
        <p:txBody>
          <a:bodyPr anchor="ctr">
            <a:normAutofit/>
          </a:bodyPr>
          <a:lstStyle/>
          <a:p>
            <a:r>
              <a:rPr lang="en-CA" sz="4400" b="1" dirty="0">
                <a:solidFill>
                  <a:srgbClr val="F2F2F2"/>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13" name="Freeform: Shape 1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BFF40040-ACFA-8D7B-C719-D406D8A23745}"/>
              </a:ext>
            </a:extLst>
          </p:cNvPr>
          <p:cNvGraphicFramePr>
            <a:graphicFrameLocks noGrp="1"/>
          </p:cNvGraphicFramePr>
          <p:nvPr>
            <p:ph idx="1"/>
            <p:extLst>
              <p:ext uri="{D42A27DB-BD31-4B8C-83A1-F6EECF244321}">
                <p14:modId xmlns:p14="http://schemas.microsoft.com/office/powerpoint/2010/main" val="408336294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094066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B7A0-57A7-14E4-5ACD-9FD3BF7995FE}"/>
              </a:ext>
            </a:extLst>
          </p:cNvPr>
          <p:cNvSpPr>
            <a:spLocks noGrp="1"/>
          </p:cNvSpPr>
          <p:nvPr>
            <p:ph type="title"/>
          </p:nvPr>
        </p:nvSpPr>
        <p:spPr>
          <a:xfrm>
            <a:off x="-1" y="316689"/>
            <a:ext cx="5156353" cy="1179870"/>
          </a:xfrm>
        </p:spPr>
        <p:txBody>
          <a:bodyPr>
            <a:normAutofit/>
          </a:bodyPr>
          <a:lstStyle/>
          <a:p>
            <a:r>
              <a:rPr lang="en-CA" b="1" dirty="0"/>
              <a:t>	</a:t>
            </a:r>
            <a:r>
              <a:rPr lang="en-CA" b="1" dirty="0">
                <a:latin typeface="Calibri" panose="020F0502020204030204" pitchFamily="34" charset="0"/>
                <a:ea typeface="Calibri" panose="020F0502020204030204" pitchFamily="34" charset="0"/>
                <a:cs typeface="Calibri" panose="020F0502020204030204" pitchFamily="34" charset="0"/>
              </a:rPr>
              <a:t>	</a:t>
            </a:r>
            <a:r>
              <a:rPr lang="en-CA" sz="4400" b="1" dirty="0">
                <a:latin typeface="Calibri" panose="020F0502020204030204" pitchFamily="34" charset="0"/>
                <a:ea typeface="Calibri" panose="020F0502020204030204" pitchFamily="34" charset="0"/>
                <a:cs typeface="Calibri" panose="020F0502020204030204" pitchFamily="34" charset="0"/>
              </a:rPr>
              <a:t>About Company</a:t>
            </a:r>
          </a:p>
        </p:txBody>
      </p:sp>
      <p:sp>
        <p:nvSpPr>
          <p:cNvPr id="3" name="Content Placeholder 2">
            <a:extLst>
              <a:ext uri="{FF2B5EF4-FFF2-40B4-BE49-F238E27FC236}">
                <a16:creationId xmlns:a16="http://schemas.microsoft.com/office/drawing/2014/main" id="{3D92776E-B619-3916-420D-9706F91704F0}"/>
              </a:ext>
            </a:extLst>
          </p:cNvPr>
          <p:cNvSpPr>
            <a:spLocks noGrp="1"/>
          </p:cNvSpPr>
          <p:nvPr>
            <p:ph idx="1"/>
          </p:nvPr>
        </p:nvSpPr>
        <p:spPr>
          <a:xfrm>
            <a:off x="648930" y="1278194"/>
            <a:ext cx="5751870" cy="4945626"/>
          </a:xfrm>
        </p:spPr>
        <p:txBody>
          <a:bodyPr>
            <a:noAutofit/>
          </a:bodyPr>
          <a:lstStyle/>
          <a:p>
            <a:pPr>
              <a:lnSpc>
                <a:spcPct val="9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Walmart is an American multinational retail corporation that operates a chain of discount department stores, grocery stores, and hypermarkets. </a:t>
            </a:r>
          </a:p>
          <a:p>
            <a:pPr>
              <a:lnSpc>
                <a:spcPct val="9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Founded in 1962 by Sam Walton in Bentonville, Arkansas, Walmart has become one of the largest retailers in the world with over 11,000 stores in 27 countries. </a:t>
            </a:r>
          </a:p>
          <a:p>
            <a:pPr>
              <a:lnSpc>
                <a:spcPct val="9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company is known for its low prices and wide range of products, including clothing, electronics, groceries, and household items. </a:t>
            </a:r>
          </a:p>
          <a:p>
            <a:pPr>
              <a:lnSpc>
                <a:spcPct val="9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Walmart has also been a pioneer in the use of technology, implementing advanced inventory management systems, automated warehouses, and digital innovations to enhance the customer experience. With a focus on innovation, sustainability, and community engagement, Walmart has become an iconic brand that has changed the face of retailing around the world.</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building with cars parked in front of it&#10;&#10;Description automatically generated with medium confidence">
            <a:extLst>
              <a:ext uri="{FF2B5EF4-FFF2-40B4-BE49-F238E27FC236}">
                <a16:creationId xmlns:a16="http://schemas.microsoft.com/office/drawing/2014/main" id="{4FFF6068-C930-6082-5CD3-F4D1ECBFFFF2}"/>
              </a:ext>
            </a:extLst>
          </p:cNvPr>
          <p:cNvPicPr>
            <a:picLocks noChangeAspect="1"/>
          </p:cNvPicPr>
          <p:nvPr/>
        </p:nvPicPr>
        <p:blipFill rotWithShape="1">
          <a:blip r:embed="rId3">
            <a:extLst>
              <a:ext uri="{28A0092B-C50C-407E-A947-70E740481C1C}">
                <a14:useLocalDpi xmlns:a14="http://schemas.microsoft.com/office/drawing/2010/main" val="0"/>
              </a:ext>
            </a:extLst>
          </a:blip>
          <a:srcRect l="25230" r="16098"/>
          <a:stretch/>
        </p:blipFill>
        <p:spPr>
          <a:xfrm>
            <a:off x="6902956" y="806365"/>
            <a:ext cx="4479038" cy="5095720"/>
          </a:xfrm>
          <a:prstGeom prst="rect">
            <a:avLst/>
          </a:prstGeom>
          <a:effectLst/>
        </p:spPr>
      </p:pic>
    </p:spTree>
    <p:extLst>
      <p:ext uri="{BB962C8B-B14F-4D97-AF65-F5344CB8AC3E}">
        <p14:creationId xmlns:p14="http://schemas.microsoft.com/office/powerpoint/2010/main" val="360749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72BF-BC48-30CD-64AA-75B5832B7F6C}"/>
              </a:ext>
            </a:extLst>
          </p:cNvPr>
          <p:cNvSpPr>
            <a:spLocks noGrp="1"/>
          </p:cNvSpPr>
          <p:nvPr>
            <p:ph type="title"/>
          </p:nvPr>
        </p:nvSpPr>
        <p:spPr>
          <a:xfrm>
            <a:off x="646111" y="609601"/>
            <a:ext cx="6246093" cy="1675975"/>
          </a:xfrm>
        </p:spPr>
        <p:txBody>
          <a:bodyPr>
            <a:normAutofit/>
          </a:bodyPr>
          <a:lstStyle/>
          <a:p>
            <a:r>
              <a:rPr lang="en-CA" b="1" dirty="0">
                <a:latin typeface="Calibri" panose="020F0502020204030204" pitchFamily="34" charset="0"/>
                <a:ea typeface="Calibri" panose="020F0502020204030204" pitchFamily="34" charset="0"/>
                <a:cs typeface="Calibri" panose="020F0502020204030204" pitchFamily="34" charset="0"/>
              </a:rPr>
              <a:t>Business Model</a:t>
            </a:r>
          </a:p>
        </p:txBody>
      </p:sp>
      <p:sp>
        <p:nvSpPr>
          <p:cNvPr id="3" name="Content Placeholder 2">
            <a:extLst>
              <a:ext uri="{FF2B5EF4-FFF2-40B4-BE49-F238E27FC236}">
                <a16:creationId xmlns:a16="http://schemas.microsoft.com/office/drawing/2014/main" id="{0D02DA26-15DE-23EA-A4DE-F2C0791B3265}"/>
              </a:ext>
            </a:extLst>
          </p:cNvPr>
          <p:cNvSpPr>
            <a:spLocks noGrp="1"/>
          </p:cNvSpPr>
          <p:nvPr>
            <p:ph idx="1"/>
          </p:nvPr>
        </p:nvSpPr>
        <p:spPr>
          <a:xfrm>
            <a:off x="642175" y="2484544"/>
            <a:ext cx="6253484" cy="3763855"/>
          </a:xfrm>
        </p:spPr>
        <p:txBody>
          <a:bodyPr>
            <a:normAutofit/>
          </a:bodyPr>
          <a:lstStyle/>
          <a:p>
            <a:pPr>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With over $555 billion in net sales in 2021, the company operates a differentiated Omni business model with three primary units comprising Walmart U.S, Walmart International, and Sam’s Club (approximately 12% of its net sales) a membership-only warehouse club. Together with Walmart+, a subscription service including unlimited free shipping, unlimited delivery from its stores, and discounts launched in 2021. </a:t>
            </a:r>
          </a:p>
          <a:p>
            <a:endParaRPr lang="en-CA" dirty="0"/>
          </a:p>
        </p:txBody>
      </p:sp>
      <p:pic>
        <p:nvPicPr>
          <p:cNvPr id="5" name="Picture 4" descr="Table&#10;&#10;Description automatically generated with low confidence">
            <a:extLst>
              <a:ext uri="{FF2B5EF4-FFF2-40B4-BE49-F238E27FC236}">
                <a16:creationId xmlns:a16="http://schemas.microsoft.com/office/drawing/2014/main" id="{DD14DCB0-923D-858E-CCDA-F5409EE19D10}"/>
              </a:ext>
            </a:extLst>
          </p:cNvPr>
          <p:cNvPicPr>
            <a:picLocks noChangeAspect="1"/>
          </p:cNvPicPr>
          <p:nvPr/>
        </p:nvPicPr>
        <p:blipFill rotWithShape="1">
          <a:blip r:embed="rId3"/>
          <a:srcRect l="11652"/>
          <a:stretch/>
        </p:blipFill>
        <p:spPr bwMode="auto">
          <a:xfrm>
            <a:off x="7554137" y="1101399"/>
            <a:ext cx="3990161" cy="2766290"/>
          </a:xfrm>
          <a:prstGeom prst="rect">
            <a:avLst/>
          </a:prstGeom>
          <a:effectLst>
            <a:outerShdw blurRad="50800" dist="38100" dir="5400000" algn="t" rotWithShape="0">
              <a:prstClr val="black">
                <a:alpha val="43000"/>
              </a:prstClr>
            </a:outerShdw>
          </a:effectLst>
          <a:extLst>
            <a:ext uri="{53640926-AAD7-44D8-BBD7-CCE9431645EC}">
              <a14:shadowObscured xmlns:a14="http://schemas.microsoft.com/office/drawing/2010/main"/>
            </a:ext>
          </a:extLst>
        </p:spPr>
      </p:pic>
      <p:pic>
        <p:nvPicPr>
          <p:cNvPr id="4" name="Picture 3" descr="Diagram&#10;&#10;Description automatically generated">
            <a:extLst>
              <a:ext uri="{FF2B5EF4-FFF2-40B4-BE49-F238E27FC236}">
                <a16:creationId xmlns:a16="http://schemas.microsoft.com/office/drawing/2014/main" id="{36F3C93B-B979-3E17-C555-EAB7D4A70602}"/>
              </a:ext>
            </a:extLst>
          </p:cNvPr>
          <p:cNvPicPr>
            <a:picLocks noChangeAspect="1"/>
          </p:cNvPicPr>
          <p:nvPr/>
        </p:nvPicPr>
        <p:blipFill rotWithShape="1">
          <a:blip r:embed="rId4">
            <a:extLst>
              <a:ext uri="{28A0092B-C50C-407E-A947-70E740481C1C}">
                <a14:useLocalDpi xmlns:a14="http://schemas.microsoft.com/office/drawing/2010/main" val="0"/>
              </a:ext>
            </a:extLst>
          </a:blip>
          <a:srcRect t="210" r="-4" b="12306"/>
          <a:stretch/>
        </p:blipFill>
        <p:spPr bwMode="auto">
          <a:xfrm>
            <a:off x="7554137" y="3984564"/>
            <a:ext cx="3990161" cy="2766290"/>
          </a:xfrm>
          <a:prstGeom prst="rect">
            <a:avLst/>
          </a:prstGeom>
          <a:noFill/>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8319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57" name="Picture 2056">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9" name="Picture 2058">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61" name="Oval 2060">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63" name="Picture 2062">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5" name="Picture 2064">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7" name="Rectangle 2066">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89061F-B25C-A090-6C18-D784FF3ECA4D}"/>
              </a:ext>
            </a:extLst>
          </p:cNvPr>
          <p:cNvSpPr>
            <a:spLocks noGrp="1"/>
          </p:cNvSpPr>
          <p:nvPr>
            <p:ph type="title"/>
          </p:nvPr>
        </p:nvSpPr>
        <p:spPr>
          <a:xfrm>
            <a:off x="1214157" y="3059888"/>
            <a:ext cx="2910895" cy="738224"/>
          </a:xfrm>
        </p:spPr>
        <p:txBody>
          <a:bodyPr vert="horz" lIns="91440" tIns="45720" rIns="91440" bIns="45720" rtlCol="0" anchor="b">
            <a:normAutofit/>
          </a:bodyPr>
          <a:lstStyle/>
          <a:p>
            <a:r>
              <a:rPr lang="en-US" sz="3600" dirty="0"/>
              <a:t>Competitors </a:t>
            </a:r>
          </a:p>
        </p:txBody>
      </p:sp>
      <p:sp>
        <p:nvSpPr>
          <p:cNvPr id="2069" name="Freeform: Shape 2068">
            <a:extLst>
              <a:ext uri="{FF2B5EF4-FFF2-40B4-BE49-F238E27FC236}">
                <a16:creationId xmlns:a16="http://schemas.microsoft.com/office/drawing/2014/main" id="{E1C4A5C1-C93B-401A-BAB0-B3937EADE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071" name="Freeform 25">
            <a:extLst>
              <a:ext uri="{FF2B5EF4-FFF2-40B4-BE49-F238E27FC236}">
                <a16:creationId xmlns:a16="http://schemas.microsoft.com/office/drawing/2014/main" id="{B1A05FDA-6030-4929-B7F1-99254754D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73" name="Rectangle 2072">
            <a:extLst>
              <a:ext uri="{FF2B5EF4-FFF2-40B4-BE49-F238E27FC236}">
                <a16:creationId xmlns:a16="http://schemas.microsoft.com/office/drawing/2014/main" id="{A33F94DC-5C58-431B-886A-3C9AB0C6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1" name="Picture 20" descr="A close up of a logo&#10;&#10;Description automatically generated with low confidence">
            <a:extLst>
              <a:ext uri="{FF2B5EF4-FFF2-40B4-BE49-F238E27FC236}">
                <a16:creationId xmlns:a16="http://schemas.microsoft.com/office/drawing/2014/main" id="{5978BE20-7865-67EF-639B-A6BC33D44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7071" y="2176869"/>
            <a:ext cx="2567766" cy="815878"/>
          </a:xfrm>
          <a:prstGeom prst="rect">
            <a:avLst/>
          </a:prstGeom>
          <a:effectLst/>
        </p:spPr>
      </p:pic>
      <p:pic>
        <p:nvPicPr>
          <p:cNvPr id="1028" name="Picture 4">
            <a:extLst>
              <a:ext uri="{FF2B5EF4-FFF2-40B4-BE49-F238E27FC236}">
                <a16:creationId xmlns:a16="http://schemas.microsoft.com/office/drawing/2014/main" id="{546FAE53-F96E-D052-54C4-EEF93FBD1F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0352" y="4209136"/>
            <a:ext cx="2152451" cy="18868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ackground pattern">
            <a:extLst>
              <a:ext uri="{FF2B5EF4-FFF2-40B4-BE49-F238E27FC236}">
                <a16:creationId xmlns:a16="http://schemas.microsoft.com/office/drawing/2014/main" id="{9238171F-B81E-B080-ADC9-F4653A8942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856" y="3204028"/>
            <a:ext cx="2554196" cy="1436735"/>
          </a:xfrm>
          <a:prstGeom prst="rect">
            <a:avLst/>
          </a:prstGeom>
        </p:spPr>
      </p:pic>
      <p:pic>
        <p:nvPicPr>
          <p:cNvPr id="5" name="Picture 4">
            <a:extLst>
              <a:ext uri="{FF2B5EF4-FFF2-40B4-BE49-F238E27FC236}">
                <a16:creationId xmlns:a16="http://schemas.microsoft.com/office/drawing/2014/main" id="{A4E11243-16C1-D7C5-B893-B04E785B23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8086" y="4852043"/>
            <a:ext cx="2785736" cy="6933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04C59C75-26E3-2FBF-9D2C-64DA6F12B8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92807" y="2880285"/>
            <a:ext cx="3108928" cy="789376"/>
          </a:xfrm>
          <a:prstGeom prst="rect">
            <a:avLst/>
          </a:prstGeom>
        </p:spPr>
      </p:pic>
    </p:spTree>
    <p:extLst>
      <p:ext uri="{BB962C8B-B14F-4D97-AF65-F5344CB8AC3E}">
        <p14:creationId xmlns:p14="http://schemas.microsoft.com/office/powerpoint/2010/main" val="398709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41FCA-73D8-B552-CB05-6FCC16BBA5C3}"/>
              </a:ext>
            </a:extLst>
          </p:cNvPr>
          <p:cNvSpPr>
            <a:spLocks noGrp="1"/>
          </p:cNvSpPr>
          <p:nvPr>
            <p:ph type="title"/>
          </p:nvPr>
        </p:nvSpPr>
        <p:spPr>
          <a:xfrm>
            <a:off x="648930" y="629266"/>
            <a:ext cx="6188190" cy="1622321"/>
          </a:xfrm>
        </p:spPr>
        <p:txBody>
          <a:bodyPr>
            <a:normAutofit/>
          </a:bodyPr>
          <a:lstStyle/>
          <a:p>
            <a:r>
              <a:rPr lang="en-CA" sz="3900" b="1" kern="0">
                <a:solidFill>
                  <a:srgbClr val="EBEBEB"/>
                </a:solidFill>
                <a:effectLst/>
                <a:latin typeface="Calibri" panose="020F0502020204030204" pitchFamily="34" charset="0"/>
                <a:ea typeface="Calibri" panose="020F0502020204030204" pitchFamily="34" charset="0"/>
                <a:cs typeface="Calibri" panose="020F0502020204030204" pitchFamily="34" charset="0"/>
              </a:rPr>
              <a:t>Top industrial competitors:</a:t>
            </a:r>
            <a:br>
              <a:rPr lang="en-CA" sz="3900" kern="100">
                <a:solidFill>
                  <a:srgbClr val="EBEBEB"/>
                </a:solidFill>
                <a:effectLst/>
                <a:latin typeface="Calibri" panose="020F0502020204030204" pitchFamily="34" charset="0"/>
                <a:ea typeface="Calibri" panose="020F0502020204030204" pitchFamily="34" charset="0"/>
                <a:cs typeface="Times New Roman" panose="02020603050405020304" pitchFamily="18" charset="0"/>
              </a:rPr>
            </a:br>
            <a:endParaRPr lang="en-CA" sz="3900">
              <a:solidFill>
                <a:srgbClr val="EBEBEB"/>
              </a:solidFill>
            </a:endParaRPr>
          </a:p>
        </p:txBody>
      </p:sp>
      <p:sp>
        <p:nvSpPr>
          <p:cNvPr id="3" name="Content Placeholder 2">
            <a:extLst>
              <a:ext uri="{FF2B5EF4-FFF2-40B4-BE49-F238E27FC236}">
                <a16:creationId xmlns:a16="http://schemas.microsoft.com/office/drawing/2014/main" id="{72DDA7D6-7ACD-2BD1-4E55-013F9FB93985}"/>
              </a:ext>
            </a:extLst>
          </p:cNvPr>
          <p:cNvSpPr>
            <a:spLocks noGrp="1"/>
          </p:cNvSpPr>
          <p:nvPr>
            <p:ph idx="1"/>
          </p:nvPr>
        </p:nvSpPr>
        <p:spPr>
          <a:xfrm>
            <a:off x="648930" y="2025446"/>
            <a:ext cx="6188189" cy="4198374"/>
          </a:xfrm>
        </p:spPr>
        <p:txBody>
          <a:bodyPr>
            <a:normAutofit/>
          </a:bodyPr>
          <a:lstStyle/>
          <a:p>
            <a:pPr marL="342900" lvl="0" indent="-342900" fontAlgn="base">
              <a:spcAft>
                <a:spcPts val="800"/>
              </a:spcAft>
              <a:buFont typeface="+mj-lt"/>
              <a:buAutoNum type="arabicPeriod"/>
              <a:tabLst>
                <a:tab pos="457200" algn="l"/>
              </a:tabLst>
            </a:pPr>
            <a:r>
              <a:rPr lang="en-CA" b="1"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Costco</a:t>
            </a:r>
            <a:r>
              <a:rPr lang="en-CA" b="1" kern="0" dirty="0">
                <a:solidFill>
                  <a:srgbClr val="FFFFFF"/>
                </a:solidFill>
                <a:latin typeface="Calibri" panose="020F0502020204030204" pitchFamily="34" charset="0"/>
                <a:ea typeface="Times New Roman" panose="02020603050405020304" pitchFamily="18" charset="0"/>
                <a:cs typeface="Calibri" panose="020F0502020204030204" pitchFamily="34" charset="0"/>
              </a:rPr>
              <a:t>-</a:t>
            </a:r>
            <a:r>
              <a:rPr lang="en-CA"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Approx</a:t>
            </a:r>
            <a:r>
              <a:rPr lang="en-CA" kern="0" dirty="0">
                <a:solidFill>
                  <a:srgbClr val="FFFFFF"/>
                </a:solidFill>
                <a:latin typeface="Calibri" panose="020F0502020204030204" pitchFamily="34" charset="0"/>
                <a:ea typeface="Times New Roman" panose="02020603050405020304" pitchFamily="18" charset="0"/>
                <a:cs typeface="Calibri" panose="020F0502020204030204" pitchFamily="34" charset="0"/>
              </a:rPr>
              <a:t> </a:t>
            </a:r>
            <a:r>
              <a:rPr lang="en-CA"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market share </a:t>
            </a:r>
            <a:r>
              <a:rPr lang="en-CA" kern="0" dirty="0">
                <a:solidFill>
                  <a:srgbClr val="FFFFFF"/>
                </a:solidFill>
                <a:latin typeface="Calibri" panose="020F0502020204030204" pitchFamily="34" charset="0"/>
                <a:ea typeface="Times New Roman" panose="02020603050405020304" pitchFamily="18" charset="0"/>
                <a:cs typeface="Calibri" panose="020F0502020204030204" pitchFamily="34" charset="0"/>
              </a:rPr>
              <a:t>around 9</a:t>
            </a:r>
            <a:r>
              <a:rPr lang="en-CA"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a:t>
            </a:r>
            <a:endParaRPr lang="en-CA"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800"/>
              </a:spcAft>
              <a:buFont typeface="+mj-lt"/>
              <a:buAutoNum type="arabicPeriod"/>
              <a:tabLst>
                <a:tab pos="457200" algn="l"/>
              </a:tabLst>
            </a:pPr>
            <a:r>
              <a:rPr lang="en-CA" b="1"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Loblaws- </a:t>
            </a:r>
            <a:r>
              <a:rPr lang="en-US"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Loblaws held the top spot with an estimated 28% share of the grocery retail industry in Canada.</a:t>
            </a:r>
            <a:endParaRPr lang="en-CA"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800"/>
              </a:spcAft>
              <a:buFont typeface="+mj-lt"/>
              <a:buAutoNum type="arabicPeriod"/>
              <a:tabLst>
                <a:tab pos="457200" algn="l"/>
              </a:tabLst>
            </a:pPr>
            <a:r>
              <a:rPr lang="en-CA" b="1"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Sobeys-</a:t>
            </a:r>
            <a:r>
              <a:rPr lang="en-CA"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Market share around 20%.</a:t>
            </a:r>
          </a:p>
          <a:p>
            <a:pPr marL="342900" lvl="0" indent="-342900" fontAlgn="base">
              <a:spcAft>
                <a:spcPts val="800"/>
              </a:spcAft>
              <a:buFont typeface="+mj-lt"/>
              <a:buAutoNum type="arabicPeriod"/>
              <a:tabLst>
                <a:tab pos="457200" algn="l"/>
              </a:tabLst>
            </a:pPr>
            <a:r>
              <a:rPr lang="en-CA" b="1" kern="0" dirty="0">
                <a:solidFill>
                  <a:srgbClr val="FFFFFF"/>
                </a:solidFill>
                <a:latin typeface="Calibri" panose="020F0502020204030204" pitchFamily="34" charset="0"/>
                <a:ea typeface="Times New Roman" panose="02020603050405020304" pitchFamily="18" charset="0"/>
                <a:cs typeface="Calibri" panose="020F0502020204030204" pitchFamily="34" charset="0"/>
              </a:rPr>
              <a:t>Metro- </a:t>
            </a:r>
            <a:r>
              <a:rPr lang="en-CA" kern="0" dirty="0">
                <a:solidFill>
                  <a:srgbClr val="FFFFFF"/>
                </a:solidFill>
                <a:latin typeface="Calibri" panose="020F0502020204030204" pitchFamily="34" charset="0"/>
                <a:ea typeface="Times New Roman" panose="02020603050405020304" pitchFamily="18" charset="0"/>
                <a:cs typeface="Calibri" panose="020F0502020204030204" pitchFamily="34" charset="0"/>
              </a:rPr>
              <a:t>Has about 11% of MS among all.</a:t>
            </a:r>
          </a:p>
          <a:p>
            <a:pPr marL="342900" lvl="0" indent="-342900" fontAlgn="base">
              <a:spcAft>
                <a:spcPts val="800"/>
              </a:spcAft>
              <a:buFont typeface="+mj-lt"/>
              <a:buAutoNum type="arabicPeriod"/>
              <a:tabLst>
                <a:tab pos="457200" algn="l"/>
              </a:tabLst>
            </a:pPr>
            <a:r>
              <a:rPr lang="en-CA" b="1"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Target- </a:t>
            </a:r>
            <a:r>
              <a:rPr lang="en-CA"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lowest among all which is 3.2%.</a:t>
            </a:r>
            <a:endParaRPr lang="en-CA" b="1"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a:extLst>
              <a:ext uri="{FF2B5EF4-FFF2-40B4-BE49-F238E27FC236}">
                <a16:creationId xmlns:a16="http://schemas.microsoft.com/office/drawing/2014/main" id="{9841A263-D299-B183-07B2-2EF533856FAF}"/>
              </a:ext>
            </a:extLst>
          </p:cNvPr>
          <p:cNvPicPr>
            <a:picLocks noChangeAspect="1"/>
          </p:cNvPicPr>
          <p:nvPr/>
        </p:nvPicPr>
        <p:blipFill rotWithShape="1">
          <a:blip r:embed="rId3"/>
          <a:srcRect l="21751" r="3301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78770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EA09C-3EDF-FF87-8947-8D2DFD63E4A1}"/>
              </a:ext>
            </a:extLst>
          </p:cNvPr>
          <p:cNvSpPr>
            <a:spLocks noGrp="1"/>
          </p:cNvSpPr>
          <p:nvPr>
            <p:ph type="title"/>
          </p:nvPr>
        </p:nvSpPr>
        <p:spPr>
          <a:xfrm>
            <a:off x="648930" y="629266"/>
            <a:ext cx="6188190" cy="1622321"/>
          </a:xfrm>
        </p:spPr>
        <p:txBody>
          <a:bodyPr>
            <a:normAutofit/>
          </a:bodyPr>
          <a:lstStyle/>
          <a:p>
            <a:pPr algn="ctr"/>
            <a:r>
              <a:rPr lang="en-CA" sz="4400" b="1" dirty="0">
                <a:solidFill>
                  <a:srgbClr val="EBEBEB"/>
                </a:solidFill>
                <a:latin typeface="Calibri" panose="020F0502020204030204" pitchFamily="34" charset="0"/>
                <a:ea typeface="Calibri" panose="020F0502020204030204" pitchFamily="34" charset="0"/>
                <a:cs typeface="Calibri" panose="020F0502020204030204" pitchFamily="34" charset="0"/>
              </a:rPr>
              <a:t>Market Share</a:t>
            </a:r>
          </a:p>
        </p:txBody>
      </p:sp>
      <p:sp>
        <p:nvSpPr>
          <p:cNvPr id="3" name="Content Placeholder 2">
            <a:extLst>
              <a:ext uri="{FF2B5EF4-FFF2-40B4-BE49-F238E27FC236}">
                <a16:creationId xmlns:a16="http://schemas.microsoft.com/office/drawing/2014/main" id="{1387EE35-BA59-8C13-4A86-EE111BDA4BF6}"/>
              </a:ext>
            </a:extLst>
          </p:cNvPr>
          <p:cNvSpPr>
            <a:spLocks noGrp="1"/>
          </p:cNvSpPr>
          <p:nvPr>
            <p:ph idx="1"/>
          </p:nvPr>
        </p:nvSpPr>
        <p:spPr>
          <a:xfrm>
            <a:off x="648930" y="2438400"/>
            <a:ext cx="6188189" cy="3785419"/>
          </a:xfrm>
        </p:spPr>
        <p:txBody>
          <a:bodyPr>
            <a:normAutofit/>
          </a:bodyPr>
          <a:lstStyle/>
          <a:p>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48.00% of Shares Held by individual shareholders</a:t>
            </a:r>
          </a:p>
          <a:p>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16.62% of Shares Held by other Institution</a:t>
            </a:r>
          </a:p>
          <a:p>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16.17% of Shares Held by Mutual fund Holders</a:t>
            </a:r>
          </a:p>
          <a:p>
            <a:endParaRPr lang="en-US"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descr="Colourful charts and graphs">
            <a:extLst>
              <a:ext uri="{FF2B5EF4-FFF2-40B4-BE49-F238E27FC236}">
                <a16:creationId xmlns:a16="http://schemas.microsoft.com/office/drawing/2014/main" id="{0DC71F4E-2957-EE47-C1B5-5784C610DA78}"/>
              </a:ext>
            </a:extLst>
          </p:cNvPr>
          <p:cNvPicPr>
            <a:picLocks noChangeAspect="1"/>
          </p:cNvPicPr>
          <p:nvPr/>
        </p:nvPicPr>
        <p:blipFill rotWithShape="1">
          <a:blip r:embed="rId3"/>
          <a:srcRect l="27897" r="2379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07230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53EC4-C70A-BE76-3359-39DBE4D0B2A3}"/>
              </a:ext>
            </a:extLst>
          </p:cNvPr>
          <p:cNvSpPr>
            <a:spLocks noGrp="1"/>
          </p:cNvSpPr>
          <p:nvPr>
            <p:ph type="title"/>
          </p:nvPr>
        </p:nvSpPr>
        <p:spPr>
          <a:xfrm>
            <a:off x="8189492" y="957617"/>
            <a:ext cx="3246605" cy="3424135"/>
          </a:xfrm>
        </p:spPr>
        <p:txBody>
          <a:bodyPr vert="horz" lIns="91440" tIns="45720" rIns="91440" bIns="45720" rtlCol="0" anchor="b">
            <a:normAutofit/>
          </a:bodyPr>
          <a:lstStyle/>
          <a:p>
            <a:pPr algn="ctr"/>
            <a:r>
              <a:rPr lang="en-US" sz="4400" b="1" i="0" kern="1200" dirty="0">
                <a:solidFill>
                  <a:srgbClr val="EBEBEB"/>
                </a:solidFill>
                <a:latin typeface="Calibri" panose="020F0502020204030204" pitchFamily="34" charset="0"/>
                <a:ea typeface="Calibri" panose="020F0502020204030204" pitchFamily="34" charset="0"/>
                <a:cs typeface="Calibri" panose="020F0502020204030204" pitchFamily="34" charset="0"/>
              </a:rPr>
              <a:t>Balance Sheet </a:t>
            </a:r>
          </a:p>
        </p:txBody>
      </p:sp>
      <p:sp useBgFill="1">
        <p:nvSpPr>
          <p:cNvPr id="29" name="Rectangle 28">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9" descr="Table&#10;&#10;Description automatically generated">
            <a:extLst>
              <a:ext uri="{FF2B5EF4-FFF2-40B4-BE49-F238E27FC236}">
                <a16:creationId xmlns:a16="http://schemas.microsoft.com/office/drawing/2014/main" id="{2C6916D8-803B-B31C-F5F4-47778DBA6E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92" y="1470476"/>
            <a:ext cx="6275584" cy="3922240"/>
          </a:xfrm>
          <a:prstGeom prst="rect">
            <a:avLst/>
          </a:prstGeom>
          <a:effectLst/>
        </p:spPr>
      </p:pic>
    </p:spTree>
    <p:extLst>
      <p:ext uri="{BB962C8B-B14F-4D97-AF65-F5344CB8AC3E}">
        <p14:creationId xmlns:p14="http://schemas.microsoft.com/office/powerpoint/2010/main" val="20407661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9D767-AFE0-1556-56B0-EF3D20FF7920}"/>
              </a:ext>
            </a:extLst>
          </p:cNvPr>
          <p:cNvSpPr>
            <a:spLocks noGrp="1"/>
          </p:cNvSpPr>
          <p:nvPr>
            <p:ph type="title"/>
          </p:nvPr>
        </p:nvSpPr>
        <p:spPr>
          <a:xfrm>
            <a:off x="8618587" y="2115093"/>
            <a:ext cx="3344020" cy="3066507"/>
          </a:xfrm>
        </p:spPr>
        <p:txBody>
          <a:bodyPr vert="horz" lIns="91440" tIns="45720" rIns="91440" bIns="45720" rtlCol="0" anchor="b">
            <a:noAutofit/>
          </a:bodyPr>
          <a:lstStyle/>
          <a:p>
            <a:pPr>
              <a:lnSpc>
                <a:spcPct val="90000"/>
              </a:lnSpc>
            </a:pPr>
            <a:r>
              <a:rPr lang="en-US" sz="4400" b="1" i="0" kern="1200" dirty="0">
                <a:solidFill>
                  <a:srgbClr val="EBEBEB"/>
                </a:solidFill>
                <a:latin typeface="Calibri" panose="020F0502020204030204" pitchFamily="34" charset="0"/>
                <a:ea typeface="Calibri" panose="020F0502020204030204" pitchFamily="34" charset="0"/>
                <a:cs typeface="Calibri" panose="020F0502020204030204" pitchFamily="34" charset="0"/>
              </a:rPr>
              <a:t>Ratio and valuation Analysis using Ratio Analysis </a:t>
            </a: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Table&#10;&#10;Description automatically generated">
            <a:extLst>
              <a:ext uri="{FF2B5EF4-FFF2-40B4-BE49-F238E27FC236}">
                <a16:creationId xmlns:a16="http://schemas.microsoft.com/office/drawing/2014/main" id="{AFF619BD-A090-7707-DA8F-DF1B0B0722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92" y="2278458"/>
            <a:ext cx="6275584" cy="2306277"/>
          </a:xfrm>
          <a:prstGeom prst="rect">
            <a:avLst/>
          </a:prstGeom>
          <a:effectLst/>
        </p:spPr>
      </p:pic>
    </p:spTree>
    <p:extLst>
      <p:ext uri="{BB962C8B-B14F-4D97-AF65-F5344CB8AC3E}">
        <p14:creationId xmlns:p14="http://schemas.microsoft.com/office/powerpoint/2010/main" val="59969581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498FCC0C3D5F47A9006853F93C5DA5" ma:contentTypeVersion="5" ma:contentTypeDescription="Create a new document." ma:contentTypeScope="" ma:versionID="2db53e7e503e089ff776aea3863a223f">
  <xsd:schema xmlns:xsd="http://www.w3.org/2001/XMLSchema" xmlns:xs="http://www.w3.org/2001/XMLSchema" xmlns:p="http://schemas.microsoft.com/office/2006/metadata/properties" xmlns:ns3="38031a79-5052-42d1-8e37-b81695a34108" xmlns:ns4="67b4ebfb-6a93-421c-adca-cabfff0dabe3" targetNamespace="http://schemas.microsoft.com/office/2006/metadata/properties" ma:root="true" ma:fieldsID="48b547e954dc7c2db968a6fb7a072f12" ns3:_="" ns4:_="">
    <xsd:import namespace="38031a79-5052-42d1-8e37-b81695a34108"/>
    <xsd:import namespace="67b4ebfb-6a93-421c-adca-cabfff0dab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031a79-5052-42d1-8e37-b81695a341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b4ebfb-6a93-421c-adca-cabfff0dab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CB3853-864E-4F11-912F-C028E34E165E}">
  <ds:schemaRefs>
    <ds:schemaRef ds:uri="http://schemas.microsoft.com/office/2006/metadata/properties"/>
    <ds:schemaRef ds:uri="http://purl.org/dc/elements/1.1/"/>
    <ds:schemaRef ds:uri="38031a79-5052-42d1-8e37-b81695a34108"/>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67b4ebfb-6a93-421c-adca-cabfff0dabe3"/>
    <ds:schemaRef ds:uri="http://www.w3.org/XML/1998/namespace"/>
    <ds:schemaRef ds:uri="http://purl.org/dc/dcmitype/"/>
  </ds:schemaRefs>
</ds:datastoreItem>
</file>

<file path=customXml/itemProps2.xml><?xml version="1.0" encoding="utf-8"?>
<ds:datastoreItem xmlns:ds="http://schemas.openxmlformats.org/officeDocument/2006/customXml" ds:itemID="{17932695-9062-4054-9889-19C1F71127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031a79-5052-42d1-8e37-b81695a34108"/>
    <ds:schemaRef ds:uri="67b4ebfb-6a93-421c-adca-cabfff0dab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6F3C4-3759-4856-92CE-085FAB3131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355</TotalTime>
  <Words>719</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Symbol</vt:lpstr>
      <vt:lpstr>Wingdings 3</vt:lpstr>
      <vt:lpstr>Ion</vt:lpstr>
      <vt:lpstr>PowerPoint Presentation</vt:lpstr>
      <vt:lpstr>Agenda</vt:lpstr>
      <vt:lpstr>  About Company</vt:lpstr>
      <vt:lpstr>Business Model</vt:lpstr>
      <vt:lpstr>Competitors </vt:lpstr>
      <vt:lpstr>Top industrial competitors: </vt:lpstr>
      <vt:lpstr>Market Share</vt:lpstr>
      <vt:lpstr>Balance Sheet </vt:lpstr>
      <vt:lpstr>Ratio and valuation Analysis using Ratio Analysis </vt:lpstr>
      <vt:lpstr>Ratio and valuation Analysis using CAPM</vt:lpstr>
      <vt:lpstr>Monte Carlo Simulation</vt:lpstr>
      <vt:lpstr>PowerPoint Presentation</vt:lpstr>
      <vt:lpstr>Simple Moving Average</vt:lpstr>
      <vt:lpstr>Exponential Moving Average  </vt:lpstr>
      <vt:lpstr>Facebook Prophet Analysis</vt:lpstr>
      <vt:lpstr>   Recommendation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Patel</dc:creator>
  <cp:lastModifiedBy>dhrumi_patel@ymail.com</cp:lastModifiedBy>
  <cp:revision>564</cp:revision>
  <dcterms:created xsi:type="dcterms:W3CDTF">2023-04-10T23:10:56Z</dcterms:created>
  <dcterms:modified xsi:type="dcterms:W3CDTF">2023-04-17T21:15:20Z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0x010100E3498FCC0C3D5F47A9006853F93C5DA5</vt:lpwstr>
  </property>
</Properties>
</file>