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E21D6-62D1-4449-AAAB-355E7DCAC9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1328E6-009E-4E9A-9C24-1F3EE13CE019}">
      <dgm:prSet/>
      <dgm:spPr/>
      <dgm:t>
        <a:bodyPr/>
        <a:lstStyle/>
        <a:p>
          <a:r>
            <a:rPr lang="en-US" dirty="0"/>
            <a:t>There were few blank cells available in the provided data which we have removed with the help of Excel and made the data convenient for visualizations.</a:t>
          </a:r>
        </a:p>
      </dgm:t>
    </dgm:pt>
    <dgm:pt modelId="{FCA03A1D-FAB1-464D-A81E-FB82AC46796E}" type="parTrans" cxnId="{D6C074CA-C2C5-4B86-A94D-4372D45A3C58}">
      <dgm:prSet/>
      <dgm:spPr/>
      <dgm:t>
        <a:bodyPr/>
        <a:lstStyle/>
        <a:p>
          <a:endParaRPr lang="en-US"/>
        </a:p>
      </dgm:t>
    </dgm:pt>
    <dgm:pt modelId="{5B574342-FB66-4917-922D-8604BF110D7C}" type="sibTrans" cxnId="{D6C074CA-C2C5-4B86-A94D-4372D45A3C58}">
      <dgm:prSet/>
      <dgm:spPr/>
      <dgm:t>
        <a:bodyPr/>
        <a:lstStyle/>
        <a:p>
          <a:endParaRPr lang="en-US"/>
        </a:p>
      </dgm:t>
    </dgm:pt>
    <dgm:pt modelId="{91E16145-3077-4377-9FE9-2D6B5BA77EF0}">
      <dgm:prSet/>
      <dgm:spPr/>
      <dgm:t>
        <a:bodyPr/>
        <a:lstStyle/>
        <a:p>
          <a:r>
            <a:rPr lang="en-CA"/>
            <a:t>Also, we’ll do merging of data files of cities for the other dashboard because they all have similar kind of data but different cities.</a:t>
          </a:r>
          <a:endParaRPr lang="en-US"/>
        </a:p>
      </dgm:t>
    </dgm:pt>
    <dgm:pt modelId="{00E7C637-81F7-4070-B7EA-5E816C47B798}" type="parTrans" cxnId="{65D085B1-C716-4E4C-90D8-B0A026B44E01}">
      <dgm:prSet/>
      <dgm:spPr/>
      <dgm:t>
        <a:bodyPr/>
        <a:lstStyle/>
        <a:p>
          <a:endParaRPr lang="en-US"/>
        </a:p>
      </dgm:t>
    </dgm:pt>
    <dgm:pt modelId="{B1B5F001-9B9C-4E95-9D95-283949BD16F3}" type="sibTrans" cxnId="{65D085B1-C716-4E4C-90D8-B0A026B44E01}">
      <dgm:prSet/>
      <dgm:spPr/>
      <dgm:t>
        <a:bodyPr/>
        <a:lstStyle/>
        <a:p>
          <a:endParaRPr lang="en-US"/>
        </a:p>
      </dgm:t>
    </dgm:pt>
    <dgm:pt modelId="{EF0F4B7E-F996-4E70-8BF0-EA4BE845F976}" type="pres">
      <dgm:prSet presAssocID="{1E7E21D6-62D1-4449-AAAB-355E7DCAC9FE}" presName="root" presStyleCnt="0">
        <dgm:presLayoutVars>
          <dgm:dir/>
          <dgm:resizeHandles val="exact"/>
        </dgm:presLayoutVars>
      </dgm:prSet>
      <dgm:spPr/>
    </dgm:pt>
    <dgm:pt modelId="{E115A56B-B095-4B46-88F0-CC155A2334BD}" type="pres">
      <dgm:prSet presAssocID="{7C1328E6-009E-4E9A-9C24-1F3EE13CE019}" presName="compNode" presStyleCnt="0"/>
      <dgm:spPr/>
    </dgm:pt>
    <dgm:pt modelId="{CF7025A0-E45C-4FC9-917D-ED1E375E4BBD}" type="pres">
      <dgm:prSet presAssocID="{7C1328E6-009E-4E9A-9C24-1F3EE13CE019}" presName="bgRect" presStyleLbl="bgShp" presStyleIdx="0" presStyleCnt="2"/>
      <dgm:spPr/>
    </dgm:pt>
    <dgm:pt modelId="{D25A88B5-C480-4931-8AB4-84EF2FCCE282}" type="pres">
      <dgm:prSet presAssocID="{7C1328E6-009E-4E9A-9C24-1F3EE13CE0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142D05B0-6393-4426-85BE-553428EF9276}" type="pres">
      <dgm:prSet presAssocID="{7C1328E6-009E-4E9A-9C24-1F3EE13CE019}" presName="spaceRect" presStyleCnt="0"/>
      <dgm:spPr/>
    </dgm:pt>
    <dgm:pt modelId="{7F946CCF-ABAC-413E-AC19-8623BB4A7625}" type="pres">
      <dgm:prSet presAssocID="{7C1328E6-009E-4E9A-9C24-1F3EE13CE019}" presName="parTx" presStyleLbl="revTx" presStyleIdx="0" presStyleCnt="2">
        <dgm:presLayoutVars>
          <dgm:chMax val="0"/>
          <dgm:chPref val="0"/>
        </dgm:presLayoutVars>
      </dgm:prSet>
      <dgm:spPr/>
    </dgm:pt>
    <dgm:pt modelId="{CB346A26-4D57-4407-8DD1-F713FB3DF461}" type="pres">
      <dgm:prSet presAssocID="{5B574342-FB66-4917-922D-8604BF110D7C}" presName="sibTrans" presStyleCnt="0"/>
      <dgm:spPr/>
    </dgm:pt>
    <dgm:pt modelId="{EECC4763-7D47-4473-9057-AFE4EB41EFBB}" type="pres">
      <dgm:prSet presAssocID="{91E16145-3077-4377-9FE9-2D6B5BA77EF0}" presName="compNode" presStyleCnt="0"/>
      <dgm:spPr/>
    </dgm:pt>
    <dgm:pt modelId="{9DFA6BDD-46C5-4E20-8382-DA83678B3D84}" type="pres">
      <dgm:prSet presAssocID="{91E16145-3077-4377-9FE9-2D6B5BA77EF0}" presName="bgRect" presStyleLbl="bgShp" presStyleIdx="1" presStyleCnt="2"/>
      <dgm:spPr/>
    </dgm:pt>
    <dgm:pt modelId="{D955D258-C0DF-45A8-BEE5-F7FB17F4569B}" type="pres">
      <dgm:prSet presAssocID="{91E16145-3077-4377-9FE9-2D6B5BA77E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ipper with solid fill"/>
        </a:ext>
      </dgm:extLst>
    </dgm:pt>
    <dgm:pt modelId="{279A3253-6EE5-45A2-A56A-421D9FFD1881}" type="pres">
      <dgm:prSet presAssocID="{91E16145-3077-4377-9FE9-2D6B5BA77EF0}" presName="spaceRect" presStyleCnt="0"/>
      <dgm:spPr/>
    </dgm:pt>
    <dgm:pt modelId="{015E2102-179E-447A-B2C8-16FDE09B8A6D}" type="pres">
      <dgm:prSet presAssocID="{91E16145-3077-4377-9FE9-2D6B5BA77E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99D9B05-4089-476C-97B7-A27D519C7F0E}" type="presOf" srcId="{1E7E21D6-62D1-4449-AAAB-355E7DCAC9FE}" destId="{EF0F4B7E-F996-4E70-8BF0-EA4BE845F976}" srcOrd="0" destOrd="0" presId="urn:microsoft.com/office/officeart/2018/2/layout/IconVerticalSolidList"/>
    <dgm:cxn modelId="{336FA674-FF7A-4F6A-98CA-3D54784A184F}" type="presOf" srcId="{7C1328E6-009E-4E9A-9C24-1F3EE13CE019}" destId="{7F946CCF-ABAC-413E-AC19-8623BB4A7625}" srcOrd="0" destOrd="0" presId="urn:microsoft.com/office/officeart/2018/2/layout/IconVerticalSolidList"/>
    <dgm:cxn modelId="{65D085B1-C716-4E4C-90D8-B0A026B44E01}" srcId="{1E7E21D6-62D1-4449-AAAB-355E7DCAC9FE}" destId="{91E16145-3077-4377-9FE9-2D6B5BA77EF0}" srcOrd="1" destOrd="0" parTransId="{00E7C637-81F7-4070-B7EA-5E816C47B798}" sibTransId="{B1B5F001-9B9C-4E95-9D95-283949BD16F3}"/>
    <dgm:cxn modelId="{D6C074CA-C2C5-4B86-A94D-4372D45A3C58}" srcId="{1E7E21D6-62D1-4449-AAAB-355E7DCAC9FE}" destId="{7C1328E6-009E-4E9A-9C24-1F3EE13CE019}" srcOrd="0" destOrd="0" parTransId="{FCA03A1D-FAB1-464D-A81E-FB82AC46796E}" sibTransId="{5B574342-FB66-4917-922D-8604BF110D7C}"/>
    <dgm:cxn modelId="{55810DFA-B5D5-456F-BE14-FA2F4EF91351}" type="presOf" srcId="{91E16145-3077-4377-9FE9-2D6B5BA77EF0}" destId="{015E2102-179E-447A-B2C8-16FDE09B8A6D}" srcOrd="0" destOrd="0" presId="urn:microsoft.com/office/officeart/2018/2/layout/IconVerticalSolidList"/>
    <dgm:cxn modelId="{9EE481B5-CF86-4580-A0FF-768248AAFCA1}" type="presParOf" srcId="{EF0F4B7E-F996-4E70-8BF0-EA4BE845F976}" destId="{E115A56B-B095-4B46-88F0-CC155A2334BD}" srcOrd="0" destOrd="0" presId="urn:microsoft.com/office/officeart/2018/2/layout/IconVerticalSolidList"/>
    <dgm:cxn modelId="{437FC79C-D6D7-4736-A484-4176CE9DFA52}" type="presParOf" srcId="{E115A56B-B095-4B46-88F0-CC155A2334BD}" destId="{CF7025A0-E45C-4FC9-917D-ED1E375E4BBD}" srcOrd="0" destOrd="0" presId="urn:microsoft.com/office/officeart/2018/2/layout/IconVerticalSolidList"/>
    <dgm:cxn modelId="{4015981B-8042-4195-ACF6-2E8AD5E4D780}" type="presParOf" srcId="{E115A56B-B095-4B46-88F0-CC155A2334BD}" destId="{D25A88B5-C480-4931-8AB4-84EF2FCCE282}" srcOrd="1" destOrd="0" presId="urn:microsoft.com/office/officeart/2018/2/layout/IconVerticalSolidList"/>
    <dgm:cxn modelId="{84844CAC-E69E-4EB7-93C0-A87FA7439EAA}" type="presParOf" srcId="{E115A56B-B095-4B46-88F0-CC155A2334BD}" destId="{142D05B0-6393-4426-85BE-553428EF9276}" srcOrd="2" destOrd="0" presId="urn:microsoft.com/office/officeart/2018/2/layout/IconVerticalSolidList"/>
    <dgm:cxn modelId="{59088898-B320-4418-A701-B286142C6E10}" type="presParOf" srcId="{E115A56B-B095-4B46-88F0-CC155A2334BD}" destId="{7F946CCF-ABAC-413E-AC19-8623BB4A7625}" srcOrd="3" destOrd="0" presId="urn:microsoft.com/office/officeart/2018/2/layout/IconVerticalSolidList"/>
    <dgm:cxn modelId="{3580A44B-D17F-4414-A9B1-AAB57D1B916B}" type="presParOf" srcId="{EF0F4B7E-F996-4E70-8BF0-EA4BE845F976}" destId="{CB346A26-4D57-4407-8DD1-F713FB3DF461}" srcOrd="1" destOrd="0" presId="urn:microsoft.com/office/officeart/2018/2/layout/IconVerticalSolidList"/>
    <dgm:cxn modelId="{285F4EAE-EA8B-4843-BA6D-D524DF79ADE9}" type="presParOf" srcId="{EF0F4B7E-F996-4E70-8BF0-EA4BE845F976}" destId="{EECC4763-7D47-4473-9057-AFE4EB41EFBB}" srcOrd="2" destOrd="0" presId="urn:microsoft.com/office/officeart/2018/2/layout/IconVerticalSolidList"/>
    <dgm:cxn modelId="{E9C3E575-7E5B-4647-B8C5-3F9D91E0CD2D}" type="presParOf" srcId="{EECC4763-7D47-4473-9057-AFE4EB41EFBB}" destId="{9DFA6BDD-46C5-4E20-8382-DA83678B3D84}" srcOrd="0" destOrd="0" presId="urn:microsoft.com/office/officeart/2018/2/layout/IconVerticalSolidList"/>
    <dgm:cxn modelId="{09AACCB1-FE81-4CA1-93F3-62F2D070F120}" type="presParOf" srcId="{EECC4763-7D47-4473-9057-AFE4EB41EFBB}" destId="{D955D258-C0DF-45A8-BEE5-F7FB17F4569B}" srcOrd="1" destOrd="0" presId="urn:microsoft.com/office/officeart/2018/2/layout/IconVerticalSolidList"/>
    <dgm:cxn modelId="{60EABC66-8923-403C-9F09-05BCC687DA70}" type="presParOf" srcId="{EECC4763-7D47-4473-9057-AFE4EB41EFBB}" destId="{279A3253-6EE5-45A2-A56A-421D9FFD1881}" srcOrd="2" destOrd="0" presId="urn:microsoft.com/office/officeart/2018/2/layout/IconVerticalSolidList"/>
    <dgm:cxn modelId="{FB7EF19B-D1FB-4881-B99C-9433C9D81D9B}" type="presParOf" srcId="{EECC4763-7D47-4473-9057-AFE4EB41EFBB}" destId="{015E2102-179E-447A-B2C8-16FDE09B8A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025A0-E45C-4FC9-917D-ED1E375E4BB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A88B5-C480-4931-8AB4-84EF2FCCE28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46CCF-ABAC-413E-AC19-8623BB4A7625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were few blank cells available in the provided data which we have removed with the help of Excel and made the data convenient for visualizations.</a:t>
          </a:r>
        </a:p>
      </dsp:txBody>
      <dsp:txXfrm>
        <a:off x="1507738" y="707092"/>
        <a:ext cx="9007861" cy="1305401"/>
      </dsp:txXfrm>
    </dsp:sp>
    <dsp:sp modelId="{9DFA6BDD-46C5-4E20-8382-DA83678B3D8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5D258-C0DF-45A8-BEE5-F7FB17F4569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E2102-179E-447A-B2C8-16FDE09B8A6D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Also, we’ll do merging of data files of cities for the other dashboard because they all have similar kind of data but different cities.</a:t>
          </a:r>
          <a:endParaRPr lang="en-US" sz="24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FDB3-6FCA-86A4-5ECE-46CF32F3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BF053-2B2B-3D93-2579-20BD332F3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39D7-DEE4-F049-1D9E-64738428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12C7-F3A1-692A-0965-93FD919A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F211-11EE-638D-F458-86D18714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60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3BE-4A28-21DF-D764-1F307D36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14A4-3DB5-CAA0-1B26-92DA62A3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D140-114C-33EB-CE83-2AF5702B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7A27-46A6-3869-423C-191EEFBB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EEEF-3C93-097F-06E3-5C0B08B0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7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9F538-8309-E4B9-1CDE-2B7291AE5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AC5FC-276B-CB72-155C-92D111C31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8FA1-4CF2-86D6-A4B1-85966A7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9E95-5DBA-2A7A-F6EB-DCF0EB92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B4FC-384B-3B1D-DF65-26935316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52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08EE-EAE7-8008-AE71-5BA01974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E9C1-BA00-D2DB-EBC0-9F5B8A6C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F516-3A4F-28BC-4F2B-47178609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8862-7422-8104-C5FE-6700AB61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A5114-35A3-033E-8BA6-F4815CED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93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65F1-B943-21D8-306E-4F0BD88D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654E-59E5-A9B5-8B95-BB1D811C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043A-274C-E426-71AD-9E3D86C6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3E42-C38B-E4C2-EECB-85B7F308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647C-1DC4-07C2-AB4D-41437381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3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D265-83D0-822C-F95E-AAF77CFE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7B4A-66DE-C0D5-C191-A3D29B6E1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2EDD3-3BD4-4819-7390-7518F151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E3287-DD64-0859-FB06-CDDC61B8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47119-62D7-04D1-866B-2454855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6ACC-FB30-AD7D-A945-D460E367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15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C9A2-C31D-F29A-5ABA-654E8879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AC19F-4E60-68E7-E13F-4913D5A6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2728B-821D-92FF-605B-6DC4FE920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5A12D-59A6-99B9-ACCB-6E868315B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D0285-8CFE-2021-D153-B74DA2473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1A585-71AE-077C-BD9F-A405B4C8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ECB03-A7F7-3B5D-4296-B42370E3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DA536-394A-57BC-175A-F54A5606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1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6A72-EE2C-EBD8-3F4F-2404A4E1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796FE-AAED-9C9B-E2AF-DC6EE2BB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E64EB-F814-4073-D8AD-AAC05C2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8537E-9793-3DA4-EF1D-4E392164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6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26FE4-7DB6-44BE-1A36-35382A51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2EAC2-D4B3-68E8-6259-033C24F3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97EC-60EA-73B2-6266-A321B88B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9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C25E-06AD-270E-C08C-588C2289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2F58-465B-AEE2-434F-31FBED10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F9751-06BA-F16F-8361-00479EA3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06317-0CFE-20C7-477C-BA6B80D9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0FAF5-112C-AB1F-4F4B-F4F2F7B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4D43-15A8-4FED-17AB-7E39B589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3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3B91-0C35-DFF5-1CAA-E0756A78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F1F79-4822-3683-FF16-005E7F68C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87181-78AF-3D8F-C1FD-1777C8E6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60F20-86B0-BA8C-6F22-1B8AA63D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FBD4-75A5-E9B7-2810-AB90FA74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A4A7-ABF2-2BDB-1983-EE49AD7A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6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49CFA-B839-904E-E3B1-835F1471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C2D94-FF52-43DC-5467-8FEBFB236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EA7B-6934-8768-C9D7-EC1A62459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6992-932B-43A0-9D6F-9AB252087B16}" type="datetimeFigureOut">
              <a:rPr lang="en-CA" smtClean="0"/>
              <a:t>2023-03-03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89FE-82AD-476A-66C0-5C96BF221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297C-D893-2145-77F6-5B840842F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7D3C-84EE-47BF-BAEA-F96B8BC762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7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trust.com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r-rec.gc.ca/en/data-analysis/energy-commodities/electricity/report/canadas-renewable-power/index.html" TargetMode="External"/><Relationship Id="rId5" Type="http://schemas.openxmlformats.org/officeDocument/2006/relationships/hyperlink" Target="https://www.eea.europa.eu/themes/energy/renewable-energy/renewable-energy-in-europe-2022" TargetMode="External"/><Relationship Id="rId4" Type="http://schemas.openxmlformats.org/officeDocument/2006/relationships/hyperlink" Target="https://towardsdatascience.com/exploratory-data-analysis-8fc1cb20fd1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9A4A3-0A86-89E4-DB0B-113347F7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Electricity Powertrust Dashboard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3F402-1BBD-5326-9C53-5E79CE8E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7393239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GROUP - 5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Apurv Hiteshkumar Sathwara - 0792620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Bhakti Dineshbhai Bhatt - 0788808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Dhrumi Tapas Patel - 0793770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Smit Arora - 0795650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Vismay Lad - 0794141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GitHub link: </a:t>
            </a:r>
            <a:r>
              <a:rPr lang="en-CA" sz="1600" b="0" i="0" u="sng" dirty="0">
                <a:solidFill>
                  <a:srgbClr val="1874A4"/>
                </a:solidFill>
                <a:effectLst/>
                <a:latin typeface="arial" panose="020B0604020202020204" pitchFamily="34" charset="0"/>
              </a:rPr>
              <a:t>https://bit.ly/3y3rzPq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977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302D-C423-8C5C-ADC6-20BF9C3FD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39"/>
          <a:stretch/>
        </p:blipFill>
        <p:spPr>
          <a:xfrm>
            <a:off x="3474587" y="2225681"/>
            <a:ext cx="8420491" cy="45147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FAB9C-61A2-9C7D-8628-27D85F166616}"/>
              </a:ext>
            </a:extLst>
          </p:cNvPr>
          <p:cNvSpPr txBox="1"/>
          <p:nvPr/>
        </p:nvSpPr>
        <p:spPr>
          <a:xfrm>
            <a:off x="68240" y="1112812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Histogram shows the country wise production of J &amp; J load which is MWh/Year and J &amp; J Scope of Co2 which is combination of J &amp; J load and tCo2 generation per MWh</a:t>
            </a:r>
          </a:p>
        </p:txBody>
      </p:sp>
    </p:spTree>
    <p:extLst>
      <p:ext uri="{BB962C8B-B14F-4D97-AF65-F5344CB8AC3E}">
        <p14:creationId xmlns:p14="http://schemas.microsoft.com/office/powerpoint/2010/main" val="23206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CCC51-5EE9-1C94-928C-D44271689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02"/>
          <a:stretch/>
        </p:blipFill>
        <p:spPr>
          <a:xfrm>
            <a:off x="3302758" y="536356"/>
            <a:ext cx="8698036" cy="5785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95F202-38A5-8545-ADA1-19E36E2A17B2}"/>
              </a:ext>
            </a:extLst>
          </p:cNvPr>
          <p:cNvSpPr txBox="1"/>
          <p:nvPr/>
        </p:nvSpPr>
        <p:spPr>
          <a:xfrm>
            <a:off x="409431" y="2828834"/>
            <a:ext cx="2811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the Implied price of Carbon as per the tCo2 eruption with respect to $10 and $30.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7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FBFF8-8F26-2145-A73F-BBE6F724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62" y="756264"/>
            <a:ext cx="8937679" cy="53454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89682-4C90-2E8D-02DE-E3BF6089C099}"/>
              </a:ext>
            </a:extLst>
          </p:cNvPr>
          <p:cNvSpPr txBox="1"/>
          <p:nvPr/>
        </p:nvSpPr>
        <p:spPr>
          <a:xfrm>
            <a:off x="218365" y="2551836"/>
            <a:ext cx="2483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depicts the offset cost of the $10 which combines with the J &amp; J scope which is basically J &amp; J Load with tCo2.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65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1AED-DD96-198B-19DF-4A82D5B6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n-lt"/>
              </a:rPr>
              <a:t>Summary of current findings</a:t>
            </a:r>
            <a:endParaRPr lang="en-CA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8FBE-CDA3-1BF9-9E62-9B9BE55F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The purpose of the dashboard is to support decision-making, promote transparency, and improve the understanding of the electricity sector.</a:t>
            </a:r>
          </a:p>
          <a:p>
            <a:pPr marL="0" indent="0">
              <a:buNone/>
            </a:pPr>
            <a:r>
              <a:rPr lang="en-US" sz="2200"/>
              <a:t>• Data visualization: The dashboard will provide visual representations of data, such as charts, graphs, and maps, to help users understand and interpret data more easily.</a:t>
            </a:r>
          </a:p>
          <a:p>
            <a:pPr marL="0" indent="0">
              <a:buNone/>
            </a:pPr>
            <a:r>
              <a:rPr lang="en-US" sz="2200"/>
              <a:t>• Data analysis: To support the discovery of insights and trends in the data.</a:t>
            </a:r>
          </a:p>
          <a:p>
            <a:pPr marL="0" indent="0">
              <a:buNone/>
            </a:pPr>
            <a:r>
              <a:rPr lang="en-US" sz="2200"/>
              <a:t>• Customization: Allow users to customize their view of the data, such as by selecting specific data sets or metrics to display, to meet their specific needs and requirements.</a:t>
            </a:r>
          </a:p>
          <a:p>
            <a:pPr marL="0" indent="0">
              <a:buNone/>
            </a:pPr>
            <a:r>
              <a:rPr lang="en-US" sz="2200"/>
              <a:t>• User experience: The dashboard may have a user-friendly and intuitive interface to make it easy for users to access and use the data and insights provided.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59801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5BF7D-2CC7-E21F-5802-5CAE4D12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Next Steps</a:t>
            </a:r>
            <a:endParaRPr lang="en-CA" sz="5400" b="1" dirty="0">
              <a:latin typeface="+mn-l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32D0-C67B-67F2-1C75-52CDC121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don’t have much information regarding any previous solution which company is using right now. We have a general understanding of who they are, their activities, and their long-term goals.</a:t>
            </a:r>
          </a:p>
          <a:p>
            <a:r>
              <a:rPr lang="en-US" sz="2000" dirty="0"/>
              <a:t>So, In upcoming steps we are looking forward to do better Data Visualization with the different technologies.</a:t>
            </a:r>
          </a:p>
          <a:p>
            <a:r>
              <a:rPr lang="en-US" sz="2000" dirty="0"/>
              <a:t>Also, We aim to make it more feasible, understandable and more attractive for the stakeholders.</a:t>
            </a:r>
          </a:p>
          <a:p>
            <a:r>
              <a:rPr lang="en-US" sz="2000" dirty="0"/>
              <a:t>Asked for more detailed data as this data is short for in-depth findings and more enlightenment.</a:t>
            </a:r>
          </a:p>
        </p:txBody>
      </p:sp>
    </p:spTree>
    <p:extLst>
      <p:ext uri="{BB962C8B-B14F-4D97-AF65-F5344CB8AC3E}">
        <p14:creationId xmlns:p14="http://schemas.microsoft.com/office/powerpoint/2010/main" val="111626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19B26FC1-B9F5-C4F7-B098-B8932BB2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0" y="3438906"/>
            <a:ext cx="5122239" cy="3419094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33B59-0E35-076A-2B6C-C3BA3F4F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References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3D87-6769-624E-835B-1FDFD81F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CA" sz="2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CA" sz="24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https://www.powertrust.com</a:t>
            </a:r>
            <a:r>
              <a:rPr lang="en-CA" sz="2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2400" u="sng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https://towardsdatascience.com/exploratory-data-analysis-8fc1cb20fd15</a:t>
            </a:r>
            <a:r>
              <a:rPr lang="en-CA" sz="2400" u="sng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>
                <a:hlinkClick r:id="rId5"/>
              </a:rPr>
              <a:t>https://www.eea.europa.eu/themes/energy/renewable-energy/renewable-energy-in-europe-2022</a:t>
            </a:r>
            <a:endParaRPr lang="en-IN" sz="2400"/>
          </a:p>
          <a:p>
            <a:r>
              <a:rPr lang="en-IN" sz="2400">
                <a:hlinkClick r:id="rId6"/>
              </a:rPr>
              <a:t>https://www.cer-rec.gc.ca/en/data-analysis/energy-commodities/electricity/report/canadas-renewable-power/index.html</a:t>
            </a:r>
            <a:endParaRPr lang="en-IN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84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1F532-270E-E06C-530E-243D61F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CD141-B135-8A04-3BE9-D24D86CB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Table of Contents</a:t>
            </a:r>
            <a:endParaRPr lang="en-CA" b="1" dirty="0">
              <a:latin typeface="+mn-lt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59BC-5DAC-41B6-44D6-8EC441AD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Research Questions / Objectives</a:t>
            </a:r>
          </a:p>
          <a:p>
            <a:r>
              <a:rPr lang="en-US" sz="2400" dirty="0"/>
              <a:t>Analytical Goals</a:t>
            </a:r>
          </a:p>
          <a:p>
            <a:r>
              <a:rPr lang="en-US" sz="2400" dirty="0"/>
              <a:t>Dataset</a:t>
            </a:r>
          </a:p>
          <a:p>
            <a:r>
              <a:rPr lang="en-US" sz="2400" dirty="0"/>
              <a:t>Preprocessing data</a:t>
            </a:r>
          </a:p>
          <a:p>
            <a:r>
              <a:rPr lang="en-US" sz="2400" dirty="0"/>
              <a:t>Exploratory Data Analysis</a:t>
            </a:r>
          </a:p>
          <a:p>
            <a:r>
              <a:rPr lang="en-US" sz="2400" dirty="0"/>
              <a:t>Summary of findings</a:t>
            </a:r>
          </a:p>
          <a:p>
            <a:r>
              <a:rPr lang="en-US" sz="2400" dirty="0"/>
              <a:t>Next Steps &amp; Future Goals</a:t>
            </a:r>
          </a:p>
          <a:p>
            <a:r>
              <a:rPr lang="en-US" sz="2400" dirty="0"/>
              <a:t>References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38777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0703C-9E6C-26D5-5C19-153AE187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Problem Statement</a:t>
            </a:r>
            <a:endParaRPr lang="en-CA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C1A6-3783-CA94-682E-A1FB1AED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38"/>
            <a:ext cx="6336323" cy="4639954"/>
          </a:xfrm>
        </p:spPr>
        <p:txBody>
          <a:bodyPr>
            <a:noAutofit/>
          </a:bodyPr>
          <a:lstStyle/>
          <a:p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 759 million people continue to lack access to basic electricity and another 2 billion people suffer from inadequate and unreliable access.</a:t>
            </a:r>
          </a:p>
          <a:p>
            <a:r>
              <a:rPr lang="en-C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Problem Identification –</a:t>
            </a:r>
          </a:p>
          <a:p>
            <a:r>
              <a:rPr lang="en-C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ffective visualization and communication of data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crucial for decision making and measuring the success of renewable energy projects.</a:t>
            </a:r>
          </a:p>
          <a:p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challenge lies in effectively 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presenting and interpreting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the data in a way that accurately reflects the performance and impact of the renewable energy projects.</a:t>
            </a:r>
          </a:p>
          <a:p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 include technical data from electricity meter readings and 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commercial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information from contracts, as well as </a:t>
            </a:r>
            <a:r>
              <a:rPr lang="en-CA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industry</a:t>
            </a:r>
            <a:r>
              <a:rPr lang="en-CA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standards for impact metrics. Which is difficult to understand by non-technical team or other members.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000" dirty="0"/>
          </a:p>
        </p:txBody>
      </p:sp>
      <p:pic>
        <p:nvPicPr>
          <p:cNvPr id="22" name="Picture 20" descr="Light bulb on yellow background with sketched light beams and cord">
            <a:extLst>
              <a:ext uri="{FF2B5EF4-FFF2-40B4-BE49-F238E27FC236}">
                <a16:creationId xmlns:a16="http://schemas.microsoft.com/office/drawing/2014/main" id="{6211D9CF-5295-D5F9-715A-166B92F3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-1" b="-1"/>
          <a:stretch/>
        </p:blipFill>
        <p:spPr>
          <a:xfrm>
            <a:off x="7516550" y="1769663"/>
            <a:ext cx="3523032" cy="352303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14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6B297-C1CA-4D90-3B06-FBCD80F8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Research Questions/Objectives</a:t>
            </a:r>
            <a:endParaRPr lang="en-CA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2BB-E18A-35F9-604A-8B5D8677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8350" cy="485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are the key performance indicators that should be included in the dashboard?</a:t>
            </a:r>
          </a:p>
          <a:p>
            <a:r>
              <a:rPr lang="en-US" sz="1800" dirty="0"/>
              <a:t>Adequate use of all the given data</a:t>
            </a:r>
          </a:p>
          <a:p>
            <a:r>
              <a:rPr lang="en-US" sz="1800" dirty="0"/>
              <a:t>Lucrative Visualizations</a:t>
            </a:r>
          </a:p>
          <a:p>
            <a:pPr marL="0" indent="0">
              <a:buNone/>
            </a:pPr>
            <a:r>
              <a:rPr lang="en-US" sz="1800" dirty="0"/>
              <a:t>How can the dashboard help Powertrust to identify areas for improvement in their renewable energy projects?</a:t>
            </a:r>
          </a:p>
          <a:p>
            <a:r>
              <a:rPr lang="en-US" sz="1800" dirty="0"/>
              <a:t>Exploratory Data Analysis</a:t>
            </a:r>
          </a:p>
          <a:p>
            <a:r>
              <a:rPr lang="en-US" sz="1800" dirty="0"/>
              <a:t>In-depth findings</a:t>
            </a:r>
          </a:p>
          <a:p>
            <a:r>
              <a:rPr lang="en-US" sz="1800" dirty="0"/>
              <a:t>Data-driven Statistics</a:t>
            </a:r>
          </a:p>
          <a:p>
            <a:pPr marL="0" indent="0">
              <a:buNone/>
            </a:pPr>
            <a:r>
              <a:rPr lang="en-US" sz="1800" dirty="0"/>
              <a:t>How can the dashboard be used to communicate the impact of REP to stakeholders, including investors, customers?</a:t>
            </a:r>
          </a:p>
          <a:p>
            <a:r>
              <a:rPr lang="en-US" sz="1800" dirty="0"/>
              <a:t>Visualized data</a:t>
            </a:r>
          </a:p>
          <a:p>
            <a:r>
              <a:rPr lang="en-US" sz="1800" dirty="0"/>
              <a:t>Providing Context</a:t>
            </a:r>
          </a:p>
          <a:p>
            <a:r>
              <a:rPr lang="en-US" sz="1800" dirty="0"/>
              <a:t>Easy to understand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6E7C7636-7A5B-10A0-6946-FCA0DF2F6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" r="31867" b="-2"/>
          <a:stretch/>
        </p:blipFill>
        <p:spPr>
          <a:xfrm>
            <a:off x="7516550" y="1769663"/>
            <a:ext cx="3523031" cy="352303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02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EEBE9-B9D8-CCFA-FDC7-83602F2A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Analytical Goals</a:t>
            </a:r>
            <a:endParaRPr lang="en-CA" sz="5400" b="1" dirty="0">
              <a:latin typeface="+mn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0C42-036B-D7F7-31CC-ED3ECEC4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Gather relevant data, including commercial contract information, and industry guidelines.</a:t>
            </a:r>
          </a:p>
          <a:p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 the data to identify patterns and insights. </a:t>
            </a:r>
          </a:p>
          <a:p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the dashboards to effectively present the data in a clear and meaningful way. </a:t>
            </a:r>
          </a:p>
          <a:p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 the dashboards using software tools for data visualization. </a:t>
            </a:r>
          </a:p>
          <a:p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Continuously improve the dashboards based on feedback and changes in the data.</a:t>
            </a:r>
            <a:endParaRPr lang="en-IN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/>
              <a:t>Conducting research on various technical tools (such as PowerBI or Tableau) that can be used to develop the dashboards, creating initial drafts of the dashboards using the available data.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65058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E59F8-B927-A8F1-5F30-9B9A2AE6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312141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Data</a:t>
            </a:r>
            <a:endParaRPr lang="en-CA" b="1" dirty="0">
              <a:latin typeface="+mn-lt"/>
            </a:endParaRP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F0FC5-E676-96F4-97F2-5755D83D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181378"/>
            <a:ext cx="5024984" cy="249524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3B81-3F8E-8D9B-F562-3E3CD994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654887"/>
            <a:ext cx="5458838" cy="4192520"/>
          </a:xfrm>
        </p:spPr>
        <p:txBody>
          <a:bodyPr>
            <a:noAutofit/>
          </a:bodyPr>
          <a:lstStyle/>
          <a:p>
            <a:r>
              <a:rPr lang="en-US" sz="2000" dirty="0"/>
              <a:t>The data has been provided by the Powertrust’s stakeholder which contains total of 12 excel csv files.</a:t>
            </a:r>
          </a:p>
          <a:p>
            <a:r>
              <a:rPr lang="en-US" sz="2000" dirty="0"/>
              <a:t>It includes information about how much electricity produced by REC and how much offset cost at a $10 and $30/REC across the globe.</a:t>
            </a:r>
          </a:p>
          <a:p>
            <a:r>
              <a:rPr lang="en-US" sz="2000" dirty="0"/>
              <a:t>The other files have data about renewable energy production in a year 2022 with Timestamp.</a:t>
            </a:r>
          </a:p>
          <a:p>
            <a:r>
              <a:rPr lang="en-US" sz="2000" dirty="0"/>
              <a:t>The datasets feature a mix of numeric and categorical variables (with numerical variables being in overwhelming majority).</a:t>
            </a:r>
          </a:p>
          <a:p>
            <a:r>
              <a:rPr lang="en-US" sz="2000" dirty="0"/>
              <a:t>It also include few of REC terms such as MWh, KWh, Capex, tCO2/MWh, J&amp;J Load etc.</a:t>
            </a:r>
          </a:p>
        </p:txBody>
      </p:sp>
    </p:spTree>
    <p:extLst>
      <p:ext uri="{BB962C8B-B14F-4D97-AF65-F5344CB8AC3E}">
        <p14:creationId xmlns:p14="http://schemas.microsoft.com/office/powerpoint/2010/main" val="131433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1740C-E950-62C5-D586-5060F21C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Data Pre-Processing</a:t>
            </a:r>
            <a:endParaRPr lang="en-CA" b="1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8E111D-273C-C709-5C5C-444C4232D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416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27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7329-352D-EC59-7D90-7BA85E37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8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7" name="Graphic 6" descr="Presentation with bar chart with solid fill">
            <a:extLst>
              <a:ext uri="{FF2B5EF4-FFF2-40B4-BE49-F238E27FC236}">
                <a16:creationId xmlns:a16="http://schemas.microsoft.com/office/drawing/2014/main" id="{56DD008A-107C-EFA9-9289-7F8E7D03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4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0A22C-1A2E-C637-AD54-202E7016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481146"/>
            <a:ext cx="9269119" cy="5115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C38C4-64FC-3020-A872-F73E9ED2E48A}"/>
              </a:ext>
            </a:extLst>
          </p:cNvPr>
          <p:cNvSpPr txBox="1"/>
          <p:nvPr/>
        </p:nvSpPr>
        <p:spPr>
          <a:xfrm>
            <a:off x="1461440" y="637863"/>
            <a:ext cx="9269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symbol map shows the J &amp; J Load (MWh/Year) Production in different countries across the globe.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29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736</TotalTime>
  <Words>905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Office Theme</vt:lpstr>
      <vt:lpstr>Electricity Powertrust Dashboard</vt:lpstr>
      <vt:lpstr>Table of Contents</vt:lpstr>
      <vt:lpstr>Problem Statement</vt:lpstr>
      <vt:lpstr>Research Questions/Objectives</vt:lpstr>
      <vt:lpstr>Analytical Goals</vt:lpstr>
      <vt:lpstr>Data</vt:lpstr>
      <vt:lpstr>Data Pre-Processing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Summary of current findings</vt:lpstr>
      <vt:lpstr>Next Steps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Umair Durrani</dc:creator>
  <cp:lastModifiedBy>bhakti bhatt</cp:lastModifiedBy>
  <cp:revision>56</cp:revision>
  <dcterms:created xsi:type="dcterms:W3CDTF">2023-02-22T12:34:47Z</dcterms:created>
  <dcterms:modified xsi:type="dcterms:W3CDTF">2023-03-03T14:25:24Z</dcterms:modified>
</cp:coreProperties>
</file>