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58" r:id="rId5"/>
    <p:sldId id="259" r:id="rId6"/>
    <p:sldId id="261" r:id="rId7"/>
    <p:sldId id="276" r:id="rId8"/>
    <p:sldId id="262" r:id="rId9"/>
    <p:sldId id="263" r:id="rId10"/>
    <p:sldId id="268" r:id="rId11"/>
    <p:sldId id="269" r:id="rId12"/>
    <p:sldId id="281" r:id="rId13"/>
    <p:sldId id="275" r:id="rId14"/>
    <p:sldId id="280" r:id="rId15"/>
    <p:sldId id="271" r:id="rId16"/>
    <p:sldId id="273" r:id="rId17"/>
    <p:sldId id="274" r:id="rId18"/>
    <p:sldId id="278" r:id="rId19"/>
    <p:sldId id="279" r:id="rId20"/>
    <p:sldId id="282" r:id="rId21"/>
    <p:sldId id="264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E21D6-62D1-4449-AAAB-355E7DCAC9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1328E6-009E-4E9A-9C24-1F3EE13CE019}">
      <dgm:prSet/>
      <dgm:spPr/>
      <dgm:t>
        <a:bodyPr/>
        <a:lstStyle/>
        <a:p>
          <a:r>
            <a:rPr lang="en-US" dirty="0"/>
            <a:t>There were few blank cells available in the provided data which we have removed with the help of Excel and made the data convenient for visualizations.</a:t>
          </a:r>
        </a:p>
      </dgm:t>
    </dgm:pt>
    <dgm:pt modelId="{FCA03A1D-FAB1-464D-A81E-FB82AC46796E}" type="parTrans" cxnId="{D6C074CA-C2C5-4B86-A94D-4372D45A3C58}">
      <dgm:prSet/>
      <dgm:spPr/>
      <dgm:t>
        <a:bodyPr/>
        <a:lstStyle/>
        <a:p>
          <a:endParaRPr lang="en-US"/>
        </a:p>
      </dgm:t>
    </dgm:pt>
    <dgm:pt modelId="{5B574342-FB66-4917-922D-8604BF110D7C}" type="sibTrans" cxnId="{D6C074CA-C2C5-4B86-A94D-4372D45A3C58}">
      <dgm:prSet/>
      <dgm:spPr/>
      <dgm:t>
        <a:bodyPr/>
        <a:lstStyle/>
        <a:p>
          <a:endParaRPr lang="en-US"/>
        </a:p>
      </dgm:t>
    </dgm:pt>
    <dgm:pt modelId="{91E16145-3077-4377-9FE9-2D6B5BA77EF0}">
      <dgm:prSet/>
      <dgm:spPr/>
      <dgm:t>
        <a:bodyPr/>
        <a:lstStyle/>
        <a:p>
          <a:r>
            <a:rPr lang="en-CA" dirty="0"/>
            <a:t>Also, we have done merging of data files of cities for the other dashboard because they all have similar kind of data but different cities.</a:t>
          </a:r>
          <a:endParaRPr lang="en-US" dirty="0"/>
        </a:p>
      </dgm:t>
    </dgm:pt>
    <dgm:pt modelId="{00E7C637-81F7-4070-B7EA-5E816C47B798}" type="parTrans" cxnId="{65D085B1-C716-4E4C-90D8-B0A026B44E01}">
      <dgm:prSet/>
      <dgm:spPr/>
      <dgm:t>
        <a:bodyPr/>
        <a:lstStyle/>
        <a:p>
          <a:endParaRPr lang="en-US"/>
        </a:p>
      </dgm:t>
    </dgm:pt>
    <dgm:pt modelId="{B1B5F001-9B9C-4E95-9D95-283949BD16F3}" type="sibTrans" cxnId="{65D085B1-C716-4E4C-90D8-B0A026B44E01}">
      <dgm:prSet/>
      <dgm:spPr/>
      <dgm:t>
        <a:bodyPr/>
        <a:lstStyle/>
        <a:p>
          <a:endParaRPr lang="en-US"/>
        </a:p>
      </dgm:t>
    </dgm:pt>
    <dgm:pt modelId="{EF0F4B7E-F996-4E70-8BF0-EA4BE845F976}" type="pres">
      <dgm:prSet presAssocID="{1E7E21D6-62D1-4449-AAAB-355E7DCAC9FE}" presName="root" presStyleCnt="0">
        <dgm:presLayoutVars>
          <dgm:dir/>
          <dgm:resizeHandles val="exact"/>
        </dgm:presLayoutVars>
      </dgm:prSet>
      <dgm:spPr/>
    </dgm:pt>
    <dgm:pt modelId="{E115A56B-B095-4B46-88F0-CC155A2334BD}" type="pres">
      <dgm:prSet presAssocID="{7C1328E6-009E-4E9A-9C24-1F3EE13CE019}" presName="compNode" presStyleCnt="0"/>
      <dgm:spPr/>
    </dgm:pt>
    <dgm:pt modelId="{CF7025A0-E45C-4FC9-917D-ED1E375E4BBD}" type="pres">
      <dgm:prSet presAssocID="{7C1328E6-009E-4E9A-9C24-1F3EE13CE019}" presName="bgRect" presStyleLbl="bgShp" presStyleIdx="0" presStyleCnt="2"/>
      <dgm:spPr/>
    </dgm:pt>
    <dgm:pt modelId="{D25A88B5-C480-4931-8AB4-84EF2FCCE282}" type="pres">
      <dgm:prSet presAssocID="{7C1328E6-009E-4E9A-9C24-1F3EE13CE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142D05B0-6393-4426-85BE-553428EF9276}" type="pres">
      <dgm:prSet presAssocID="{7C1328E6-009E-4E9A-9C24-1F3EE13CE019}" presName="spaceRect" presStyleCnt="0"/>
      <dgm:spPr/>
    </dgm:pt>
    <dgm:pt modelId="{7F946CCF-ABAC-413E-AC19-8623BB4A7625}" type="pres">
      <dgm:prSet presAssocID="{7C1328E6-009E-4E9A-9C24-1F3EE13CE019}" presName="parTx" presStyleLbl="revTx" presStyleIdx="0" presStyleCnt="2">
        <dgm:presLayoutVars>
          <dgm:chMax val="0"/>
          <dgm:chPref val="0"/>
        </dgm:presLayoutVars>
      </dgm:prSet>
      <dgm:spPr/>
    </dgm:pt>
    <dgm:pt modelId="{CB346A26-4D57-4407-8DD1-F713FB3DF461}" type="pres">
      <dgm:prSet presAssocID="{5B574342-FB66-4917-922D-8604BF110D7C}" presName="sibTrans" presStyleCnt="0"/>
      <dgm:spPr/>
    </dgm:pt>
    <dgm:pt modelId="{EECC4763-7D47-4473-9057-AFE4EB41EFBB}" type="pres">
      <dgm:prSet presAssocID="{91E16145-3077-4377-9FE9-2D6B5BA77EF0}" presName="compNode" presStyleCnt="0"/>
      <dgm:spPr/>
    </dgm:pt>
    <dgm:pt modelId="{9DFA6BDD-46C5-4E20-8382-DA83678B3D84}" type="pres">
      <dgm:prSet presAssocID="{91E16145-3077-4377-9FE9-2D6B5BA77EF0}" presName="bgRect" presStyleLbl="bgShp" presStyleIdx="1" presStyleCnt="2"/>
      <dgm:spPr/>
    </dgm:pt>
    <dgm:pt modelId="{D955D258-C0DF-45A8-BEE5-F7FB17F4569B}" type="pres">
      <dgm:prSet presAssocID="{91E16145-3077-4377-9FE9-2D6B5BA77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pper with solid fill"/>
        </a:ext>
      </dgm:extLst>
    </dgm:pt>
    <dgm:pt modelId="{279A3253-6EE5-45A2-A56A-421D9FFD1881}" type="pres">
      <dgm:prSet presAssocID="{91E16145-3077-4377-9FE9-2D6B5BA77EF0}" presName="spaceRect" presStyleCnt="0"/>
      <dgm:spPr/>
    </dgm:pt>
    <dgm:pt modelId="{015E2102-179E-447A-B2C8-16FDE09B8A6D}" type="pres">
      <dgm:prSet presAssocID="{91E16145-3077-4377-9FE9-2D6B5BA77E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9D9B05-4089-476C-97B7-A27D519C7F0E}" type="presOf" srcId="{1E7E21D6-62D1-4449-AAAB-355E7DCAC9FE}" destId="{EF0F4B7E-F996-4E70-8BF0-EA4BE845F976}" srcOrd="0" destOrd="0" presId="urn:microsoft.com/office/officeart/2018/2/layout/IconVerticalSolidList"/>
    <dgm:cxn modelId="{336FA674-FF7A-4F6A-98CA-3D54784A184F}" type="presOf" srcId="{7C1328E6-009E-4E9A-9C24-1F3EE13CE019}" destId="{7F946CCF-ABAC-413E-AC19-8623BB4A7625}" srcOrd="0" destOrd="0" presId="urn:microsoft.com/office/officeart/2018/2/layout/IconVerticalSolidList"/>
    <dgm:cxn modelId="{65D085B1-C716-4E4C-90D8-B0A026B44E01}" srcId="{1E7E21D6-62D1-4449-AAAB-355E7DCAC9FE}" destId="{91E16145-3077-4377-9FE9-2D6B5BA77EF0}" srcOrd="1" destOrd="0" parTransId="{00E7C637-81F7-4070-B7EA-5E816C47B798}" sibTransId="{B1B5F001-9B9C-4E95-9D95-283949BD16F3}"/>
    <dgm:cxn modelId="{D6C074CA-C2C5-4B86-A94D-4372D45A3C58}" srcId="{1E7E21D6-62D1-4449-AAAB-355E7DCAC9FE}" destId="{7C1328E6-009E-4E9A-9C24-1F3EE13CE019}" srcOrd="0" destOrd="0" parTransId="{FCA03A1D-FAB1-464D-A81E-FB82AC46796E}" sibTransId="{5B574342-FB66-4917-922D-8604BF110D7C}"/>
    <dgm:cxn modelId="{55810DFA-B5D5-456F-BE14-FA2F4EF91351}" type="presOf" srcId="{91E16145-3077-4377-9FE9-2D6B5BA77EF0}" destId="{015E2102-179E-447A-B2C8-16FDE09B8A6D}" srcOrd="0" destOrd="0" presId="urn:microsoft.com/office/officeart/2018/2/layout/IconVerticalSolidList"/>
    <dgm:cxn modelId="{9EE481B5-CF86-4580-A0FF-768248AAFCA1}" type="presParOf" srcId="{EF0F4B7E-F996-4E70-8BF0-EA4BE845F976}" destId="{E115A56B-B095-4B46-88F0-CC155A2334BD}" srcOrd="0" destOrd="0" presId="urn:microsoft.com/office/officeart/2018/2/layout/IconVerticalSolidList"/>
    <dgm:cxn modelId="{437FC79C-D6D7-4736-A484-4176CE9DFA52}" type="presParOf" srcId="{E115A56B-B095-4B46-88F0-CC155A2334BD}" destId="{CF7025A0-E45C-4FC9-917D-ED1E375E4BBD}" srcOrd="0" destOrd="0" presId="urn:microsoft.com/office/officeart/2018/2/layout/IconVerticalSolidList"/>
    <dgm:cxn modelId="{4015981B-8042-4195-ACF6-2E8AD5E4D780}" type="presParOf" srcId="{E115A56B-B095-4B46-88F0-CC155A2334BD}" destId="{D25A88B5-C480-4931-8AB4-84EF2FCCE282}" srcOrd="1" destOrd="0" presId="urn:microsoft.com/office/officeart/2018/2/layout/IconVerticalSolidList"/>
    <dgm:cxn modelId="{84844CAC-E69E-4EB7-93C0-A87FA7439EAA}" type="presParOf" srcId="{E115A56B-B095-4B46-88F0-CC155A2334BD}" destId="{142D05B0-6393-4426-85BE-553428EF9276}" srcOrd="2" destOrd="0" presId="urn:microsoft.com/office/officeart/2018/2/layout/IconVerticalSolidList"/>
    <dgm:cxn modelId="{59088898-B320-4418-A701-B286142C6E10}" type="presParOf" srcId="{E115A56B-B095-4B46-88F0-CC155A2334BD}" destId="{7F946CCF-ABAC-413E-AC19-8623BB4A7625}" srcOrd="3" destOrd="0" presId="urn:microsoft.com/office/officeart/2018/2/layout/IconVerticalSolidList"/>
    <dgm:cxn modelId="{3580A44B-D17F-4414-A9B1-AAB57D1B916B}" type="presParOf" srcId="{EF0F4B7E-F996-4E70-8BF0-EA4BE845F976}" destId="{CB346A26-4D57-4407-8DD1-F713FB3DF461}" srcOrd="1" destOrd="0" presId="urn:microsoft.com/office/officeart/2018/2/layout/IconVerticalSolidList"/>
    <dgm:cxn modelId="{285F4EAE-EA8B-4843-BA6D-D524DF79ADE9}" type="presParOf" srcId="{EF0F4B7E-F996-4E70-8BF0-EA4BE845F976}" destId="{EECC4763-7D47-4473-9057-AFE4EB41EFBB}" srcOrd="2" destOrd="0" presId="urn:microsoft.com/office/officeart/2018/2/layout/IconVerticalSolidList"/>
    <dgm:cxn modelId="{E9C3E575-7E5B-4647-B8C5-3F9D91E0CD2D}" type="presParOf" srcId="{EECC4763-7D47-4473-9057-AFE4EB41EFBB}" destId="{9DFA6BDD-46C5-4E20-8382-DA83678B3D84}" srcOrd="0" destOrd="0" presId="urn:microsoft.com/office/officeart/2018/2/layout/IconVerticalSolidList"/>
    <dgm:cxn modelId="{09AACCB1-FE81-4CA1-93F3-62F2D070F120}" type="presParOf" srcId="{EECC4763-7D47-4473-9057-AFE4EB41EFBB}" destId="{D955D258-C0DF-45A8-BEE5-F7FB17F4569B}" srcOrd="1" destOrd="0" presId="urn:microsoft.com/office/officeart/2018/2/layout/IconVerticalSolidList"/>
    <dgm:cxn modelId="{60EABC66-8923-403C-9F09-05BCC687DA70}" type="presParOf" srcId="{EECC4763-7D47-4473-9057-AFE4EB41EFBB}" destId="{279A3253-6EE5-45A2-A56A-421D9FFD1881}" srcOrd="2" destOrd="0" presId="urn:microsoft.com/office/officeart/2018/2/layout/IconVerticalSolidList"/>
    <dgm:cxn modelId="{FB7EF19B-D1FB-4881-B99C-9433C9D81D9B}" type="presParOf" srcId="{EECC4763-7D47-4473-9057-AFE4EB41EFBB}" destId="{015E2102-179E-447A-B2C8-16FDE09B8A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025A0-E45C-4FC9-917D-ED1E375E4BB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88B5-C480-4931-8AB4-84EF2FCCE28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6CCF-ABAC-413E-AC19-8623BB4A762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were few blank cells available in the provided data which we have removed with the help of Excel and made the data convenient for visualizations.</a:t>
          </a:r>
        </a:p>
      </dsp:txBody>
      <dsp:txXfrm>
        <a:off x="1507738" y="707092"/>
        <a:ext cx="9007861" cy="1305401"/>
      </dsp:txXfrm>
    </dsp:sp>
    <dsp:sp modelId="{9DFA6BDD-46C5-4E20-8382-DA83678B3D8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5D258-C0DF-45A8-BEE5-F7FB17F4569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2102-179E-447A-B2C8-16FDE09B8A6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Also, we have done merging of data files of cities for the other dashboard because they all have similar kind of data but different cities.</a:t>
          </a:r>
          <a:endParaRPr lang="en-US" sz="24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1757-14E2-422C-A168-30B374A96EB8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4BE5-4676-491B-A1AB-C890BB458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7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DB3-6FCA-86A4-5ECE-46CF32F3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F053-2B2B-3D93-2579-20BD332F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39D7-DEE4-F049-1D9E-64738428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12C7-F3A1-692A-0965-93FD919A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F211-11EE-638D-F458-86D1871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60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3BE-4A28-21DF-D764-1F307D36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14A4-3DB5-CAA0-1B26-92DA62A3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D140-114C-33EB-CE83-2AF5702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7A27-46A6-3869-423C-191EEFB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EEEF-3C93-097F-06E3-5C0B08B0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F538-8309-E4B9-1CDE-2B7291AE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C5FC-276B-CB72-155C-92D111C3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8FA1-4CF2-86D6-A4B1-85966A7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9E95-5DBA-2A7A-F6EB-DCF0EB92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B4FC-384B-3B1D-DF65-2693531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5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08EE-EAE7-8008-AE71-5BA01974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E9C1-BA00-D2DB-EBC0-9F5B8A6C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F516-3A4F-28BC-4F2B-47178609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8862-7422-8104-C5FE-6700AB61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5114-35A3-033E-8BA6-F4815CE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9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65F1-B943-21D8-306E-4F0BD88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654E-59E5-A9B5-8B95-BB1D811C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043A-274C-E426-71AD-9E3D86C6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3E42-C38B-E4C2-EECB-85B7F308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647C-1DC4-07C2-AB4D-41437381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3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D265-83D0-822C-F95E-AAF77CFE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7B4A-66DE-C0D5-C191-A3D29B6E1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EDD3-3BD4-4819-7390-7518F151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3287-DD64-0859-FB06-CDDC61B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47119-62D7-04D1-866B-2454855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6ACC-FB30-AD7D-A945-D460E367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15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9A2-C31D-F29A-5ABA-654E8879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C19F-4E60-68E7-E13F-4913D5A6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2728B-821D-92FF-605B-6DC4FE92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5A12D-59A6-99B9-ACCB-6E868315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D0285-8CFE-2021-D153-B74DA2473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1A585-71AE-077C-BD9F-A405B4C8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ECB03-A7F7-3B5D-4296-B42370E3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DA536-394A-57BC-175A-F54A5606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A72-EE2C-EBD8-3F4F-2404A4E1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796FE-AAED-9C9B-E2AF-DC6EE2BB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E64EB-F814-4073-D8AD-AAC05C2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8537E-9793-3DA4-EF1D-4E392164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6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6FE4-7DB6-44BE-1A36-35382A51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2EAC2-D4B3-68E8-6259-033C24F3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97EC-60EA-73B2-6266-A321B88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C25E-06AD-270E-C08C-588C2289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2F58-465B-AEE2-434F-31FBED10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9751-06BA-F16F-8361-00479EA3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6317-0CFE-20C7-477C-BA6B80D9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FAF5-112C-AB1F-4F4B-F4F2F7B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D43-15A8-4FED-17AB-7E39B58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B91-0C35-DFF5-1CAA-E0756A7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F1F79-4822-3683-FF16-005E7F68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87181-78AF-3D8F-C1FD-1777C8E6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0F20-86B0-BA8C-6F22-1B8AA63D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FBD4-75A5-E9B7-2810-AB90FA74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A4A7-ABF2-2BDB-1983-EE49AD7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6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49CFA-B839-904E-E3B1-835F1471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C2D94-FF52-43DC-5467-8FEBFB23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EA7B-6934-8768-C9D7-EC1A62459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6992-932B-43A0-9D6F-9AB252087B16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9FE-82AD-476A-66C0-5C96BF22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297C-D893-2145-77F6-5B840842F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7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trust.com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r-rec.gc.ca/en/data-analysis/energy-commodities/electricity/report/canadas-renewable-power/index.html" TargetMode="External"/><Relationship Id="rId5" Type="http://schemas.openxmlformats.org/officeDocument/2006/relationships/hyperlink" Target="https://www.eea.europa.eu/themes/energy/renewable-energy/renewable-energy-in-europe-2022" TargetMode="External"/><Relationship Id="rId4" Type="http://schemas.openxmlformats.org/officeDocument/2006/relationships/hyperlink" Target="https://towardsdatascience.com/exploratory-data-analysis-8fc1cb20fd1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trust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A4A3-0A86-89E4-DB0B-113347F7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Electricity Powertrust Dashboard</a:t>
            </a:r>
            <a:endParaRPr lang="en-US" sz="4400" b="1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3F402-1BBD-5326-9C53-5E79CE8E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7393239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GROUP - 5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Apurv Hiteshkumar Sathwara - 0792620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Bhakti Dineshbhai Bhatt - 0788808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Dhrumi Tapas Patel - 0793770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Smit Arora - 0795650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Vismay Lad - 0794141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GitHub link: </a:t>
            </a:r>
            <a:r>
              <a:rPr lang="en-CA" sz="1600" b="0" i="0" u="sng">
                <a:solidFill>
                  <a:srgbClr val="1874A4"/>
                </a:solidFill>
                <a:effectLst/>
                <a:latin typeface="arial" panose="020B0604020202020204" pitchFamily="34" charset="0"/>
              </a:rPr>
              <a:t>https://bit.ly/3y3rzPq</a:t>
            </a:r>
            <a:endParaRPr lang="en-US" sz="16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056587-9823-C180-6E98-D332E0F1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79" y="0"/>
            <a:ext cx="3225421" cy="6954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A62EB4A-A43A-AF51-3EE3-580508902CC9}"/>
              </a:ext>
            </a:extLst>
          </p:cNvPr>
          <p:cNvGrpSpPr/>
          <p:nvPr/>
        </p:nvGrpSpPr>
        <p:grpSpPr>
          <a:xfrm>
            <a:off x="0" y="0"/>
            <a:ext cx="1683224" cy="1036118"/>
            <a:chOff x="1224686" y="1054399"/>
            <a:chExt cx="1683224" cy="1036118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C396EBE-0E34-CD96-A640-CEFF76927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949" y="1054399"/>
              <a:ext cx="772699" cy="6667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9D10A-5117-4514-4353-EBD30731EC9B}"/>
                </a:ext>
              </a:extLst>
            </p:cNvPr>
            <p:cNvSpPr txBox="1"/>
            <p:nvPr/>
          </p:nvSpPr>
          <p:spPr>
            <a:xfrm>
              <a:off x="1224686" y="1721185"/>
              <a:ext cx="1683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4393">
                <a:spcBef>
                  <a:spcPts val="900"/>
                </a:spcBef>
                <a:spcAft>
                  <a:spcPts val="300"/>
                </a:spcAft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St. Clair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77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210EFC-FAB7-F075-ABCA-03B166E73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" r="26681"/>
          <a:stretch/>
        </p:blipFill>
        <p:spPr>
          <a:xfrm>
            <a:off x="17705" y="10"/>
            <a:ext cx="931245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44855-5C75-A075-1089-5679072BEA38}"/>
              </a:ext>
            </a:extLst>
          </p:cNvPr>
          <p:cNvSpPr txBox="1"/>
          <p:nvPr/>
        </p:nvSpPr>
        <p:spPr>
          <a:xfrm>
            <a:off x="8283052" y="18786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dirty="0">
                <a:ea typeface="+mj-ea"/>
                <a:cs typeface="+mj-cs"/>
              </a:rPr>
              <a:t>Carbon Intensity of Electricity Generation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B59F3-FE09-512B-6ECC-659003AC088F}"/>
              </a:ext>
            </a:extLst>
          </p:cNvPr>
          <p:cNvSpPr txBox="1"/>
          <p:nvPr/>
        </p:nvSpPr>
        <p:spPr>
          <a:xfrm>
            <a:off x="8283052" y="2101260"/>
            <a:ext cx="3822189" cy="459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countries represented in the visualization are arranged in descending order of electricity generation.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South Africa has the highest carbon intensity of all the countries represented, with a value of </a:t>
            </a:r>
            <a:r>
              <a:rPr lang="en-US" sz="2000" b="1" dirty="0">
                <a:effectLst/>
              </a:rPr>
              <a:t>0.95 tCo2/</a:t>
            </a:r>
            <a:r>
              <a:rPr lang="en-US" sz="2000" b="1" dirty="0"/>
              <a:t>MW</a:t>
            </a:r>
            <a:r>
              <a:rPr lang="en-US" sz="2000" b="1" dirty="0">
                <a:effectLst/>
              </a:rPr>
              <a:t>h</a:t>
            </a:r>
            <a:r>
              <a:rPr lang="en-US" sz="2000" dirty="0">
                <a:effectLst/>
              </a:rPr>
              <a:t>(t/m). India comes in second with a carbon intensity of </a:t>
            </a:r>
            <a:r>
              <a:rPr lang="en-US" sz="2000" b="1" dirty="0">
                <a:effectLst/>
              </a:rPr>
              <a:t>0.91 t/m</a:t>
            </a:r>
            <a:r>
              <a:rPr lang="en-US" sz="2000" dirty="0">
                <a:effectLst/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Among these countries, Colombia and Brazil have the lowest carbon intensities of </a:t>
            </a:r>
            <a:r>
              <a:rPr lang="en-US" sz="2000" b="1" dirty="0">
                <a:effectLst/>
              </a:rPr>
              <a:t>0.33</a:t>
            </a:r>
            <a:r>
              <a:rPr lang="en-US" sz="2000" dirty="0">
                <a:effectLst/>
              </a:rPr>
              <a:t> and </a:t>
            </a:r>
            <a:r>
              <a:rPr lang="en-US" sz="2000" b="1" dirty="0">
                <a:effectLst/>
              </a:rPr>
              <a:t>0.29 t/m</a:t>
            </a:r>
            <a:r>
              <a:rPr lang="en-US" sz="2000" dirty="0">
                <a:effectLst/>
              </a:rPr>
              <a:t>, respectively.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2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A1DDF2-1FCB-B21D-A3FC-5AFEBD7B5564}"/>
              </a:ext>
            </a:extLst>
          </p:cNvPr>
          <p:cNvSpPr txBox="1"/>
          <p:nvPr/>
        </p:nvSpPr>
        <p:spPr>
          <a:xfrm>
            <a:off x="481013" y="3805862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ea typeface="+mj-ea"/>
                <a:cs typeface="+mj-cs"/>
              </a:rPr>
              <a:t>Production of Renewable Energy at J&amp;J Across The Globe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7B7AA-2F4F-9CBC-C5D8-808D3AA7C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9" r="14769" b="17450"/>
          <a:stretch/>
        </p:blipFill>
        <p:spPr>
          <a:xfrm>
            <a:off x="19" y="-642938"/>
            <a:ext cx="12191981" cy="435355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FAB9C-61A2-9C7D-8628-27D85F166616}"/>
              </a:ext>
            </a:extLst>
          </p:cNvPr>
          <p:cNvSpPr txBox="1"/>
          <p:nvPr/>
        </p:nvSpPr>
        <p:spPr>
          <a:xfrm>
            <a:off x="4223982" y="3963024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 presented symbol map graph portrays the production of renewable energy at Johnson &amp; Johnson facilities worldwide. The data indicates that Brazil has the highest production of renewable energy, with an annual production of 82,615 MWh. 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Following closely behind is Mexico, with a production of 45,228 MWh per year. In India, the production of renewable energy at Johnson &amp; Johnson facilities is approximately 25,759 MWh per year. Conversely, Egypt has the least production of renewable energy, with an annual production of 967 MWh.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Notably, Ghana and Laos do not appear to have contributed to the production of renewable energy at Johnson &amp; Johnson facilities, as no data is presented for these countries in the symbol map graph.</a:t>
            </a:r>
          </a:p>
        </p:txBody>
      </p:sp>
    </p:spTree>
    <p:extLst>
      <p:ext uri="{BB962C8B-B14F-4D97-AF65-F5344CB8AC3E}">
        <p14:creationId xmlns:p14="http://schemas.microsoft.com/office/powerpoint/2010/main" val="2320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C7CD-6558-D045-ED5E-F5F6DFFED13A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02"/>
              </a:spcAft>
            </a:pPr>
            <a:r>
              <a:rPr lang="en-US" sz="3800" b="1" kern="1200" dirty="0">
                <a:solidFill>
                  <a:schemeClr val="tx1"/>
                </a:solidFill>
                <a:ea typeface="+mj-ea"/>
                <a:cs typeface="+mj-cs"/>
              </a:rPr>
              <a:t>Implied Carbon Prices As per The Country</a:t>
            </a:r>
            <a:endParaRPr lang="en-US" sz="3800" kern="1200" dirty="0">
              <a:solidFill>
                <a:schemeClr val="tx1"/>
              </a:solidFill>
              <a:effectLst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19CD-042D-BAD8-4B03-4226B54433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536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graph shows the Implied Carbon Price at $10 and $30 per individual Country.</a:t>
            </a:r>
          </a:p>
          <a:p>
            <a:pPr marL="285750" indent="-228600">
              <a:lnSpc>
                <a:spcPct val="90000"/>
              </a:lnSpc>
              <a:spcAft>
                <a:spcPts val="536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Where it stated that Brazil has the highest carbon price imposed as per its production of the REC.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8A5FAC-1101-5430-D1A3-DABAA7BBA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61" b="10897"/>
          <a:stretch/>
        </p:blipFill>
        <p:spPr>
          <a:xfrm>
            <a:off x="4654296" y="1608218"/>
            <a:ext cx="6903720" cy="3641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37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1E02F-1C45-5379-FC6B-6CAB5F264DC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ea typeface="+mj-ea"/>
                <a:cs typeface="+mj-cs"/>
              </a:rPr>
              <a:t>Implied carbon price at Total Carbon dioxide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FF80A-DD7A-44E9-760A-C7EEB7EF417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scatter plot displays the </a:t>
            </a:r>
            <a:r>
              <a:rPr lang="en-US" sz="2000" b="1" dirty="0">
                <a:effectLst/>
              </a:rPr>
              <a:t>carbon price</a:t>
            </a:r>
            <a:r>
              <a:rPr lang="en-US" sz="2000" dirty="0">
                <a:effectLst/>
              </a:rPr>
              <a:t> for each country at two different price points, $10 and $30.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As you can see the price of tco2 is decreasing as per the Implied Carbon price.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24E4A-95E3-D80A-45E1-DC8EF0937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r="15400"/>
          <a:stretch/>
        </p:blipFill>
        <p:spPr>
          <a:xfrm>
            <a:off x="4654296" y="1381415"/>
            <a:ext cx="6903720" cy="40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96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5F202-38A5-8545-ADA1-19E36E2A17B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/>
                <a:ea typeface="+mj-ea"/>
                <a:cs typeface="+mj-cs"/>
              </a:rPr>
              <a:t>Total cost of Project</a:t>
            </a:r>
            <a:endParaRPr lang="en-US" sz="4000" dirty="0">
              <a:effectLst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56250-2762-A8F5-6C4C-E3EAD67268A2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</a:t>
            </a:r>
            <a:r>
              <a:rPr lang="en-US" sz="2000" dirty="0"/>
              <a:t>donut</a:t>
            </a:r>
            <a:r>
              <a:rPr lang="en-US" sz="2000" dirty="0">
                <a:effectLst/>
              </a:rPr>
              <a:t> chart serves as a useful tool in visualizing the allocation of </a:t>
            </a:r>
            <a:r>
              <a:rPr lang="en-US" sz="2000" b="1" dirty="0">
                <a:effectLst/>
              </a:rPr>
              <a:t>project cost </a:t>
            </a:r>
            <a:r>
              <a:rPr lang="en-US" sz="2000" dirty="0">
                <a:effectLst/>
              </a:rPr>
              <a:t>across different countries. It highlights the disparities in project costs and emphasizes the need for equitable distribution of resources to ensure the successful completion of all projects. 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Additionally, it underscores the importance of effective </a:t>
            </a:r>
            <a:r>
              <a:rPr lang="en-US" sz="2000" b="1" dirty="0">
                <a:effectLst/>
              </a:rPr>
              <a:t>cost management</a:t>
            </a:r>
            <a:r>
              <a:rPr lang="en-US" sz="2000" dirty="0">
                <a:effectLst/>
              </a:rPr>
              <a:t> strategies to maximize project outcomes while minimizing costs.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0395026F-AC3D-A93A-C35C-A784AE715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8" t="14859" r="33962" b="22057"/>
          <a:stretch/>
        </p:blipFill>
        <p:spPr>
          <a:xfrm>
            <a:off x="5942964" y="950808"/>
            <a:ext cx="5495058" cy="5055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11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89682-4C90-2E8D-02DE-E3BF6089C09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ea typeface="+mj-ea"/>
                <a:cs typeface="+mj-cs"/>
              </a:rPr>
              <a:t>Total Volume by Country and Project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7C9A6-E713-3132-8080-6EB19089C2C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bar chart effectively conveys the varying production volumes across different countries and renewable energy projects.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It provides valuable insights into the performance of individual projects and underscores the importance of continuous monitoring and evaluation to optimize production output by Country.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9CB2284-4DBD-C4D6-15D7-CD799ED83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10505" b="9465"/>
          <a:stretch/>
        </p:blipFill>
        <p:spPr>
          <a:xfrm>
            <a:off x="4412869" y="1283028"/>
            <a:ext cx="7438394" cy="4291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065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8AD99-3659-A502-36C6-9E4A2C9F2650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ea typeface="+mj-ea"/>
                <a:cs typeface="+mj-cs"/>
              </a:rPr>
              <a:t>Project Status by Length of Years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25CC3-5FF5-1832-6D51-20FACBFD2D32}"/>
              </a:ext>
            </a:extLst>
          </p:cNvPr>
          <p:cNvSpPr txBox="1"/>
          <p:nvPr/>
        </p:nvSpPr>
        <p:spPr>
          <a:xfrm>
            <a:off x="645066" y="2161286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side-by-side circle visualization in Tableau shows the status of projects over the years, with three different categories of projects: contracted, proposed, and under negotiation.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COVID-19 Clinic, Nyumanzi Health Center, and Women-led Community IT Centers have been running under the contracted status for 5 years, while Dr. Schroff's Charity Eye Hospital has been under the contracted status for 2 years.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Xique project has been running under the proposed category for 1 year.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">
            <a:extLst>
              <a:ext uri="{FF2B5EF4-FFF2-40B4-BE49-F238E27FC236}">
                <a16:creationId xmlns:a16="http://schemas.microsoft.com/office/drawing/2014/main" id="{08DF283F-134E-1880-D306-85B1CD3B7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r="20747" b="7500"/>
          <a:stretch/>
        </p:blipFill>
        <p:spPr>
          <a:xfrm>
            <a:off x="5987738" y="1673303"/>
            <a:ext cx="5628018" cy="3278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41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B36C7-8713-D606-1F0E-66EC04B83B76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ea typeface="+mj-ea"/>
                <a:cs typeface="+mj-cs"/>
              </a:rPr>
              <a:t>Insights about projects and its outcomes</a:t>
            </a:r>
            <a:endParaRPr lang="en-US" sz="32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A6695-2447-F47E-4FA9-CDAC85FB56EE}"/>
              </a:ext>
            </a:extLst>
          </p:cNvPr>
          <p:cNvSpPr txBox="1"/>
          <p:nvPr/>
        </p:nvSpPr>
        <p:spPr>
          <a:xfrm>
            <a:off x="862366" y="2339814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tree map visually depicts the aggregate cost and volume of renewable energy across individual projects within a specified county.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Based on the available information, it appears that the project known as TBD is presently underway in Nigeria, generating 1450WMh of renewable energy and entailing a total cost of 5550$.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Chart, treemap chart">
            <a:extLst>
              <a:ext uri="{FF2B5EF4-FFF2-40B4-BE49-F238E27FC236}">
                <a16:creationId xmlns:a16="http://schemas.microsoft.com/office/drawing/2014/main" id="{C1AACD21-2E72-7264-66AF-D9B01BCF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 r="12402" b="10512"/>
          <a:stretch/>
        </p:blipFill>
        <p:spPr>
          <a:xfrm>
            <a:off x="4915192" y="1507035"/>
            <a:ext cx="7139421" cy="4867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64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AC6C975-7130-18EB-B0DA-41DBF177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6E92079-424F-E7FE-072C-24C2A13F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D141-B135-8A04-3BE9-D24D86CB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Table of Contents</a:t>
            </a:r>
            <a:endParaRPr lang="en-CA" b="1" dirty="0">
              <a:latin typeface="+mn-lt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59BC-5DAC-41B6-44D6-8EC441AD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About the company</a:t>
            </a:r>
          </a:p>
          <a:p>
            <a:r>
              <a:rPr lang="en-US" sz="2400"/>
              <a:t>Problem Statement</a:t>
            </a:r>
          </a:p>
          <a:p>
            <a:r>
              <a:rPr lang="en-US" sz="2400"/>
              <a:t>Research Questions / Objectives</a:t>
            </a:r>
          </a:p>
          <a:p>
            <a:r>
              <a:rPr lang="en-US" sz="2400"/>
              <a:t>Analytical Goals</a:t>
            </a:r>
          </a:p>
          <a:p>
            <a:r>
              <a:rPr lang="en-US" sz="2400"/>
              <a:t>Dataset</a:t>
            </a:r>
          </a:p>
          <a:p>
            <a:r>
              <a:rPr lang="en-US" sz="2400"/>
              <a:t>Preprocessing data</a:t>
            </a:r>
          </a:p>
          <a:p>
            <a:r>
              <a:rPr lang="en-US" sz="2400"/>
              <a:t>Exploratory Data Analysis</a:t>
            </a:r>
          </a:p>
          <a:p>
            <a:r>
              <a:rPr lang="en-US" sz="2400"/>
              <a:t>Dashboards</a:t>
            </a:r>
          </a:p>
          <a:p>
            <a:r>
              <a:rPr lang="en-US" sz="2400"/>
              <a:t>Summary</a:t>
            </a:r>
          </a:p>
          <a:p>
            <a:r>
              <a:rPr lang="en-US" sz="2400"/>
              <a:t>References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8777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784511-DB9E-7EFA-E5D3-B4A35971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661"/>
            <a:ext cx="12194133" cy="6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7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1AED-DD96-198B-19DF-4A82D5B6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Summary</a:t>
            </a:r>
            <a:endParaRPr lang="en-CA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8FBE-CDA3-1BF9-9E62-9B9BE55F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The purpose of the dashboard is to support decision-making, promote transparency, and improve the understanding of the electricity sector.</a:t>
            </a:r>
          </a:p>
          <a:p>
            <a:r>
              <a:rPr lang="en-US" sz="2200" b="1"/>
              <a:t>Data visualization: </a:t>
            </a:r>
            <a:r>
              <a:rPr lang="en-US" sz="2200"/>
              <a:t>The dashboard will provide visual representations of data, such as charts, graphs, and maps, to help users understand and interpret data more easily.</a:t>
            </a:r>
          </a:p>
          <a:p>
            <a:r>
              <a:rPr lang="en-US" sz="2200" b="1"/>
              <a:t>Data analysis: </a:t>
            </a:r>
            <a:r>
              <a:rPr lang="en-US" sz="2200"/>
              <a:t>To support the discovery of insights and trends in the data.</a:t>
            </a:r>
          </a:p>
          <a:p>
            <a:r>
              <a:rPr lang="en-US" sz="2200" b="1"/>
              <a:t>Customization:</a:t>
            </a:r>
            <a:r>
              <a:rPr lang="en-US" sz="2200"/>
              <a:t> Allow users to customize their view of the data, such as by selecting specific country or metrics to display, to analyse their specific needs and requirements.</a:t>
            </a:r>
          </a:p>
          <a:p>
            <a:r>
              <a:rPr lang="en-US" sz="2200" b="1"/>
              <a:t>User experience: </a:t>
            </a:r>
            <a:r>
              <a:rPr lang="en-US" sz="2200"/>
              <a:t>The dashboard may have a user-friendly and intuitive interface to make it easy for users to access and use the data and insights provided.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59801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19B26FC1-B9F5-C4F7-B098-B8932BB2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438906"/>
            <a:ext cx="5122239" cy="3419094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33B59-0E35-076A-2B6C-C3BA3F4F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References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3D87-6769-624E-835B-1FDFD81F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CA" sz="2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CA" sz="24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https://www.powertrust.com</a:t>
            </a:r>
            <a:r>
              <a:rPr lang="en-CA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24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https://towardsdatascience.com/exploratory-data-analysis-8fc1cb20fd15</a:t>
            </a:r>
            <a:r>
              <a:rPr lang="en-CA" sz="2400" u="sng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>
                <a:hlinkClick r:id="rId5"/>
              </a:rPr>
              <a:t>https://www.eea.europa.eu/themes/energy/renewable-energy/renewable-energy-in-europe-2022</a:t>
            </a:r>
            <a:endParaRPr lang="en-IN" sz="2400"/>
          </a:p>
          <a:p>
            <a:r>
              <a:rPr lang="en-IN" sz="2400">
                <a:hlinkClick r:id="rId6"/>
              </a:rPr>
              <a:t>https://www.cer-rec.gc.ca/en/data-analysis/energy-commodities/electricity/report/canadas-renewable-power/index.html</a:t>
            </a:r>
            <a:endParaRPr lang="en-IN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84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1F532-270E-E06C-530E-243D61F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Thank You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30D3A5D4-A5A1-9C4E-CE63-6A97938E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50854C31-72AB-46BB-BCC1-AD6FABBB8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E4CEE9-E38A-6DDB-C359-C173A48C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+mn-lt"/>
              </a:rPr>
              <a:t>About the Company</a:t>
            </a:r>
            <a:endParaRPr lang="en-IN" sz="5400" b="1" dirty="0">
              <a:latin typeface="+mn-lt"/>
            </a:endParaRPr>
          </a:p>
        </p:txBody>
      </p:sp>
      <p:pic>
        <p:nvPicPr>
          <p:cNvPr id="15" name="Picture 6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FA96C462-785F-E81A-CF20-188140F2F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8" r="3569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8FBE-CDA3-1BF9-9E62-9B9BE55F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Powertrust is the world’s leading supplier of high impact renewable electricity in emerging markets. Powertrust uses its proprietary digital infrastructure and the global REC standard to provide end-to-end procurement, certification, and analytics to its customers. Powertrust  bridges the gap between small scale distributed energy in emerging markets and corporate global sustainability goals.</a:t>
            </a:r>
          </a:p>
          <a:p>
            <a:r>
              <a:rPr lang="en-US" sz="2200" dirty="0">
                <a:hlinkClick r:id="rId3"/>
              </a:rPr>
              <a:t>www.powertrust.com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0090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703C-9E6C-26D5-5C19-153AE187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Problem Statement</a:t>
            </a:r>
            <a:endParaRPr lang="en-CA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C1A6-3783-CA94-682E-A1FB1AED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38"/>
            <a:ext cx="6336323" cy="4639954"/>
          </a:xfrm>
        </p:spPr>
        <p:txBody>
          <a:bodyPr>
            <a:noAutofit/>
          </a:bodyPr>
          <a:lstStyle/>
          <a:p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 759 million people continue to lack access to basic electricity and another 2 billion people suffer from inadequate and unreliable access.</a:t>
            </a:r>
          </a:p>
          <a:p>
            <a:r>
              <a:rPr lang="en-C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Problem Identification –</a:t>
            </a:r>
          </a:p>
          <a:p>
            <a:r>
              <a:rPr lang="en-C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ffective visualization and communication of data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crucial for decision making and measuring the success of renewable energy projects.</a:t>
            </a:r>
          </a:p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challenge lies in effectively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presenting and interpreting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data in a way that accurately reflects the performance and impact of the renewable energy projects.</a:t>
            </a:r>
          </a:p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include technical data from electricity meter readings and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commercial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information from contracts, as well as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industry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standards for impact metrics. Which is difficult to understand by non-technical team or other members.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000" dirty="0"/>
          </a:p>
        </p:txBody>
      </p:sp>
      <p:pic>
        <p:nvPicPr>
          <p:cNvPr id="22" name="Picture 20" descr="Light bulb on yellow background with sketched light beams and cord">
            <a:extLst>
              <a:ext uri="{FF2B5EF4-FFF2-40B4-BE49-F238E27FC236}">
                <a16:creationId xmlns:a16="http://schemas.microsoft.com/office/drawing/2014/main" id="{6211D9CF-5295-D5F9-715A-166B92F3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7516550" y="1769663"/>
            <a:ext cx="3523032" cy="352303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6B297-C1CA-4D90-3B06-FBCD80F8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Research Questions/Objectives</a:t>
            </a:r>
            <a:endParaRPr lang="en-CA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BB-E18A-35F9-604A-8B5D8677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8350" cy="485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are the key performance indicators that should be included in the dashboard?</a:t>
            </a:r>
          </a:p>
          <a:p>
            <a:r>
              <a:rPr lang="en-US" sz="1800" dirty="0"/>
              <a:t>Adequate use of all the given data</a:t>
            </a:r>
          </a:p>
          <a:p>
            <a:r>
              <a:rPr lang="en-US" sz="1800" dirty="0"/>
              <a:t>Lucrative Visualizations</a:t>
            </a:r>
          </a:p>
          <a:p>
            <a:pPr marL="0" indent="0">
              <a:buNone/>
            </a:pPr>
            <a:r>
              <a:rPr lang="en-US" sz="1800" dirty="0"/>
              <a:t>How can the dashboard help Powertrust to identify areas for improvement in their renewable energy projects?</a:t>
            </a:r>
          </a:p>
          <a:p>
            <a:r>
              <a:rPr lang="en-US" sz="1800" dirty="0"/>
              <a:t>Exploratory Data Analysis</a:t>
            </a:r>
          </a:p>
          <a:p>
            <a:r>
              <a:rPr lang="en-US" sz="1800" dirty="0"/>
              <a:t>In-depth findings</a:t>
            </a:r>
          </a:p>
          <a:p>
            <a:r>
              <a:rPr lang="en-US" sz="1800" dirty="0"/>
              <a:t>Data-driven Statistics</a:t>
            </a:r>
          </a:p>
          <a:p>
            <a:pPr marL="0" indent="0">
              <a:buNone/>
            </a:pPr>
            <a:r>
              <a:rPr lang="en-US" sz="1800" dirty="0"/>
              <a:t>How can the dashboard be used to communicate the impact of REP to stakeholders, including investors, customers?</a:t>
            </a:r>
          </a:p>
          <a:p>
            <a:r>
              <a:rPr lang="en-US" sz="1800" dirty="0"/>
              <a:t>Visualized data</a:t>
            </a:r>
          </a:p>
          <a:p>
            <a:r>
              <a:rPr lang="en-US" sz="1800" dirty="0"/>
              <a:t>Providing Context</a:t>
            </a:r>
          </a:p>
          <a:p>
            <a:r>
              <a:rPr lang="en-US" sz="1800" dirty="0"/>
              <a:t>Easy to understand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6E7C7636-7A5B-10A0-6946-FCA0DF2F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r="31867" b="-2"/>
          <a:stretch/>
        </p:blipFill>
        <p:spPr>
          <a:xfrm>
            <a:off x="7516550" y="1769663"/>
            <a:ext cx="3523031" cy="352303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029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59F8-B927-A8F1-5F30-9B9A2AE6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312141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Data</a:t>
            </a:r>
            <a:endParaRPr lang="en-CA" b="1" dirty="0">
              <a:latin typeface="+mn-lt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3B81-3F8E-8D9B-F562-3E3CD994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654887"/>
            <a:ext cx="5458838" cy="4786856"/>
          </a:xfrm>
        </p:spPr>
        <p:txBody>
          <a:bodyPr>
            <a:noAutofit/>
          </a:bodyPr>
          <a:lstStyle/>
          <a:p>
            <a:r>
              <a:rPr lang="en-US" sz="2000" dirty="0"/>
              <a:t>The data has been provided by the Powertrust’s stakeholder which contains total of 12 excel csv files.</a:t>
            </a:r>
          </a:p>
          <a:p>
            <a:r>
              <a:rPr lang="en-US" sz="2000" dirty="0"/>
              <a:t>It includes information about how much electricity produced by REC and how much offset cost at a $10 and $30/REC across the globe.</a:t>
            </a:r>
          </a:p>
          <a:p>
            <a:r>
              <a:rPr lang="en-US" sz="2000" dirty="0"/>
              <a:t>The other files have data about renewable energy production in a year 2022 with Timestamp.</a:t>
            </a:r>
          </a:p>
          <a:p>
            <a:r>
              <a:rPr lang="en-US" sz="2000" dirty="0"/>
              <a:t>The datasets feature a mix of numeric and categorical variables (with numerical variables being in overwhelming majority).</a:t>
            </a:r>
          </a:p>
          <a:p>
            <a:r>
              <a:rPr lang="en-US" sz="2000" dirty="0"/>
              <a:t>It also include few of REC terms such as MWh, KWh, Capex, tCO2/MWh, J&amp;J Load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A3E4E-A5D3-76A6-3B44-56DE0D86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2" y="1138334"/>
            <a:ext cx="5458838" cy="4269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43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55EA5B-1844-5954-75E5-C5045BF3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8" y="98400"/>
            <a:ext cx="11800764" cy="3518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BB205-5A98-3F0A-ECDC-756ECE6C6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42"/>
          <a:stretch/>
        </p:blipFill>
        <p:spPr>
          <a:xfrm>
            <a:off x="195618" y="3696091"/>
            <a:ext cx="2875128" cy="3063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CB3DDF-8FFC-B012-1821-C769410BD822}"/>
              </a:ext>
            </a:extLst>
          </p:cNvPr>
          <p:cNvSpPr txBox="1"/>
          <p:nvPr/>
        </p:nvSpPr>
        <p:spPr>
          <a:xfrm>
            <a:off x="3384645" y="3820536"/>
            <a:ext cx="843431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Datasets provided by the stakeholder about the cities of India have contained Timestamp and MWh Production of 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merged all the different datasets by city wise and identified the unique months and total generation of each 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Also,  the dataset about Projects and its Developer given was used in Tablue visualization to make it more effective and attractive.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659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1740C-E950-62C5-D586-5060F21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Data Pre-Processing</a:t>
            </a:r>
            <a:endParaRPr lang="en-CA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E111D-273C-C709-5C5C-444C4232D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11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2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7329-352D-EC59-7D90-7BA85E37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Graphic 6" descr="Presentation with bar chart with solid fill">
            <a:extLst>
              <a:ext uri="{FF2B5EF4-FFF2-40B4-BE49-F238E27FC236}">
                <a16:creationId xmlns:a16="http://schemas.microsoft.com/office/drawing/2014/main" id="{56DD008A-107C-EFA9-9289-7F8E7D03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1195</TotalTime>
  <Words>1319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Office Theme</vt:lpstr>
      <vt:lpstr>Electricity Powertrust Dashboard</vt:lpstr>
      <vt:lpstr>Table of Contents</vt:lpstr>
      <vt:lpstr>About the Company</vt:lpstr>
      <vt:lpstr>Problem Statement</vt:lpstr>
      <vt:lpstr>Research Questions/Objectives</vt:lpstr>
      <vt:lpstr>Data</vt:lpstr>
      <vt:lpstr>PowerPoint Presentation</vt:lpstr>
      <vt:lpstr>Data Pre-Processing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Umair Durrani</dc:creator>
  <cp:lastModifiedBy>Apurv Hiteshkumar Sathwara</cp:lastModifiedBy>
  <cp:revision>122</cp:revision>
  <dcterms:created xsi:type="dcterms:W3CDTF">2023-02-22T12:34:47Z</dcterms:created>
  <dcterms:modified xsi:type="dcterms:W3CDTF">2023-04-20T16:28:46Z</dcterms:modified>
</cp:coreProperties>
</file>