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5260D-A68E-4029-AA97-6385BA5EF55D}" v="42" dt="2023-04-20T16:38:52.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may lad" userId="c1c0bdcec3812009" providerId="LiveId" clId="{83E5260D-A68E-4029-AA97-6385BA5EF55D}"/>
    <pc:docChg chg="undo custSel addSld modSld">
      <pc:chgData name="vismay lad" userId="c1c0bdcec3812009" providerId="LiveId" clId="{83E5260D-A68E-4029-AA97-6385BA5EF55D}" dt="2023-04-20T16:46:31.260" v="389" actId="255"/>
      <pc:docMkLst>
        <pc:docMk/>
      </pc:docMkLst>
      <pc:sldChg chg="addSp delSp modSp mod">
        <pc:chgData name="vismay lad" userId="c1c0bdcec3812009" providerId="LiveId" clId="{83E5260D-A68E-4029-AA97-6385BA5EF55D}" dt="2023-04-20T16:15:05.122" v="180" actId="14100"/>
        <pc:sldMkLst>
          <pc:docMk/>
          <pc:sldMk cId="2393566870" sldId="256"/>
        </pc:sldMkLst>
        <pc:spChg chg="mod">
          <ac:chgData name="vismay lad" userId="c1c0bdcec3812009" providerId="LiveId" clId="{83E5260D-A68E-4029-AA97-6385BA5EF55D}" dt="2023-04-20T16:14:35.358" v="175" actId="27636"/>
          <ac:spMkLst>
            <pc:docMk/>
            <pc:sldMk cId="2393566870" sldId="256"/>
            <ac:spMk id="2" creationId="{A60734E1-865A-70E2-4CB5-2B6DDEA50700}"/>
          </ac:spMkLst>
        </pc:spChg>
        <pc:spChg chg="mod">
          <ac:chgData name="vismay lad" userId="c1c0bdcec3812009" providerId="LiveId" clId="{83E5260D-A68E-4029-AA97-6385BA5EF55D}" dt="2023-04-20T16:15:05.122" v="180" actId="14100"/>
          <ac:spMkLst>
            <pc:docMk/>
            <pc:sldMk cId="2393566870" sldId="256"/>
            <ac:spMk id="3" creationId="{2DAD77CE-82C7-593A-4489-4308114005D1}"/>
          </ac:spMkLst>
        </pc:spChg>
        <pc:spChg chg="add del mod">
          <ac:chgData name="vismay lad" userId="c1c0bdcec3812009" providerId="LiveId" clId="{83E5260D-A68E-4029-AA97-6385BA5EF55D}" dt="2023-04-20T16:13:14.557" v="159" actId="478"/>
          <ac:spMkLst>
            <pc:docMk/>
            <pc:sldMk cId="2393566870" sldId="256"/>
            <ac:spMk id="6" creationId="{31B9C281-FE53-DA9E-0D10-D39D2D55DFCE}"/>
          </ac:spMkLst>
        </pc:spChg>
      </pc:sldChg>
      <pc:sldChg chg="modSp mod">
        <pc:chgData name="vismay lad" userId="c1c0bdcec3812009" providerId="LiveId" clId="{83E5260D-A68E-4029-AA97-6385BA5EF55D}" dt="2023-04-20T16:38:18.369" v="362" actId="1076"/>
        <pc:sldMkLst>
          <pc:docMk/>
          <pc:sldMk cId="416716360" sldId="257"/>
        </pc:sldMkLst>
        <pc:spChg chg="mod">
          <ac:chgData name="vismay lad" userId="c1c0bdcec3812009" providerId="LiveId" clId="{83E5260D-A68E-4029-AA97-6385BA5EF55D}" dt="2023-04-20T16:38:18.369" v="362" actId="1076"/>
          <ac:spMkLst>
            <pc:docMk/>
            <pc:sldMk cId="416716360" sldId="257"/>
            <ac:spMk id="6" creationId="{7D68982F-144B-0E39-0E30-2EADCEF0A62F}"/>
          </ac:spMkLst>
        </pc:spChg>
      </pc:sldChg>
      <pc:sldChg chg="modSp mod">
        <pc:chgData name="vismay lad" userId="c1c0bdcec3812009" providerId="LiveId" clId="{83E5260D-A68E-4029-AA97-6385BA5EF55D}" dt="2023-04-20T16:38:27.904" v="363" actId="1076"/>
        <pc:sldMkLst>
          <pc:docMk/>
          <pc:sldMk cId="3257094360" sldId="258"/>
        </pc:sldMkLst>
        <pc:spChg chg="mod">
          <ac:chgData name="vismay lad" userId="c1c0bdcec3812009" providerId="LiveId" clId="{83E5260D-A68E-4029-AA97-6385BA5EF55D}" dt="2023-04-20T16:38:27.904" v="363" actId="1076"/>
          <ac:spMkLst>
            <pc:docMk/>
            <pc:sldMk cId="3257094360" sldId="258"/>
            <ac:spMk id="3" creationId="{715A10E5-BAE6-98F5-4B5E-35C895B7AE60}"/>
          </ac:spMkLst>
        </pc:spChg>
      </pc:sldChg>
      <pc:sldChg chg="modSp mod">
        <pc:chgData name="vismay lad" userId="c1c0bdcec3812009" providerId="LiveId" clId="{83E5260D-A68E-4029-AA97-6385BA5EF55D}" dt="2023-04-20T16:38:34.937" v="364" actId="1076"/>
        <pc:sldMkLst>
          <pc:docMk/>
          <pc:sldMk cId="252054655" sldId="259"/>
        </pc:sldMkLst>
        <pc:spChg chg="mod">
          <ac:chgData name="vismay lad" userId="c1c0bdcec3812009" providerId="LiveId" clId="{83E5260D-A68E-4029-AA97-6385BA5EF55D}" dt="2023-04-20T16:38:34.937" v="364" actId="1076"/>
          <ac:spMkLst>
            <pc:docMk/>
            <pc:sldMk cId="252054655" sldId="259"/>
            <ac:spMk id="3" creationId="{3F85293E-E832-2C24-F885-8BD8DDB5354B}"/>
          </ac:spMkLst>
        </pc:spChg>
      </pc:sldChg>
      <pc:sldChg chg="modSp mod">
        <pc:chgData name="vismay lad" userId="c1c0bdcec3812009" providerId="LiveId" clId="{83E5260D-A68E-4029-AA97-6385BA5EF55D}" dt="2023-04-20T14:25:39.951" v="103" actId="14100"/>
        <pc:sldMkLst>
          <pc:docMk/>
          <pc:sldMk cId="722548879" sldId="260"/>
        </pc:sldMkLst>
        <pc:spChg chg="mod">
          <ac:chgData name="vismay lad" userId="c1c0bdcec3812009" providerId="LiveId" clId="{83E5260D-A68E-4029-AA97-6385BA5EF55D}" dt="2023-04-20T14:25:39.951" v="103" actId="14100"/>
          <ac:spMkLst>
            <pc:docMk/>
            <pc:sldMk cId="722548879" sldId="260"/>
            <ac:spMk id="4" creationId="{6E53D3C6-86A8-BCF5-A72C-BEAF8409BC7F}"/>
          </ac:spMkLst>
        </pc:spChg>
      </pc:sldChg>
      <pc:sldChg chg="addSp modSp mod">
        <pc:chgData name="vismay lad" userId="c1c0bdcec3812009" providerId="LiveId" clId="{83E5260D-A68E-4029-AA97-6385BA5EF55D}" dt="2023-04-20T16:46:31.260" v="389" actId="255"/>
        <pc:sldMkLst>
          <pc:docMk/>
          <pc:sldMk cId="3452150896" sldId="261"/>
        </pc:sldMkLst>
        <pc:spChg chg="add mod">
          <ac:chgData name="vismay lad" userId="c1c0bdcec3812009" providerId="LiveId" clId="{83E5260D-A68E-4029-AA97-6385BA5EF55D}" dt="2023-04-20T16:46:31.260" v="389" actId="255"/>
          <ac:spMkLst>
            <pc:docMk/>
            <pc:sldMk cId="3452150896" sldId="261"/>
            <ac:spMk id="4" creationId="{5FB3524D-D133-9AE9-BF43-76F5B42B9CB3}"/>
          </ac:spMkLst>
        </pc:spChg>
        <pc:picChg chg="mod">
          <ac:chgData name="vismay lad" userId="c1c0bdcec3812009" providerId="LiveId" clId="{83E5260D-A68E-4029-AA97-6385BA5EF55D}" dt="2023-04-20T16:38:52.248" v="366" actId="1076"/>
          <ac:picMkLst>
            <pc:docMk/>
            <pc:sldMk cId="3452150896" sldId="261"/>
            <ac:picMk id="2" creationId="{688B9EC2-20F4-3167-E2BA-1800B35AA020}"/>
          </ac:picMkLst>
        </pc:picChg>
      </pc:sldChg>
      <pc:sldChg chg="addSp modSp mod">
        <pc:chgData name="vismay lad" userId="c1c0bdcec3812009" providerId="LiveId" clId="{83E5260D-A68E-4029-AA97-6385BA5EF55D}" dt="2023-04-20T14:32:54.608" v="141" actId="12"/>
        <pc:sldMkLst>
          <pc:docMk/>
          <pc:sldMk cId="539330343" sldId="262"/>
        </pc:sldMkLst>
        <pc:spChg chg="add mod">
          <ac:chgData name="vismay lad" userId="c1c0bdcec3812009" providerId="LiveId" clId="{83E5260D-A68E-4029-AA97-6385BA5EF55D}" dt="2023-04-20T14:32:54.608" v="141" actId="12"/>
          <ac:spMkLst>
            <pc:docMk/>
            <pc:sldMk cId="539330343" sldId="262"/>
            <ac:spMk id="4" creationId="{14C7AC37-0184-3F80-47AE-021A34F4E6A5}"/>
          </ac:spMkLst>
        </pc:spChg>
        <pc:picChg chg="mod">
          <ac:chgData name="vismay lad" userId="c1c0bdcec3812009" providerId="LiveId" clId="{83E5260D-A68E-4029-AA97-6385BA5EF55D}" dt="2023-04-20T03:13:25.298" v="4" actId="14100"/>
          <ac:picMkLst>
            <pc:docMk/>
            <pc:sldMk cId="539330343" sldId="262"/>
            <ac:picMk id="2050" creationId="{372D6E3E-471E-B258-932E-CB22A8AC5C70}"/>
          </ac:picMkLst>
        </pc:picChg>
      </pc:sldChg>
      <pc:sldChg chg="modSp mod">
        <pc:chgData name="vismay lad" userId="c1c0bdcec3812009" providerId="LiveId" clId="{83E5260D-A68E-4029-AA97-6385BA5EF55D}" dt="2023-04-20T14:33:24.399" v="145" actId="14100"/>
        <pc:sldMkLst>
          <pc:docMk/>
          <pc:sldMk cId="1456104082" sldId="263"/>
        </pc:sldMkLst>
        <pc:spChg chg="mod">
          <ac:chgData name="vismay lad" userId="c1c0bdcec3812009" providerId="LiveId" clId="{83E5260D-A68E-4029-AA97-6385BA5EF55D}" dt="2023-04-20T14:33:24.399" v="145" actId="14100"/>
          <ac:spMkLst>
            <pc:docMk/>
            <pc:sldMk cId="1456104082" sldId="263"/>
            <ac:spMk id="5" creationId="{77F9306F-1660-51B9-9218-63A8CBA6E1DA}"/>
          </ac:spMkLst>
        </pc:spChg>
      </pc:sldChg>
      <pc:sldChg chg="addSp modSp mod">
        <pc:chgData name="vismay lad" userId="c1c0bdcec3812009" providerId="LiveId" clId="{83E5260D-A68E-4029-AA97-6385BA5EF55D}" dt="2023-04-20T03:36:32.303" v="21" actId="1076"/>
        <pc:sldMkLst>
          <pc:docMk/>
          <pc:sldMk cId="196561953" sldId="264"/>
        </pc:sldMkLst>
        <pc:picChg chg="add mod">
          <ac:chgData name="vismay lad" userId="c1c0bdcec3812009" providerId="LiveId" clId="{83E5260D-A68E-4029-AA97-6385BA5EF55D}" dt="2023-04-20T03:36:32.303" v="21" actId="1076"/>
          <ac:picMkLst>
            <pc:docMk/>
            <pc:sldMk cId="196561953" sldId="264"/>
            <ac:picMk id="4" creationId="{D210F3E3-C937-F3B9-9014-E83C23BE837C}"/>
          </ac:picMkLst>
        </pc:picChg>
      </pc:sldChg>
      <pc:sldChg chg="addSp modSp mod">
        <pc:chgData name="vismay lad" userId="c1c0bdcec3812009" providerId="LiveId" clId="{83E5260D-A68E-4029-AA97-6385BA5EF55D}" dt="2023-04-20T16:45:26.100" v="388" actId="120"/>
        <pc:sldMkLst>
          <pc:docMk/>
          <pc:sldMk cId="1851577733" sldId="267"/>
        </pc:sldMkLst>
        <pc:spChg chg="add mod">
          <ac:chgData name="vismay lad" userId="c1c0bdcec3812009" providerId="LiveId" clId="{83E5260D-A68E-4029-AA97-6385BA5EF55D}" dt="2023-04-20T16:45:26.100" v="388" actId="120"/>
          <ac:spMkLst>
            <pc:docMk/>
            <pc:sldMk cId="1851577733" sldId="267"/>
            <ac:spMk id="4" creationId="{7B4635B8-1C30-AD4A-C654-3221ADB5527B}"/>
          </ac:spMkLst>
        </pc:spChg>
      </pc:sldChg>
      <pc:sldChg chg="addSp delSp modSp new mod">
        <pc:chgData name="vismay lad" userId="c1c0bdcec3812009" providerId="LiveId" clId="{83E5260D-A68E-4029-AA97-6385BA5EF55D}" dt="2023-04-20T16:37:49.362" v="361" actId="1076"/>
        <pc:sldMkLst>
          <pc:docMk/>
          <pc:sldMk cId="2234890501" sldId="268"/>
        </pc:sldMkLst>
        <pc:spChg chg="del">
          <ac:chgData name="vismay lad" userId="c1c0bdcec3812009" providerId="LiveId" clId="{83E5260D-A68E-4029-AA97-6385BA5EF55D}" dt="2023-04-20T16:15:39.357" v="182" actId="478"/>
          <ac:spMkLst>
            <pc:docMk/>
            <pc:sldMk cId="2234890501" sldId="268"/>
            <ac:spMk id="2" creationId="{A9BCD717-7935-1F08-BFAA-A6B19AFCF3A6}"/>
          </ac:spMkLst>
        </pc:spChg>
        <pc:spChg chg="del">
          <ac:chgData name="vismay lad" userId="c1c0bdcec3812009" providerId="LiveId" clId="{83E5260D-A68E-4029-AA97-6385BA5EF55D}" dt="2023-04-20T16:16:26.282" v="187" actId="478"/>
          <ac:spMkLst>
            <pc:docMk/>
            <pc:sldMk cId="2234890501" sldId="268"/>
            <ac:spMk id="3" creationId="{E535F69A-D61B-FD5F-1CF3-130E44CD1C38}"/>
          </ac:spMkLst>
        </pc:spChg>
        <pc:spChg chg="add del">
          <ac:chgData name="vismay lad" userId="c1c0bdcec3812009" providerId="LiveId" clId="{83E5260D-A68E-4029-AA97-6385BA5EF55D}" dt="2023-04-20T16:15:42.888" v="184" actId="22"/>
          <ac:spMkLst>
            <pc:docMk/>
            <pc:sldMk cId="2234890501" sldId="268"/>
            <ac:spMk id="5" creationId="{E3D3F359-4B96-CB87-447A-325AD606E29B}"/>
          </ac:spMkLst>
        </pc:spChg>
        <pc:spChg chg="add mod">
          <ac:chgData name="vismay lad" userId="c1c0bdcec3812009" providerId="LiveId" clId="{83E5260D-A68E-4029-AA97-6385BA5EF55D}" dt="2023-04-20T16:16:00.196" v="186" actId="1076"/>
          <ac:spMkLst>
            <pc:docMk/>
            <pc:sldMk cId="2234890501" sldId="268"/>
            <ac:spMk id="6" creationId="{D7F9C689-102C-954D-DF3D-54CECE1F7F9B}"/>
          </ac:spMkLst>
        </pc:spChg>
        <pc:spChg chg="add mod">
          <ac:chgData name="vismay lad" userId="c1c0bdcec3812009" providerId="LiveId" clId="{83E5260D-A68E-4029-AA97-6385BA5EF55D}" dt="2023-04-20T16:28:02.627" v="300" actId="113"/>
          <ac:spMkLst>
            <pc:docMk/>
            <pc:sldMk cId="2234890501" sldId="268"/>
            <ac:spMk id="8" creationId="{55D52D2D-1ED4-1D8F-545E-F50FA318D1AB}"/>
          </ac:spMkLst>
        </pc:spChg>
        <pc:spChg chg="add mod">
          <ac:chgData name="vismay lad" userId="c1c0bdcec3812009" providerId="LiveId" clId="{83E5260D-A68E-4029-AA97-6385BA5EF55D}" dt="2023-04-20T16:28:34.952" v="303" actId="2711"/>
          <ac:spMkLst>
            <pc:docMk/>
            <pc:sldMk cId="2234890501" sldId="268"/>
            <ac:spMk id="9" creationId="{D0CA7D1D-1523-0CA8-8661-D1FAF860F90C}"/>
          </ac:spMkLst>
        </pc:spChg>
        <pc:spChg chg="add mod">
          <ac:chgData name="vismay lad" userId="c1c0bdcec3812009" providerId="LiveId" clId="{83E5260D-A68E-4029-AA97-6385BA5EF55D}" dt="2023-04-20T16:29:09.168" v="310" actId="2711"/>
          <ac:spMkLst>
            <pc:docMk/>
            <pc:sldMk cId="2234890501" sldId="268"/>
            <ac:spMk id="10" creationId="{6C557837-206E-E71A-0B81-2316A472B89B}"/>
          </ac:spMkLst>
        </pc:spChg>
        <pc:spChg chg="add mod">
          <ac:chgData name="vismay lad" userId="c1c0bdcec3812009" providerId="LiveId" clId="{83E5260D-A68E-4029-AA97-6385BA5EF55D}" dt="2023-04-20T16:29:48.964" v="316" actId="122"/>
          <ac:spMkLst>
            <pc:docMk/>
            <pc:sldMk cId="2234890501" sldId="268"/>
            <ac:spMk id="11" creationId="{17CAB2C2-73AE-6F8D-24D1-F85853D819AA}"/>
          </ac:spMkLst>
        </pc:spChg>
        <pc:spChg chg="add mod">
          <ac:chgData name="vismay lad" userId="c1c0bdcec3812009" providerId="LiveId" clId="{83E5260D-A68E-4029-AA97-6385BA5EF55D}" dt="2023-04-20T16:30:25.419" v="321" actId="122"/>
          <ac:spMkLst>
            <pc:docMk/>
            <pc:sldMk cId="2234890501" sldId="268"/>
            <ac:spMk id="12" creationId="{B9235C67-EE68-DE01-8F7A-D7B2D1056C84}"/>
          </ac:spMkLst>
        </pc:spChg>
        <pc:spChg chg="add mod">
          <ac:chgData name="vismay lad" userId="c1c0bdcec3812009" providerId="LiveId" clId="{83E5260D-A68E-4029-AA97-6385BA5EF55D}" dt="2023-04-20T16:31:06.045" v="325" actId="122"/>
          <ac:spMkLst>
            <pc:docMk/>
            <pc:sldMk cId="2234890501" sldId="268"/>
            <ac:spMk id="13" creationId="{9C0F8A6A-D7D2-1795-E6A2-E6D4BCF93F57}"/>
          </ac:spMkLst>
        </pc:spChg>
        <pc:spChg chg="add mod">
          <ac:chgData name="vismay lad" userId="c1c0bdcec3812009" providerId="LiveId" clId="{83E5260D-A68E-4029-AA97-6385BA5EF55D}" dt="2023-04-20T16:32:48.869" v="336" actId="122"/>
          <ac:spMkLst>
            <pc:docMk/>
            <pc:sldMk cId="2234890501" sldId="268"/>
            <ac:spMk id="14" creationId="{557488E4-4CBE-74E5-78E8-AAD18555EBA2}"/>
          </ac:spMkLst>
        </pc:spChg>
        <pc:spChg chg="add mod">
          <ac:chgData name="vismay lad" userId="c1c0bdcec3812009" providerId="LiveId" clId="{83E5260D-A68E-4029-AA97-6385BA5EF55D}" dt="2023-04-20T16:31:46.940" v="330" actId="122"/>
          <ac:spMkLst>
            <pc:docMk/>
            <pc:sldMk cId="2234890501" sldId="268"/>
            <ac:spMk id="15" creationId="{7B6412D4-8F58-E606-E9CC-DE411D111523}"/>
          </ac:spMkLst>
        </pc:spChg>
        <pc:spChg chg="add mod">
          <ac:chgData name="vismay lad" userId="c1c0bdcec3812009" providerId="LiveId" clId="{83E5260D-A68E-4029-AA97-6385BA5EF55D}" dt="2023-04-20T16:33:43.457" v="341" actId="1076"/>
          <ac:spMkLst>
            <pc:docMk/>
            <pc:sldMk cId="2234890501" sldId="268"/>
            <ac:spMk id="16" creationId="{419145FF-CB71-7BEA-E891-4856279E0F11}"/>
          </ac:spMkLst>
        </pc:spChg>
        <pc:spChg chg="add mod">
          <ac:chgData name="vismay lad" userId="c1c0bdcec3812009" providerId="LiveId" clId="{83E5260D-A68E-4029-AA97-6385BA5EF55D}" dt="2023-04-20T16:33:29.690" v="338" actId="1076"/>
          <ac:spMkLst>
            <pc:docMk/>
            <pc:sldMk cId="2234890501" sldId="268"/>
            <ac:spMk id="17" creationId="{6963362F-66BC-C6F0-3555-44A19534725D}"/>
          </ac:spMkLst>
        </pc:spChg>
        <pc:spChg chg="add del mod">
          <ac:chgData name="vismay lad" userId="c1c0bdcec3812009" providerId="LiveId" clId="{83E5260D-A68E-4029-AA97-6385BA5EF55D}" dt="2023-04-20T16:36:05.865" v="353" actId="478"/>
          <ac:spMkLst>
            <pc:docMk/>
            <pc:sldMk cId="2234890501" sldId="268"/>
            <ac:spMk id="18" creationId="{4FFE2CCF-96D7-F28D-3D22-09AB14073EE0}"/>
          </ac:spMkLst>
        </pc:spChg>
        <pc:spChg chg="add del mod">
          <ac:chgData name="vismay lad" userId="c1c0bdcec3812009" providerId="LiveId" clId="{83E5260D-A68E-4029-AA97-6385BA5EF55D}" dt="2023-04-20T16:35:43.882" v="348" actId="478"/>
          <ac:spMkLst>
            <pc:docMk/>
            <pc:sldMk cId="2234890501" sldId="268"/>
            <ac:spMk id="19" creationId="{5499D1FC-D687-68C5-05BB-94E0D1D88A17}"/>
          </ac:spMkLst>
        </pc:spChg>
        <pc:spChg chg="add del mod">
          <ac:chgData name="vismay lad" userId="c1c0bdcec3812009" providerId="LiveId" clId="{83E5260D-A68E-4029-AA97-6385BA5EF55D}" dt="2023-04-20T16:35:45.097" v="349" actId="478"/>
          <ac:spMkLst>
            <pc:docMk/>
            <pc:sldMk cId="2234890501" sldId="268"/>
            <ac:spMk id="20" creationId="{005DD4F0-3FA6-11FD-743D-D569F8AA614C}"/>
          </ac:spMkLst>
        </pc:spChg>
        <pc:spChg chg="add mod">
          <ac:chgData name="vismay lad" userId="c1c0bdcec3812009" providerId="LiveId" clId="{83E5260D-A68E-4029-AA97-6385BA5EF55D}" dt="2023-04-20T16:35:50.937" v="350" actId="1076"/>
          <ac:spMkLst>
            <pc:docMk/>
            <pc:sldMk cId="2234890501" sldId="268"/>
            <ac:spMk id="21" creationId="{73965482-2BA7-24A7-698B-552FE3D59E5E}"/>
          </ac:spMkLst>
        </pc:spChg>
        <pc:spChg chg="add mod">
          <ac:chgData name="vismay lad" userId="c1c0bdcec3812009" providerId="LiveId" clId="{83E5260D-A68E-4029-AA97-6385BA5EF55D}" dt="2023-04-20T16:35:59.657" v="352" actId="1076"/>
          <ac:spMkLst>
            <pc:docMk/>
            <pc:sldMk cId="2234890501" sldId="268"/>
            <ac:spMk id="22" creationId="{F80BB63D-B4FA-D652-95E9-6F1CDAE7A2E8}"/>
          </ac:spMkLst>
        </pc:spChg>
        <pc:spChg chg="add mod">
          <ac:chgData name="vismay lad" userId="c1c0bdcec3812009" providerId="LiveId" clId="{83E5260D-A68E-4029-AA97-6385BA5EF55D}" dt="2023-04-20T16:36:15.890" v="355" actId="1076"/>
          <ac:spMkLst>
            <pc:docMk/>
            <pc:sldMk cId="2234890501" sldId="268"/>
            <ac:spMk id="23" creationId="{614E7051-C37F-5C2B-A4D7-73A1E63FC316}"/>
          </ac:spMkLst>
        </pc:spChg>
        <pc:spChg chg="add mod">
          <ac:chgData name="vismay lad" userId="c1c0bdcec3812009" providerId="LiveId" clId="{83E5260D-A68E-4029-AA97-6385BA5EF55D}" dt="2023-04-20T16:37:30.234" v="357" actId="1076"/>
          <ac:spMkLst>
            <pc:docMk/>
            <pc:sldMk cId="2234890501" sldId="268"/>
            <ac:spMk id="24" creationId="{61EE4FBB-53FB-6BE3-68C6-138A2673D86D}"/>
          </ac:spMkLst>
        </pc:spChg>
        <pc:spChg chg="add mod">
          <ac:chgData name="vismay lad" userId="c1c0bdcec3812009" providerId="LiveId" clId="{83E5260D-A68E-4029-AA97-6385BA5EF55D}" dt="2023-04-20T16:37:36.354" v="359" actId="1076"/>
          <ac:spMkLst>
            <pc:docMk/>
            <pc:sldMk cId="2234890501" sldId="268"/>
            <ac:spMk id="25" creationId="{61155E41-7BC5-8090-61BC-A258804748F7}"/>
          </ac:spMkLst>
        </pc:spChg>
        <pc:spChg chg="add mod">
          <ac:chgData name="vismay lad" userId="c1c0bdcec3812009" providerId="LiveId" clId="{83E5260D-A68E-4029-AA97-6385BA5EF55D}" dt="2023-04-20T16:37:49.362" v="361" actId="1076"/>
          <ac:spMkLst>
            <pc:docMk/>
            <pc:sldMk cId="2234890501" sldId="268"/>
            <ac:spMk id="26" creationId="{DC9D9DAA-031C-2C1D-92A0-45B3C9235521}"/>
          </ac:spMkLst>
        </pc:spChg>
        <pc:graphicFrameChg chg="add del mod">
          <ac:chgData name="vismay lad" userId="c1c0bdcec3812009" providerId="LiveId" clId="{83E5260D-A68E-4029-AA97-6385BA5EF55D}" dt="2023-04-20T16:17:20.925" v="196"/>
          <ac:graphicFrameMkLst>
            <pc:docMk/>
            <pc:sldMk cId="2234890501" sldId="268"/>
            <ac:graphicFrameMk id="7" creationId="{3AA94544-2D53-868E-A01B-8719F854AB76}"/>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3193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6904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6789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6115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59122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CCBF3A-D7FB-4B97-8FD5-6FFB20CB1E8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302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CCBF3A-D7FB-4B97-8FD5-6FFB20CB1E84}" type="datetimeFigureOut">
              <a:rPr lang="en-US" smtClean="0"/>
              <a:t>4/19/2023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50669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4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5248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471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0083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4824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8043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1194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941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3527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479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CCBF3A-D7FB-4B97-8FD5-6FFB20CB1E84}" type="datetimeFigureOut">
              <a:rPr lang="en-US" smtClean="0"/>
              <a:t>4/19/2023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295348869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0734E1-865A-70E2-4CB5-2B6DDEA50700}"/>
              </a:ext>
            </a:extLst>
          </p:cNvPr>
          <p:cNvSpPr>
            <a:spLocks noGrp="1"/>
          </p:cNvSpPr>
          <p:nvPr>
            <p:ph type="ctrTitle"/>
          </p:nvPr>
        </p:nvSpPr>
        <p:spPr>
          <a:xfrm>
            <a:off x="60385" y="62180"/>
            <a:ext cx="6700338" cy="1783873"/>
          </a:xfrm>
        </p:spPr>
        <p:txBody>
          <a:bodyPr>
            <a:normAutofit/>
          </a:bodyPr>
          <a:lstStyle/>
          <a:p>
            <a:pPr algn="ctr"/>
            <a:r>
              <a:rPr lang="en-US" b="1" kern="1200" dirty="0">
                <a:solidFill>
                  <a:schemeClr val="tx2"/>
                </a:solidFill>
                <a:latin typeface="Calibri" panose="020F0502020204030204" pitchFamily="34" charset="0"/>
                <a:ea typeface="Calibri" panose="020F0502020204030204" pitchFamily="34" charset="0"/>
                <a:cs typeface="Calibri" panose="020F0502020204030204" pitchFamily="34" charset="0"/>
              </a:rPr>
              <a:t>DAB401 Supply Chain Analytics </a:t>
            </a:r>
            <a:endParaRPr lang="en-CA"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DAD77CE-82C7-593A-4489-4308114005D1}"/>
              </a:ext>
            </a:extLst>
          </p:cNvPr>
          <p:cNvSpPr>
            <a:spLocks noGrp="1"/>
          </p:cNvSpPr>
          <p:nvPr>
            <p:ph type="subTitle" idx="1"/>
          </p:nvPr>
        </p:nvSpPr>
        <p:spPr>
          <a:xfrm>
            <a:off x="454966" y="2044459"/>
            <a:ext cx="6066603" cy="4351859"/>
          </a:xfrm>
        </p:spPr>
        <p:txBody>
          <a:bodyPr>
            <a:noAutofit/>
          </a:bodyPr>
          <a:lstStyle/>
          <a:p>
            <a:pPr marL="0" indent="0" algn="ctr">
              <a:buNone/>
            </a:pPr>
            <a:r>
              <a:rPr lang="en-US" sz="3600" b="1" dirty="0">
                <a:solidFill>
                  <a:schemeClr val="accent1"/>
                </a:solidFill>
                <a:latin typeface="Calibri" panose="020F0502020204030204" pitchFamily="34" charset="0"/>
                <a:ea typeface="Calibri" panose="020F0502020204030204" pitchFamily="34" charset="0"/>
                <a:cs typeface="Calibri" panose="020F0502020204030204" pitchFamily="34" charset="0"/>
              </a:rPr>
              <a:t>A Case Study on Demand Forecasting in Retail Sales </a:t>
            </a:r>
          </a:p>
          <a:p>
            <a:pPr marL="0" indent="0" algn="ctr">
              <a:buNone/>
            </a:pPr>
            <a:r>
              <a:rPr lang="en-US" sz="3600" b="1"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a:p>
            <a:pPr algn="ctr"/>
            <a:r>
              <a:rPr lang="en-US" b="1" dirty="0">
                <a:solidFill>
                  <a:schemeClr val="tx1"/>
                </a:solidFill>
                <a:latin typeface="Century Gothic (Body)"/>
                <a:cs typeface="Calibri" panose="020F0502020204030204" pitchFamily="34" charset="0"/>
              </a:rPr>
              <a:t>Group Members</a:t>
            </a:r>
          </a:p>
          <a:p>
            <a:pPr algn="ctr"/>
            <a:r>
              <a:rPr lang="en-US" sz="1600" dirty="0" err="1">
                <a:solidFill>
                  <a:schemeClr val="tx1"/>
                </a:solidFill>
                <a:latin typeface="Century Gothic (Body)"/>
                <a:cs typeface="Calibri" panose="020F0502020204030204" pitchFamily="34" charset="0"/>
              </a:rPr>
              <a:t>Apurv</a:t>
            </a:r>
            <a:r>
              <a:rPr lang="en-US" sz="1600" dirty="0">
                <a:solidFill>
                  <a:schemeClr val="tx1"/>
                </a:solidFill>
                <a:latin typeface="Century Gothic (Body)"/>
                <a:cs typeface="Calibri" panose="020F0502020204030204" pitchFamily="34" charset="0"/>
              </a:rPr>
              <a:t> </a:t>
            </a:r>
            <a:r>
              <a:rPr lang="en-US" sz="1600" dirty="0" err="1">
                <a:solidFill>
                  <a:schemeClr val="tx1"/>
                </a:solidFill>
                <a:latin typeface="Century Gothic (Body)"/>
                <a:cs typeface="Calibri" panose="020F0502020204030204" pitchFamily="34" charset="0"/>
              </a:rPr>
              <a:t>Sathwara</a:t>
            </a:r>
            <a:endParaRPr lang="en-US" sz="1600" dirty="0">
              <a:solidFill>
                <a:schemeClr val="tx1"/>
              </a:solidFill>
              <a:latin typeface="Century Gothic (Body)"/>
              <a:cs typeface="Calibri" panose="020F0502020204030204" pitchFamily="34" charset="0"/>
            </a:endParaRPr>
          </a:p>
          <a:p>
            <a:pPr algn="ctr"/>
            <a:r>
              <a:rPr lang="en-US" sz="1600" dirty="0">
                <a:solidFill>
                  <a:schemeClr val="tx1"/>
                </a:solidFill>
                <a:latin typeface="Century Gothic (Body)"/>
                <a:cs typeface="Calibri" panose="020F0502020204030204" pitchFamily="34" charset="0"/>
              </a:rPr>
              <a:t>Bhakti Bhatt</a:t>
            </a:r>
          </a:p>
          <a:p>
            <a:pPr algn="ctr"/>
            <a:r>
              <a:rPr lang="en-US" sz="1600" dirty="0" err="1">
                <a:solidFill>
                  <a:schemeClr val="tx1"/>
                </a:solidFill>
                <a:latin typeface="Century Gothic (Body)"/>
                <a:cs typeface="Calibri" panose="020F0502020204030204" pitchFamily="34" charset="0"/>
              </a:rPr>
              <a:t>Dhrumi</a:t>
            </a:r>
            <a:r>
              <a:rPr lang="en-US" sz="1600" dirty="0">
                <a:solidFill>
                  <a:schemeClr val="tx1"/>
                </a:solidFill>
                <a:latin typeface="Century Gothic (Body)"/>
                <a:cs typeface="Calibri" panose="020F0502020204030204" pitchFamily="34" charset="0"/>
              </a:rPr>
              <a:t> Patel</a:t>
            </a:r>
          </a:p>
          <a:p>
            <a:pPr algn="ctr"/>
            <a:r>
              <a:rPr lang="en-US" sz="1600" dirty="0">
                <a:solidFill>
                  <a:schemeClr val="tx1"/>
                </a:solidFill>
                <a:latin typeface="Century Gothic (Body)"/>
                <a:cs typeface="Calibri" panose="020F0502020204030204" pitchFamily="34" charset="0"/>
              </a:rPr>
              <a:t>Smit Arora</a:t>
            </a:r>
          </a:p>
          <a:p>
            <a:pPr algn="ctr"/>
            <a:r>
              <a:rPr lang="en-US" sz="1600" dirty="0">
                <a:solidFill>
                  <a:schemeClr val="tx1"/>
                </a:solidFill>
                <a:latin typeface="Century Gothic (Body)"/>
                <a:cs typeface="Calibri" panose="020F0502020204030204" pitchFamily="34" charset="0"/>
              </a:rPr>
              <a:t>Vismay Lad</a:t>
            </a:r>
          </a:p>
          <a:p>
            <a:pPr marL="0" indent="0" algn="ctr">
              <a:buNone/>
            </a:pPr>
            <a:endParaRPr lang="en-CA" sz="36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bstract blurred background of department store">
            <a:extLst>
              <a:ext uri="{FF2B5EF4-FFF2-40B4-BE49-F238E27FC236}">
                <a16:creationId xmlns:a16="http://schemas.microsoft.com/office/drawing/2014/main" id="{2AD51855-E339-4A07-8BD5-169232F11363}"/>
              </a:ext>
            </a:extLst>
          </p:cNvPr>
          <p:cNvPicPr>
            <a:picLocks noChangeAspect="1"/>
          </p:cNvPicPr>
          <p:nvPr/>
        </p:nvPicPr>
        <p:blipFill rotWithShape="1">
          <a:blip r:embed="rId2"/>
          <a:srcRect l="8117" r="17812"/>
          <a:stretch/>
        </p:blipFill>
        <p:spPr>
          <a:xfrm>
            <a:off x="6760723" y="461681"/>
            <a:ext cx="4944943"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a:noFill/>
        </p:spPr>
      </p:pic>
      <p:sp>
        <p:nvSpPr>
          <p:cNvPr id="2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239356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F76C-C7DC-9564-3290-F3CD563B7913}"/>
              </a:ext>
            </a:extLst>
          </p:cNvPr>
          <p:cNvSpPr>
            <a:spLocks noGrp="1"/>
          </p:cNvSpPr>
          <p:nvPr>
            <p:ph type="title"/>
          </p:nvPr>
        </p:nvSpPr>
        <p:spPr/>
        <p:txBody>
          <a:bodyPr/>
          <a:lstStyle/>
          <a:p>
            <a:r>
              <a:rPr lang="en-CA" dirty="0"/>
              <a:t>ARIMA Model</a:t>
            </a:r>
          </a:p>
        </p:txBody>
      </p:sp>
      <p:pic>
        <p:nvPicPr>
          <p:cNvPr id="4" name="Picture 3" descr="Graphical user interface&#10;&#10;Description automatically generated">
            <a:extLst>
              <a:ext uri="{FF2B5EF4-FFF2-40B4-BE49-F238E27FC236}">
                <a16:creationId xmlns:a16="http://schemas.microsoft.com/office/drawing/2014/main" id="{D210F3E3-C937-F3B9-9014-E83C23BE8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660" y="2676729"/>
            <a:ext cx="6656340" cy="3657396"/>
          </a:xfrm>
          <a:prstGeom prst="rect">
            <a:avLst/>
          </a:prstGeom>
        </p:spPr>
      </p:pic>
    </p:spTree>
    <p:extLst>
      <p:ext uri="{BB962C8B-B14F-4D97-AF65-F5344CB8AC3E}">
        <p14:creationId xmlns:p14="http://schemas.microsoft.com/office/powerpoint/2010/main" val="19656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41" name="Group 5130">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32" name="Rectangle 5131">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33"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142" name="Rectangle 5134">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787383-D26F-78E9-C1FC-BC7665FC48FC}"/>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LSTM Model</a:t>
            </a:r>
          </a:p>
        </p:txBody>
      </p:sp>
      <p:grpSp>
        <p:nvGrpSpPr>
          <p:cNvPr id="5143" name="Group 5136">
            <a:extLst>
              <a:ext uri="{FF2B5EF4-FFF2-40B4-BE49-F238E27FC236}">
                <a16:creationId xmlns:a16="http://schemas.microsoft.com/office/drawing/2014/main" id="{806CAC3A-41F9-44D6-A9E6-680493E2B5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5138" name="Rectangle 5137">
              <a:extLst>
                <a:ext uri="{FF2B5EF4-FFF2-40B4-BE49-F238E27FC236}">
                  <a16:creationId xmlns:a16="http://schemas.microsoft.com/office/drawing/2014/main" id="{F6332D44-12FF-4DF8-A766-FACE715A7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39" name="Freeform 5">
              <a:extLst>
                <a:ext uri="{FF2B5EF4-FFF2-40B4-BE49-F238E27FC236}">
                  <a16:creationId xmlns:a16="http://schemas.microsoft.com/office/drawing/2014/main" id="{76B3E882-88A6-4CF8-A43C-05B0AA694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140" name="Freeform 5">
              <a:extLst>
                <a:ext uri="{FF2B5EF4-FFF2-40B4-BE49-F238E27FC236}">
                  <a16:creationId xmlns:a16="http://schemas.microsoft.com/office/drawing/2014/main" id="{8306139E-0436-4D3B-81DE-5890AD930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124" name="Picture 4" descr="Search in sidebar query">
            <a:extLst>
              <a:ext uri="{FF2B5EF4-FFF2-40B4-BE49-F238E27FC236}">
                <a16:creationId xmlns:a16="http://schemas.microsoft.com/office/drawing/2014/main" id="{D7840062-3F3F-F8E6-15D2-59F68EB5AA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603" y="2130551"/>
            <a:ext cx="3744295" cy="25968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earch in sidebar query">
            <a:extLst>
              <a:ext uri="{FF2B5EF4-FFF2-40B4-BE49-F238E27FC236}">
                <a16:creationId xmlns:a16="http://schemas.microsoft.com/office/drawing/2014/main" id="{2677B548-B4F2-BC30-7C1F-1FC50345A9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60277" y="652542"/>
            <a:ext cx="3471445" cy="270271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arch in sidebar query">
            <a:extLst>
              <a:ext uri="{FF2B5EF4-FFF2-40B4-BE49-F238E27FC236}">
                <a16:creationId xmlns:a16="http://schemas.microsoft.com/office/drawing/2014/main" id="{90D07B91-91BC-A786-B4D9-7D62D4323C7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57401" y="3502745"/>
            <a:ext cx="3471445" cy="226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8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8" name="Rectangle 37">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0" name="Rectangle 3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Freeform: Shape 4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4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7893144-DE23-DFCE-FB76-47C27D243674}"/>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LSTM Model</a:t>
            </a:r>
          </a:p>
        </p:txBody>
      </p:sp>
      <p:sp>
        <p:nvSpPr>
          <p:cNvPr id="6" name="TextBox 5">
            <a:extLst>
              <a:ext uri="{FF2B5EF4-FFF2-40B4-BE49-F238E27FC236}">
                <a16:creationId xmlns:a16="http://schemas.microsoft.com/office/drawing/2014/main" id="{650D4E70-5EE2-0E5A-5213-28E766E61093}"/>
              </a:ext>
            </a:extLst>
          </p:cNvPr>
          <p:cNvSpPr txBox="1"/>
          <p:nvPr/>
        </p:nvSpPr>
        <p:spPr>
          <a:xfrm>
            <a:off x="5539844" y="457695"/>
            <a:ext cx="6138335" cy="5954325"/>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2000" dirty="0">
                <a:solidFill>
                  <a:schemeClr val="tx1">
                    <a:lumMod val="75000"/>
                    <a:lumOff val="25000"/>
                  </a:schemeClr>
                </a:solidFill>
              </a:rPr>
              <a:t> T</a:t>
            </a:r>
            <a:r>
              <a:rPr lang="en-US" sz="2000" dirty="0">
                <a:solidFill>
                  <a:schemeClr val="tx1">
                    <a:lumMod val="75000"/>
                    <a:lumOff val="25000"/>
                  </a:schemeClr>
                </a:solidFill>
                <a:effectLst/>
              </a:rPr>
              <a:t>he predicted values are the same for epoch 100, epoch 50, and epoch 80 in an LSTM model, it may indicate that the model has converged and is not improving anymore with further training. </a:t>
            </a:r>
          </a:p>
          <a:p>
            <a:pPr>
              <a:spcBef>
                <a:spcPts val="1000"/>
              </a:spcBef>
              <a:buClr>
                <a:schemeClr val="accent1"/>
              </a:buClr>
              <a:buSzPct val="80000"/>
              <a:buFont typeface="Wingdings 3" charset="2"/>
              <a:buChar char=""/>
            </a:pPr>
            <a:r>
              <a:rPr lang="en-US" sz="2000" dirty="0">
                <a:solidFill>
                  <a:schemeClr val="tx1">
                    <a:lumMod val="75000"/>
                    <a:lumOff val="25000"/>
                  </a:schemeClr>
                </a:solidFill>
                <a:effectLst/>
              </a:rPr>
              <a:t> In other words, the model has reached a point where it is making the same predictions regardless of the number of epochs.</a:t>
            </a:r>
          </a:p>
          <a:p>
            <a:pPr>
              <a:spcBef>
                <a:spcPts val="1000"/>
              </a:spcBef>
              <a:buClr>
                <a:schemeClr val="accent1"/>
              </a:buClr>
              <a:buSzPct val="80000"/>
              <a:buFont typeface="Wingdings 3" charset="2"/>
              <a:buChar char=""/>
            </a:pPr>
            <a:r>
              <a:rPr lang="en-US" sz="2000" dirty="0">
                <a:solidFill>
                  <a:schemeClr val="tx1">
                    <a:lumMod val="75000"/>
                    <a:lumOff val="25000"/>
                  </a:schemeClr>
                </a:solidFill>
                <a:effectLst/>
              </a:rPr>
              <a:t> While this may seem like a good thing, it is important to note that this may also suggest that the model has overfit the training data and is not able to generalize well to new, unseen data. Therefore, it is important to evaluate the model's performance on a separate validation set to ensure that it is not overfitting.</a:t>
            </a:r>
          </a:p>
          <a:p>
            <a:pPr>
              <a:spcBef>
                <a:spcPts val="1000"/>
              </a:spcBef>
              <a:buClr>
                <a:schemeClr val="accent1"/>
              </a:buClr>
              <a:buSzPct val="80000"/>
              <a:buFont typeface="Wingdings 3" charset="2"/>
              <a:buChar cha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86026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01EA-65BA-1951-1945-E2C9B5914B58}"/>
              </a:ext>
            </a:extLst>
          </p:cNvPr>
          <p:cNvSpPr>
            <a:spLocks noGrp="1"/>
          </p:cNvSpPr>
          <p:nvPr>
            <p:ph type="title"/>
          </p:nvPr>
        </p:nvSpPr>
        <p:spPr/>
        <p:txBody>
          <a:bodyPr/>
          <a:lstStyle/>
          <a:p>
            <a:r>
              <a:rPr lang="en-CA" dirty="0"/>
              <a:t>Conclusion</a:t>
            </a:r>
          </a:p>
        </p:txBody>
      </p:sp>
      <p:sp>
        <p:nvSpPr>
          <p:cNvPr id="4" name="TextBox 3">
            <a:extLst>
              <a:ext uri="{FF2B5EF4-FFF2-40B4-BE49-F238E27FC236}">
                <a16:creationId xmlns:a16="http://schemas.microsoft.com/office/drawing/2014/main" id="{7B4635B8-1C30-AD4A-C654-3221ADB5527B}"/>
              </a:ext>
            </a:extLst>
          </p:cNvPr>
          <p:cNvSpPr txBox="1"/>
          <p:nvPr/>
        </p:nvSpPr>
        <p:spPr>
          <a:xfrm>
            <a:off x="506083" y="2557972"/>
            <a:ext cx="11179834" cy="3754874"/>
          </a:xfrm>
          <a:prstGeom prst="rect">
            <a:avLst/>
          </a:prstGeom>
          <a:noFill/>
        </p:spPr>
        <p:txBody>
          <a:bodyPr wrap="square">
            <a:spAutoFit/>
          </a:bodyPr>
          <a:lstStyle/>
          <a:p>
            <a:pPr marL="285750" indent="-285750">
              <a:buClr>
                <a:schemeClr val="accent1"/>
              </a:buClr>
              <a:buFont typeface="Wingdings 3" panose="05040102010807070707" pitchFamily="18" charset="2"/>
              <a:buChar char="u"/>
            </a:pPr>
            <a:r>
              <a:rPr lang="en-IN" sz="1700" dirty="0"/>
              <a:t>According to the case study on demand forecasting in retail sales, precise demand forecasting is essential for the success of any retail organisation.</a:t>
            </a:r>
          </a:p>
          <a:p>
            <a:pPr marL="285750" indent="-285750">
              <a:buClr>
                <a:schemeClr val="accent1"/>
              </a:buClr>
              <a:buFont typeface="Wingdings 3" panose="05040102010807070707" pitchFamily="18" charset="2"/>
              <a:buChar char="u"/>
            </a:pPr>
            <a:r>
              <a:rPr lang="en-IN" sz="1700" dirty="0"/>
              <a:t> To effectively forecast customer demand for their products, retailers must rely on data research and market trends.</a:t>
            </a:r>
          </a:p>
          <a:p>
            <a:pPr marL="285750" indent="-285750">
              <a:buClr>
                <a:schemeClr val="accent1"/>
              </a:buClr>
              <a:buFont typeface="Wingdings 3" panose="05040102010807070707" pitchFamily="18" charset="2"/>
              <a:buChar char="u"/>
            </a:pPr>
            <a:r>
              <a:rPr lang="en-IN" sz="1700" dirty="0"/>
              <a:t>The case study emphasises the significance of employing sophisticated forecasting methods including time series analysis, regression analysis, and machine learning algorithms to precisely predict demand.</a:t>
            </a:r>
          </a:p>
          <a:p>
            <a:pPr marL="285750" indent="-285750">
              <a:buClr>
                <a:schemeClr val="accent1"/>
              </a:buClr>
              <a:buFont typeface="Wingdings 3" panose="05040102010807070707" pitchFamily="18" charset="2"/>
              <a:buChar char="u"/>
            </a:pPr>
            <a:r>
              <a:rPr lang="en-IN" sz="1700" dirty="0"/>
              <a:t> These methods can aid merchants in making well-informed choices regarding inventory management, pricing schemes, and advertising efforts.</a:t>
            </a:r>
          </a:p>
          <a:p>
            <a:pPr marL="285750" indent="-285750">
              <a:buClr>
                <a:schemeClr val="accent1"/>
              </a:buClr>
              <a:buFont typeface="Wingdings 3" panose="05040102010807070707" pitchFamily="18" charset="2"/>
              <a:buChar char="u"/>
            </a:pPr>
            <a:r>
              <a:rPr lang="en-US" sz="1700" dirty="0"/>
              <a:t>Furthermore, it's critical for retailers to continuously review and modify their demand forecasting models considering shifting consumer preferences and market dynamics.</a:t>
            </a:r>
          </a:p>
          <a:p>
            <a:pPr marL="285750" indent="-285750">
              <a:buClr>
                <a:schemeClr val="accent1"/>
              </a:buClr>
              <a:buFont typeface="Wingdings 3" panose="05040102010807070707" pitchFamily="18" charset="2"/>
              <a:buChar char="u"/>
            </a:pPr>
            <a:r>
              <a:rPr lang="en-US" sz="1700" dirty="0"/>
              <a:t> They can use this to maintain an advantage over the competition and make sure they are successfully satisfying customer demand.</a:t>
            </a:r>
          </a:p>
          <a:p>
            <a:pPr marL="285750" indent="-285750">
              <a:buClr>
                <a:schemeClr val="accent1"/>
              </a:buClr>
              <a:buFont typeface="Wingdings 3" panose="05040102010807070707" pitchFamily="18" charset="2"/>
              <a:buChar char="u"/>
            </a:pPr>
            <a:r>
              <a:rPr lang="en-US" sz="1700" dirty="0"/>
              <a:t>Overall, demand forecasting is crucial to the success of retail operations, and for long-term growth and profitability, merchants should spend in creating and improving their forecasting models.</a:t>
            </a:r>
            <a:endParaRPr lang="en-IN" sz="1700" dirty="0"/>
          </a:p>
        </p:txBody>
      </p:sp>
    </p:spTree>
    <p:extLst>
      <p:ext uri="{BB962C8B-B14F-4D97-AF65-F5344CB8AC3E}">
        <p14:creationId xmlns:p14="http://schemas.microsoft.com/office/powerpoint/2010/main" val="185157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F9C689-102C-954D-DF3D-54CECE1F7F9B}"/>
              </a:ext>
            </a:extLst>
          </p:cNvPr>
          <p:cNvSpPr>
            <a:spLocks noGrp="1"/>
          </p:cNvSpPr>
          <p:nvPr>
            <p:ph type="title"/>
          </p:nvPr>
        </p:nvSpPr>
        <p:spPr>
          <a:xfrm>
            <a:off x="2187816" y="574742"/>
            <a:ext cx="3108626" cy="5708515"/>
          </a:xfrm>
        </p:spPr>
        <p:txBody>
          <a:bodyPr anchor="ctr">
            <a:normAutofit/>
          </a:bodyPr>
          <a:lstStyle/>
          <a:p>
            <a:r>
              <a:rPr lang="en-CA" sz="4400" b="1" dirty="0">
                <a:solidFill>
                  <a:srgbClr val="F2F2F2"/>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8" name="Rectangle: Rounded Corners 7">
            <a:extLst>
              <a:ext uri="{FF2B5EF4-FFF2-40B4-BE49-F238E27FC236}">
                <a16:creationId xmlns:a16="http://schemas.microsoft.com/office/drawing/2014/main" id="{55D52D2D-1ED4-1D8F-545E-F50FA318D1AB}"/>
              </a:ext>
            </a:extLst>
          </p:cNvPr>
          <p:cNvSpPr/>
          <p:nvPr/>
        </p:nvSpPr>
        <p:spPr>
          <a:xfrm>
            <a:off x="6893093" y="1258370"/>
            <a:ext cx="5216465" cy="387929"/>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US" b="1" dirty="0"/>
              <a:t>Introduction</a:t>
            </a:r>
            <a:endParaRPr lang="en-IN" b="1" dirty="0"/>
          </a:p>
        </p:txBody>
      </p:sp>
      <p:sp>
        <p:nvSpPr>
          <p:cNvPr id="9" name="Rectangle: Rounded Corners 8">
            <a:extLst>
              <a:ext uri="{FF2B5EF4-FFF2-40B4-BE49-F238E27FC236}">
                <a16:creationId xmlns:a16="http://schemas.microsoft.com/office/drawing/2014/main" id="{D0CA7D1D-1523-0CA8-8661-D1FAF860F90C}"/>
              </a:ext>
            </a:extLst>
          </p:cNvPr>
          <p:cNvSpPr/>
          <p:nvPr/>
        </p:nvSpPr>
        <p:spPr>
          <a:xfrm>
            <a:off x="6893090" y="1895199"/>
            <a:ext cx="5216466" cy="419185"/>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US" b="1" i="0" dirty="0">
                <a:solidFill>
                  <a:schemeClr val="tx1"/>
                </a:solidFill>
                <a:effectLst/>
              </a:rPr>
              <a:t>Demand</a:t>
            </a:r>
            <a:r>
              <a:rPr lang="en-US" b="1" i="0" dirty="0">
                <a:solidFill>
                  <a:schemeClr val="bg1"/>
                </a:solidFill>
                <a:effectLst/>
              </a:rPr>
              <a:t> </a:t>
            </a:r>
            <a:r>
              <a:rPr lang="en-US" b="1" i="0" dirty="0">
                <a:solidFill>
                  <a:schemeClr val="tx1"/>
                </a:solidFill>
                <a:effectLst/>
              </a:rPr>
              <a:t>forecasting</a:t>
            </a:r>
            <a:endParaRPr lang="en-IN" dirty="0">
              <a:solidFill>
                <a:schemeClr val="tx1"/>
              </a:solidFill>
            </a:endParaRPr>
          </a:p>
        </p:txBody>
      </p:sp>
      <p:sp>
        <p:nvSpPr>
          <p:cNvPr id="10" name="Rectangle: Rounded Corners 9">
            <a:extLst>
              <a:ext uri="{FF2B5EF4-FFF2-40B4-BE49-F238E27FC236}">
                <a16:creationId xmlns:a16="http://schemas.microsoft.com/office/drawing/2014/main" id="{6C557837-206E-E71A-0B81-2316A472B89B}"/>
              </a:ext>
            </a:extLst>
          </p:cNvPr>
          <p:cNvSpPr/>
          <p:nvPr/>
        </p:nvSpPr>
        <p:spPr>
          <a:xfrm>
            <a:off x="6893089" y="2561448"/>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US" b="1" i="0" kern="1200" dirty="0">
                <a:solidFill>
                  <a:schemeClr val="tx1"/>
                </a:solidFill>
                <a:ea typeface="+mj-ea"/>
                <a:cs typeface="+mj-cs"/>
              </a:rPr>
              <a:t>Average Moving Analysis</a:t>
            </a:r>
            <a:endParaRPr lang="en-IN" b="1" dirty="0">
              <a:solidFill>
                <a:schemeClr val="tx1"/>
              </a:solidFill>
            </a:endParaRPr>
          </a:p>
        </p:txBody>
      </p:sp>
      <p:sp>
        <p:nvSpPr>
          <p:cNvPr id="11" name="Rectangle: Rounded Corners 10">
            <a:extLst>
              <a:ext uri="{FF2B5EF4-FFF2-40B4-BE49-F238E27FC236}">
                <a16:creationId xmlns:a16="http://schemas.microsoft.com/office/drawing/2014/main" id="{17CAB2C2-73AE-6F8D-24D1-F85853D819AA}"/>
              </a:ext>
            </a:extLst>
          </p:cNvPr>
          <p:cNvSpPr/>
          <p:nvPr/>
        </p:nvSpPr>
        <p:spPr>
          <a:xfrm>
            <a:off x="6893088" y="3227698"/>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CA" b="1" dirty="0"/>
              <a:t>Simple Exponential Smoothing</a:t>
            </a:r>
            <a:endParaRPr lang="en-IN" b="1" dirty="0"/>
          </a:p>
        </p:txBody>
      </p:sp>
      <p:sp>
        <p:nvSpPr>
          <p:cNvPr id="12" name="Rectangle: Rounded Corners 11">
            <a:extLst>
              <a:ext uri="{FF2B5EF4-FFF2-40B4-BE49-F238E27FC236}">
                <a16:creationId xmlns:a16="http://schemas.microsoft.com/office/drawing/2014/main" id="{B9235C67-EE68-DE01-8F7A-D7B2D1056C84}"/>
              </a:ext>
            </a:extLst>
          </p:cNvPr>
          <p:cNvSpPr/>
          <p:nvPr/>
        </p:nvSpPr>
        <p:spPr>
          <a:xfrm>
            <a:off x="6893091" y="3893948"/>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CA" dirty="0"/>
              <a:t> </a:t>
            </a:r>
            <a:r>
              <a:rPr lang="en-CA" b="1" dirty="0">
                <a:solidFill>
                  <a:schemeClr val="tx1"/>
                </a:solidFill>
              </a:rPr>
              <a:t>Linear Regression</a:t>
            </a:r>
            <a:endParaRPr lang="en-IN" b="1" dirty="0">
              <a:solidFill>
                <a:schemeClr val="tx1"/>
              </a:solidFill>
            </a:endParaRPr>
          </a:p>
        </p:txBody>
      </p:sp>
      <p:sp>
        <p:nvSpPr>
          <p:cNvPr id="13" name="Rectangle: Rounded Corners 12">
            <a:extLst>
              <a:ext uri="{FF2B5EF4-FFF2-40B4-BE49-F238E27FC236}">
                <a16:creationId xmlns:a16="http://schemas.microsoft.com/office/drawing/2014/main" id="{9C0F8A6A-D7D2-1795-E6A2-E6D4BCF93F57}"/>
              </a:ext>
            </a:extLst>
          </p:cNvPr>
          <p:cNvSpPr/>
          <p:nvPr/>
        </p:nvSpPr>
        <p:spPr>
          <a:xfrm>
            <a:off x="6893091" y="4560198"/>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CA" b="1" dirty="0"/>
              <a:t>ARIMA Model</a:t>
            </a:r>
            <a:endParaRPr lang="en-IN" b="1" dirty="0"/>
          </a:p>
        </p:txBody>
      </p:sp>
      <p:sp>
        <p:nvSpPr>
          <p:cNvPr id="14" name="Rectangle: Rounded Corners 13">
            <a:extLst>
              <a:ext uri="{FF2B5EF4-FFF2-40B4-BE49-F238E27FC236}">
                <a16:creationId xmlns:a16="http://schemas.microsoft.com/office/drawing/2014/main" id="{557488E4-4CBE-74E5-78E8-AAD18555EBA2}"/>
              </a:ext>
            </a:extLst>
          </p:cNvPr>
          <p:cNvSpPr/>
          <p:nvPr/>
        </p:nvSpPr>
        <p:spPr>
          <a:xfrm>
            <a:off x="6893087" y="5864071"/>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CA" b="1" dirty="0"/>
              <a:t>Conclusion</a:t>
            </a:r>
            <a:endParaRPr lang="en-IN" b="1" dirty="0"/>
          </a:p>
        </p:txBody>
      </p:sp>
      <p:sp>
        <p:nvSpPr>
          <p:cNvPr id="15" name="Rectangle: Rounded Corners 14">
            <a:extLst>
              <a:ext uri="{FF2B5EF4-FFF2-40B4-BE49-F238E27FC236}">
                <a16:creationId xmlns:a16="http://schemas.microsoft.com/office/drawing/2014/main" id="{7B6412D4-8F58-E606-E9CC-DE411D111523}"/>
              </a:ext>
            </a:extLst>
          </p:cNvPr>
          <p:cNvSpPr/>
          <p:nvPr/>
        </p:nvSpPr>
        <p:spPr>
          <a:xfrm>
            <a:off x="6893090" y="5226448"/>
            <a:ext cx="5216467" cy="419186"/>
          </a:xfrm>
          <a:prstGeom prst="roundRect">
            <a:avLst>
              <a:gd name="adj" fmla="val 10000"/>
            </a:avLst>
          </a:prstGeom>
          <a:gradFill flip="none" rotWithShape="1">
            <a:gsLst>
              <a:gs pos="0">
                <a:srgbClr val="660066">
                  <a:tint val="66000"/>
                  <a:satMod val="160000"/>
                </a:srgbClr>
              </a:gs>
              <a:gs pos="50000">
                <a:srgbClr val="660066">
                  <a:tint val="44500"/>
                  <a:satMod val="160000"/>
                </a:srgbClr>
              </a:gs>
              <a:gs pos="100000">
                <a:srgbClr val="660066">
                  <a:tint val="23500"/>
                  <a:satMod val="160000"/>
                </a:srgbClr>
              </a:gs>
            </a:gsLst>
            <a:lin ang="16200000" scaled="1"/>
            <a:tileRect/>
          </a:gradFill>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US" sz="1800" b="1" dirty="0">
                <a:solidFill>
                  <a:schemeClr val="tx1"/>
                </a:solidFill>
              </a:rPr>
              <a:t>LSTM Model</a:t>
            </a:r>
            <a:endParaRPr lang="en-IN" b="1" dirty="0">
              <a:solidFill>
                <a:schemeClr val="tx1"/>
              </a:solidFill>
            </a:endParaRPr>
          </a:p>
        </p:txBody>
      </p:sp>
      <p:sp>
        <p:nvSpPr>
          <p:cNvPr id="16" name="Rectangle 15" descr="Like">
            <a:extLst>
              <a:ext uri="{FF2B5EF4-FFF2-40B4-BE49-F238E27FC236}">
                <a16:creationId xmlns:a16="http://schemas.microsoft.com/office/drawing/2014/main" id="{419145FF-CB71-7BEA-E891-4856279E0F11}"/>
              </a:ext>
            </a:extLst>
          </p:cNvPr>
          <p:cNvSpPr/>
          <p:nvPr/>
        </p:nvSpPr>
        <p:spPr>
          <a:xfrm>
            <a:off x="7042882" y="1324310"/>
            <a:ext cx="257090" cy="25709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7" name="Rectangle 16" descr="Financial">
            <a:extLst>
              <a:ext uri="{FF2B5EF4-FFF2-40B4-BE49-F238E27FC236}">
                <a16:creationId xmlns:a16="http://schemas.microsoft.com/office/drawing/2014/main" id="{6963362F-66BC-C6F0-3555-44A19534725D}"/>
              </a:ext>
            </a:extLst>
          </p:cNvPr>
          <p:cNvSpPr/>
          <p:nvPr/>
        </p:nvSpPr>
        <p:spPr>
          <a:xfrm>
            <a:off x="7042882" y="2641578"/>
            <a:ext cx="257090" cy="25709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1" name="Rectangle 20" descr="Database">
            <a:extLst>
              <a:ext uri="{FF2B5EF4-FFF2-40B4-BE49-F238E27FC236}">
                <a16:creationId xmlns:a16="http://schemas.microsoft.com/office/drawing/2014/main" id="{73965482-2BA7-24A7-698B-552FE3D59E5E}"/>
              </a:ext>
            </a:extLst>
          </p:cNvPr>
          <p:cNvSpPr/>
          <p:nvPr/>
        </p:nvSpPr>
        <p:spPr>
          <a:xfrm>
            <a:off x="7042882" y="4641246"/>
            <a:ext cx="257090" cy="25709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2" name="Rectangle 21" descr="Database">
            <a:extLst>
              <a:ext uri="{FF2B5EF4-FFF2-40B4-BE49-F238E27FC236}">
                <a16:creationId xmlns:a16="http://schemas.microsoft.com/office/drawing/2014/main" id="{F80BB63D-B4FA-D652-95E9-6F1CDAE7A2E8}"/>
              </a:ext>
            </a:extLst>
          </p:cNvPr>
          <p:cNvSpPr/>
          <p:nvPr/>
        </p:nvSpPr>
        <p:spPr>
          <a:xfrm>
            <a:off x="7042882" y="5303699"/>
            <a:ext cx="257090" cy="25709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23" name="Rectangle 22" descr="Market">
            <a:extLst>
              <a:ext uri="{FF2B5EF4-FFF2-40B4-BE49-F238E27FC236}">
                <a16:creationId xmlns:a16="http://schemas.microsoft.com/office/drawing/2014/main" id="{614E7051-C37F-5C2B-A4D7-73A1E63FC316}"/>
              </a:ext>
            </a:extLst>
          </p:cNvPr>
          <p:cNvSpPr/>
          <p:nvPr/>
        </p:nvSpPr>
        <p:spPr>
          <a:xfrm>
            <a:off x="7042882" y="3294432"/>
            <a:ext cx="257090" cy="25709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24" name="Rectangle 23" descr="Aspect Ratio">
            <a:extLst>
              <a:ext uri="{FF2B5EF4-FFF2-40B4-BE49-F238E27FC236}">
                <a16:creationId xmlns:a16="http://schemas.microsoft.com/office/drawing/2014/main" id="{61EE4FBB-53FB-6BE3-68C6-138A2673D86D}"/>
              </a:ext>
            </a:extLst>
          </p:cNvPr>
          <p:cNvSpPr/>
          <p:nvPr/>
        </p:nvSpPr>
        <p:spPr>
          <a:xfrm>
            <a:off x="7042882" y="1974411"/>
            <a:ext cx="257090" cy="25709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5" name="Rectangle 24" descr="Aspect Ratio">
            <a:extLst>
              <a:ext uri="{FF2B5EF4-FFF2-40B4-BE49-F238E27FC236}">
                <a16:creationId xmlns:a16="http://schemas.microsoft.com/office/drawing/2014/main" id="{61155E41-7BC5-8090-61BC-A258804748F7}"/>
              </a:ext>
            </a:extLst>
          </p:cNvPr>
          <p:cNvSpPr/>
          <p:nvPr/>
        </p:nvSpPr>
        <p:spPr>
          <a:xfrm>
            <a:off x="7042882" y="3974996"/>
            <a:ext cx="257090" cy="25709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6" name="Rectangle 25" descr="Report Add">
            <a:extLst>
              <a:ext uri="{FF2B5EF4-FFF2-40B4-BE49-F238E27FC236}">
                <a16:creationId xmlns:a16="http://schemas.microsoft.com/office/drawing/2014/main" id="{DC9D9DAA-031C-2C1D-92A0-45B3C9235521}"/>
              </a:ext>
            </a:extLst>
          </p:cNvPr>
          <p:cNvSpPr/>
          <p:nvPr/>
        </p:nvSpPr>
        <p:spPr>
          <a:xfrm>
            <a:off x="7042882" y="5945119"/>
            <a:ext cx="257090" cy="25709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22348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FDD8-1CAB-EF73-D2CD-1F42A7E9B822}"/>
              </a:ext>
            </a:extLst>
          </p:cNvPr>
          <p:cNvSpPr>
            <a:spLocks noGrp="1"/>
          </p:cNvSpPr>
          <p:nvPr>
            <p:ph type="title"/>
          </p:nvPr>
        </p:nvSpPr>
        <p:spPr/>
        <p:txBody>
          <a:bodyPr/>
          <a:lstStyle/>
          <a:p>
            <a:r>
              <a:rPr lang="en-US" sz="4400" b="1" dirty="0">
                <a:latin typeface="Calibri" panose="020F0502020204030204" pitchFamily="34" charset="0"/>
                <a:ea typeface="Calibri" panose="020F0502020204030204" pitchFamily="34" charset="0"/>
                <a:cs typeface="Calibri" panose="020F0502020204030204" pitchFamily="34" charset="0"/>
              </a:rPr>
              <a:t>Introduction of data set </a:t>
            </a:r>
            <a:endParaRPr lang="en-CA"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EC6BC7A-2C26-230F-06AC-EFD9C31CBF1A}"/>
              </a:ext>
            </a:extLst>
          </p:cNvPr>
          <p:cNvPicPr>
            <a:picLocks noGrp="1" noChangeAspect="1"/>
          </p:cNvPicPr>
          <p:nvPr>
            <p:ph idx="1"/>
          </p:nvPr>
        </p:nvPicPr>
        <p:blipFill>
          <a:blip r:embed="rId2"/>
          <a:stretch>
            <a:fillRect/>
          </a:stretch>
        </p:blipFill>
        <p:spPr>
          <a:xfrm>
            <a:off x="7293743" y="2554861"/>
            <a:ext cx="3231584" cy="3416300"/>
          </a:xfrm>
        </p:spPr>
      </p:pic>
      <p:sp>
        <p:nvSpPr>
          <p:cNvPr id="6" name="TextBox 5">
            <a:extLst>
              <a:ext uri="{FF2B5EF4-FFF2-40B4-BE49-F238E27FC236}">
                <a16:creationId xmlns:a16="http://schemas.microsoft.com/office/drawing/2014/main" id="{7D68982F-144B-0E39-0E30-2EADCEF0A62F}"/>
              </a:ext>
            </a:extLst>
          </p:cNvPr>
          <p:cNvSpPr txBox="1"/>
          <p:nvPr/>
        </p:nvSpPr>
        <p:spPr>
          <a:xfrm>
            <a:off x="604951" y="3139626"/>
            <a:ext cx="6084650" cy="2246769"/>
          </a:xfrm>
          <a:prstGeom prst="rect">
            <a:avLst/>
          </a:prstGeom>
          <a:noFill/>
        </p:spPr>
        <p:txBody>
          <a:bodyPr wrap="square" rtlCol="0">
            <a:spAutoFit/>
          </a:bodyPr>
          <a:lstStyle/>
          <a:p>
            <a:pPr marL="342900" indent="-342900">
              <a:buClr>
                <a:srgbClr val="DF4179"/>
              </a:buClr>
              <a:buFont typeface="Wingdings 3" panose="05040102010807070707" pitchFamily="18" charset="2"/>
              <a:buChar char=""/>
            </a:pPr>
            <a:r>
              <a:rPr lang="en-US" sz="2000" b="0" i="0" dirty="0">
                <a:solidFill>
                  <a:srgbClr val="374151"/>
                </a:solidFill>
                <a:effectLst/>
                <a:latin typeface="Century Gothic (Body)"/>
                <a:ea typeface="Calibri" panose="020F0502020204030204" pitchFamily="34" charset="0"/>
                <a:cs typeface="Calibri" panose="020F0502020204030204" pitchFamily="34" charset="0"/>
              </a:rPr>
              <a:t>This data appears to represent a time series, with monthly measurements of some kind of metric over a period of many years.</a:t>
            </a:r>
          </a:p>
          <a:p>
            <a:pPr>
              <a:buClr>
                <a:srgbClr val="DF4179"/>
              </a:buClr>
            </a:pPr>
            <a:endParaRPr lang="en-US" sz="2000" b="0" i="0" dirty="0">
              <a:solidFill>
                <a:srgbClr val="374151"/>
              </a:solidFill>
              <a:effectLst/>
              <a:latin typeface="Century Gothic (Body)"/>
              <a:ea typeface="Calibri" panose="020F0502020204030204" pitchFamily="34" charset="0"/>
              <a:cs typeface="Calibri" panose="020F0502020204030204" pitchFamily="34" charset="0"/>
            </a:endParaRPr>
          </a:p>
          <a:p>
            <a:pPr marL="342900" indent="-342900">
              <a:buClr>
                <a:srgbClr val="DF4179"/>
              </a:buClr>
              <a:buFont typeface="Wingdings 3" panose="05040102010807070707" pitchFamily="18" charset="2"/>
              <a:buChar char=""/>
            </a:pPr>
            <a:r>
              <a:rPr lang="en-US" sz="2000" b="0" i="0" dirty="0">
                <a:solidFill>
                  <a:srgbClr val="374151"/>
                </a:solidFill>
                <a:effectLst/>
                <a:latin typeface="Century Gothic (Body)"/>
                <a:ea typeface="Calibri" panose="020F0502020204030204" pitchFamily="34" charset="0"/>
                <a:cs typeface="Calibri" panose="020F0502020204030204" pitchFamily="34" charset="0"/>
              </a:rPr>
              <a:t>The first column appears to be dates in the format of "</a:t>
            </a:r>
            <a:r>
              <a:rPr lang="en-US" sz="2000" b="0" i="0" dirty="0" err="1">
                <a:solidFill>
                  <a:srgbClr val="374151"/>
                </a:solidFill>
                <a:effectLst/>
                <a:latin typeface="Century Gothic (Body)"/>
                <a:ea typeface="Calibri" panose="020F0502020204030204" pitchFamily="34" charset="0"/>
                <a:cs typeface="Calibri" panose="020F0502020204030204" pitchFamily="34" charset="0"/>
              </a:rPr>
              <a:t>yyyy</a:t>
            </a:r>
            <a:r>
              <a:rPr lang="en-US" sz="2000" b="0" i="0" dirty="0">
                <a:solidFill>
                  <a:srgbClr val="374151"/>
                </a:solidFill>
                <a:effectLst/>
                <a:latin typeface="Century Gothic (Body)"/>
                <a:ea typeface="Calibri" panose="020F0502020204030204" pitchFamily="34" charset="0"/>
                <a:cs typeface="Calibri" panose="020F0502020204030204" pitchFamily="34" charset="0"/>
              </a:rPr>
              <a:t>-mm-dd", and the second column contains numerical values. </a:t>
            </a:r>
            <a:endParaRPr lang="en-CA" sz="2000" dirty="0">
              <a:latin typeface="Century Gothic (Body)"/>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71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EE2E-D51F-C53A-DB28-66FADA876530}"/>
              </a:ext>
            </a:extLst>
          </p:cNvPr>
          <p:cNvSpPr>
            <a:spLocks noGrp="1"/>
          </p:cNvSpPr>
          <p:nvPr>
            <p:ph type="title"/>
          </p:nvPr>
        </p:nvSpPr>
        <p:spPr/>
        <p:txBody>
          <a:bodyPr/>
          <a:lstStyle/>
          <a:p>
            <a:r>
              <a:rPr lang="en-US" b="1" i="0" dirty="0">
                <a:solidFill>
                  <a:schemeClr val="bg1"/>
                </a:solidFill>
                <a:effectLst/>
                <a:latin typeface="Söhne"/>
              </a:rPr>
              <a:t>Demand forecasting for Retail </a:t>
            </a:r>
            <a:r>
              <a:rPr lang="en-US" b="1" dirty="0">
                <a:solidFill>
                  <a:schemeClr val="bg1"/>
                </a:solidFill>
                <a:latin typeface="Söhne"/>
              </a:rPr>
              <a:t>S</a:t>
            </a:r>
            <a:r>
              <a:rPr lang="en-US" b="1" i="0" dirty="0">
                <a:solidFill>
                  <a:schemeClr val="bg1"/>
                </a:solidFill>
                <a:effectLst/>
                <a:latin typeface="Söhne"/>
              </a:rPr>
              <a:t>ales</a:t>
            </a:r>
            <a:endParaRPr lang="en-CA" b="1" dirty="0">
              <a:solidFill>
                <a:schemeClr val="bg1"/>
              </a:solidFill>
            </a:endParaRPr>
          </a:p>
        </p:txBody>
      </p:sp>
      <p:sp>
        <p:nvSpPr>
          <p:cNvPr id="3" name="Content Placeholder 2">
            <a:extLst>
              <a:ext uri="{FF2B5EF4-FFF2-40B4-BE49-F238E27FC236}">
                <a16:creationId xmlns:a16="http://schemas.microsoft.com/office/drawing/2014/main" id="{715A10E5-BAE6-98F5-4B5E-35C895B7AE60}"/>
              </a:ext>
            </a:extLst>
          </p:cNvPr>
          <p:cNvSpPr>
            <a:spLocks noGrp="1"/>
          </p:cNvSpPr>
          <p:nvPr>
            <p:ph idx="1"/>
          </p:nvPr>
        </p:nvSpPr>
        <p:spPr>
          <a:xfrm>
            <a:off x="782128" y="2778823"/>
            <a:ext cx="10627744" cy="3105509"/>
          </a:xfrm>
        </p:spPr>
        <p:txBody>
          <a:bodyPr>
            <a:normAutofit/>
          </a:bodyPr>
          <a:lstStyle/>
          <a:p>
            <a:r>
              <a:rPr lang="en-US" sz="2000" b="0" i="0" dirty="0">
                <a:solidFill>
                  <a:srgbClr val="374151"/>
                </a:solidFill>
                <a:effectLst/>
                <a:latin typeface="Century Gothic (Body)"/>
                <a:ea typeface="Calibri" panose="020F0502020204030204" pitchFamily="34" charset="0"/>
                <a:cs typeface="Calibri" panose="020F0502020204030204" pitchFamily="34" charset="0"/>
              </a:rPr>
              <a:t>Demand forecasting for retail sales is the process of using historical sales data and other relevant information to predict future sales and consumer demand for retail products.</a:t>
            </a:r>
          </a:p>
          <a:p>
            <a:r>
              <a:rPr lang="en-US" sz="2000" b="0" i="0" dirty="0">
                <a:solidFill>
                  <a:srgbClr val="374151"/>
                </a:solidFill>
                <a:effectLst/>
                <a:latin typeface="Century Gothic (Body)"/>
                <a:ea typeface="Calibri" panose="020F0502020204030204" pitchFamily="34" charset="0"/>
                <a:cs typeface="Calibri" panose="020F0502020204030204" pitchFamily="34" charset="0"/>
              </a:rPr>
              <a:t>The goal of demand forecasting is to optimize inventory management, ensure availability of products, and improve profitability.</a:t>
            </a:r>
          </a:p>
          <a:p>
            <a:r>
              <a:rPr lang="en-US" sz="2000" b="0" i="0" dirty="0">
                <a:solidFill>
                  <a:srgbClr val="374151"/>
                </a:solidFill>
                <a:effectLst/>
                <a:latin typeface="Century Gothic (Body)"/>
                <a:ea typeface="Calibri" panose="020F0502020204030204" pitchFamily="34" charset="0"/>
                <a:cs typeface="Calibri" panose="020F0502020204030204" pitchFamily="34" charset="0"/>
              </a:rPr>
              <a:t>There are various methods used in demand forecasting for retail sales, including moving average, Exponential smoothing, regression analysis, and ARIMA etc</a:t>
            </a:r>
            <a:r>
              <a:rPr lang="en-US" sz="2000" b="0" i="0" dirty="0">
                <a:solidFill>
                  <a:srgbClr val="374151"/>
                </a:solidFill>
                <a:effectLst/>
                <a:latin typeface="Century Gothic (Body)"/>
              </a:rPr>
              <a:t>.</a:t>
            </a:r>
          </a:p>
          <a:p>
            <a:endParaRPr lang="en-CA" sz="2000" dirty="0">
              <a:latin typeface="Century Gothic (Body)"/>
            </a:endParaRPr>
          </a:p>
        </p:txBody>
      </p:sp>
    </p:spTree>
    <p:extLst>
      <p:ext uri="{BB962C8B-B14F-4D97-AF65-F5344CB8AC3E}">
        <p14:creationId xmlns:p14="http://schemas.microsoft.com/office/powerpoint/2010/main" val="325709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F3A8-1E4F-6C5E-D9B7-F93464F84E44}"/>
              </a:ext>
            </a:extLst>
          </p:cNvPr>
          <p:cNvSpPr>
            <a:spLocks noGrp="1"/>
          </p:cNvSpPr>
          <p:nvPr>
            <p:ph type="title"/>
          </p:nvPr>
        </p:nvSpPr>
        <p:spPr>
          <a:xfrm>
            <a:off x="610205" y="1022306"/>
            <a:ext cx="8761413" cy="706964"/>
          </a:xfrm>
        </p:spPr>
        <p:txBody>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Advantages of </a:t>
            </a:r>
            <a:r>
              <a:rPr lang="en-US" sz="4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Demand forecasting for Retail </a:t>
            </a: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en-US" sz="4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ales</a:t>
            </a:r>
            <a:r>
              <a:rPr lang="en-US" sz="4400" b="1" dirty="0">
                <a:latin typeface="Calibri" panose="020F0502020204030204" pitchFamily="34" charset="0"/>
                <a:ea typeface="Calibri" panose="020F0502020204030204" pitchFamily="34" charset="0"/>
                <a:cs typeface="Calibri" panose="020F0502020204030204" pitchFamily="34" charset="0"/>
              </a:rPr>
              <a:t> </a:t>
            </a:r>
            <a:endParaRPr lang="en-CA" sz="4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F85293E-E832-2C24-F885-8BD8DDB5354B}"/>
              </a:ext>
            </a:extLst>
          </p:cNvPr>
          <p:cNvSpPr>
            <a:spLocks noGrp="1"/>
          </p:cNvSpPr>
          <p:nvPr>
            <p:ph idx="1"/>
          </p:nvPr>
        </p:nvSpPr>
        <p:spPr>
          <a:xfrm>
            <a:off x="634344" y="2971725"/>
            <a:ext cx="10923311" cy="2863969"/>
          </a:xfrm>
        </p:spPr>
        <p:txBody>
          <a:bodyPr>
            <a:noAutofit/>
          </a:bodyPr>
          <a:lstStyle/>
          <a:p>
            <a:r>
              <a:rPr lang="en-US" sz="2000" b="0" i="0" dirty="0">
                <a:solidFill>
                  <a:srgbClr val="374151"/>
                </a:solidFill>
                <a:effectLst/>
                <a:latin typeface="Century Gothic (Body)"/>
                <a:ea typeface="Calibri" panose="020F0502020204030204" pitchFamily="34" charset="0"/>
                <a:cs typeface="Calibri" panose="020F0502020204030204" pitchFamily="34" charset="0"/>
              </a:rPr>
              <a:t>Demand forecasting for retail sales can help retailers in several ways.</a:t>
            </a:r>
          </a:p>
          <a:p>
            <a:r>
              <a:rPr lang="en-US" sz="2000" dirty="0">
                <a:solidFill>
                  <a:srgbClr val="374151"/>
                </a:solidFill>
                <a:latin typeface="Century Gothic (Body)"/>
                <a:ea typeface="Calibri" panose="020F0502020204030204" pitchFamily="34" charset="0"/>
                <a:cs typeface="Calibri" panose="020F0502020204030204" pitchFamily="34" charset="0"/>
              </a:rPr>
              <a:t>I</a:t>
            </a:r>
            <a:r>
              <a:rPr lang="en-US" sz="2000" b="0" i="0" dirty="0">
                <a:solidFill>
                  <a:srgbClr val="374151"/>
                </a:solidFill>
                <a:effectLst/>
                <a:latin typeface="Century Gothic (Body)"/>
                <a:ea typeface="Calibri" panose="020F0502020204030204" pitchFamily="34" charset="0"/>
                <a:cs typeface="Calibri" panose="020F0502020204030204" pitchFamily="34" charset="0"/>
              </a:rPr>
              <a:t>t can help them make informed decisions about inventory management, pricing, and promotional activities.</a:t>
            </a:r>
          </a:p>
          <a:p>
            <a:r>
              <a:rPr lang="en-US" sz="2000" b="0" i="0" dirty="0">
                <a:solidFill>
                  <a:srgbClr val="374151"/>
                </a:solidFill>
                <a:effectLst/>
                <a:latin typeface="Century Gothic (Body)"/>
                <a:ea typeface="Calibri" panose="020F0502020204030204" pitchFamily="34" charset="0"/>
                <a:cs typeface="Calibri" panose="020F0502020204030204" pitchFamily="34" charset="0"/>
              </a:rPr>
              <a:t>By accurately predicting demand, retailers can ensure that they have the right amount of stock on hand, avoid stockouts, and minimize excess inventory. </a:t>
            </a:r>
          </a:p>
          <a:p>
            <a:r>
              <a:rPr lang="en-US" sz="2000" b="0" i="0" dirty="0">
                <a:solidFill>
                  <a:srgbClr val="374151"/>
                </a:solidFill>
                <a:effectLst/>
                <a:latin typeface="Century Gothic (Body)"/>
                <a:ea typeface="Calibri" panose="020F0502020204030204" pitchFamily="34" charset="0"/>
                <a:cs typeface="Calibri" panose="020F0502020204030204" pitchFamily="34" charset="0"/>
              </a:rPr>
              <a:t>They can also use demand forecasts to plan promotional activities and adjust prices to maximize profits.</a:t>
            </a:r>
            <a:endParaRPr lang="en-CA" sz="2000" dirty="0">
              <a:latin typeface="Century Gothic (Body)"/>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05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9A64-C364-A9AC-E51B-4368BA9AB183}"/>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dirty="0">
                <a:solidFill>
                  <a:srgbClr val="EBEBEB"/>
                </a:solidFill>
                <a:latin typeface="+mj-lt"/>
                <a:ea typeface="+mj-ea"/>
                <a:cs typeface="+mj-cs"/>
              </a:rPr>
              <a:t>Average Moving Analysis</a:t>
            </a:r>
          </a:p>
        </p:txBody>
      </p:sp>
      <p:sp>
        <p:nvSpPr>
          <p:cNvPr id="4" name="TextBox 3">
            <a:extLst>
              <a:ext uri="{FF2B5EF4-FFF2-40B4-BE49-F238E27FC236}">
                <a16:creationId xmlns:a16="http://schemas.microsoft.com/office/drawing/2014/main" id="{6E53D3C6-86A8-BCF5-A72C-BEAF8409BC7F}"/>
              </a:ext>
            </a:extLst>
          </p:cNvPr>
          <p:cNvSpPr txBox="1"/>
          <p:nvPr/>
        </p:nvSpPr>
        <p:spPr>
          <a:xfrm>
            <a:off x="759125" y="2380891"/>
            <a:ext cx="10644995" cy="4192437"/>
          </a:xfrm>
          <a:prstGeom prst="rect">
            <a:avLst/>
          </a:prstGeom>
        </p:spPr>
        <p:txBody>
          <a:bodyPr vert="horz" lIns="91440" tIns="45720" rIns="91440" bIns="45720" rtlCol="0" anchor="ctr">
            <a:noAutofit/>
          </a:bodyPr>
          <a:lstStyle/>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effectLst/>
              </a:rPr>
              <a:t> Based on the results of the moving average analysis, it appears that the model has a bias of 4580.29, indicating a tendency to overestimate the values. </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effectLst/>
              </a:rPr>
              <a:t> The mean absolute error (MAE) is 16186.34, which shows the average difference between the predicted and actual values.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effectLst/>
              </a:rPr>
              <a:t> The root mean square error (RMSE) of 21276.45 indicates the standard deviation of the differences between the predicted and actual values.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a:t>
            </a:r>
            <a:r>
              <a:rPr lang="en-US" dirty="0">
                <a:solidFill>
                  <a:schemeClr val="tx1">
                    <a:lumMod val="75000"/>
                    <a:lumOff val="25000"/>
                  </a:schemeClr>
                </a:solidFill>
                <a:effectLst/>
              </a:rPr>
              <a:t>The mean squared error (MSE) of 452687525.06 provides a measure of how close the predicted values are to the actual values. </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effectLst/>
              </a:rPr>
              <a:t>Lastly, the mean absolute percentage error (MAPE) of 5.31 shows the average percentage difference between the predicted and actual values.</a:t>
            </a: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effectLst/>
              </a:rPr>
              <a:t> These metrics provide valuable insights into the performance of the moving average model and can help guide future improvements.</a:t>
            </a:r>
            <a:endParaRPr lang="en-US" dirty="0">
              <a:solidFill>
                <a:schemeClr val="tx1">
                  <a:lumMod val="75000"/>
                  <a:lumOff val="25000"/>
                </a:schemeClr>
              </a:solidFill>
            </a:endParaRPr>
          </a:p>
        </p:txBody>
      </p:sp>
    </p:spTree>
    <p:extLst>
      <p:ext uri="{BB962C8B-B14F-4D97-AF65-F5344CB8AC3E}">
        <p14:creationId xmlns:p14="http://schemas.microsoft.com/office/powerpoint/2010/main" val="72254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earch in sidebar query">
            <a:extLst>
              <a:ext uri="{FF2B5EF4-FFF2-40B4-BE49-F238E27FC236}">
                <a16:creationId xmlns:a16="http://schemas.microsoft.com/office/drawing/2014/main" id="{688B9EC2-20F4-3167-E2BA-1800B35AA0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42555" y="103517"/>
            <a:ext cx="5675233" cy="303625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B3524D-D133-9AE9-BF43-76F5B42B9CB3}"/>
              </a:ext>
            </a:extLst>
          </p:cNvPr>
          <p:cNvSpPr txBox="1"/>
          <p:nvPr/>
        </p:nvSpPr>
        <p:spPr>
          <a:xfrm>
            <a:off x="324928" y="3338163"/>
            <a:ext cx="11542143" cy="3231654"/>
          </a:xfrm>
          <a:prstGeom prst="rect">
            <a:avLst/>
          </a:prstGeom>
          <a:noFill/>
        </p:spPr>
        <p:txBody>
          <a:bodyPr wrap="square">
            <a:spAutoFit/>
          </a:bodyPr>
          <a:lstStyle/>
          <a:p>
            <a:pPr marL="285750" indent="-285750">
              <a:buClr>
                <a:schemeClr val="accent1"/>
              </a:buClr>
              <a:buFont typeface="Wingdings 3" panose="05040102010807070707" pitchFamily="18" charset="2"/>
              <a:buChar char="u"/>
            </a:pPr>
            <a:r>
              <a:rPr lang="en-US" sz="1700" dirty="0"/>
              <a:t>According to the findings of the moving average study, the model appears to have a bias of 4580.29, showing a propensity to overstate the values. </a:t>
            </a:r>
          </a:p>
          <a:p>
            <a:pPr marL="285750" indent="-285750">
              <a:buClr>
                <a:schemeClr val="accent1"/>
              </a:buClr>
              <a:buFont typeface="Wingdings 3" panose="05040102010807070707" pitchFamily="18" charset="2"/>
              <a:buChar char="u"/>
            </a:pPr>
            <a:r>
              <a:rPr lang="en-US" sz="1700" dirty="0"/>
              <a:t>The average discrepancy between the predicted and actual values is represented by the mean absolute error (MAE), which is 16186.34. </a:t>
            </a:r>
          </a:p>
          <a:p>
            <a:pPr marL="285750" indent="-285750">
              <a:buClr>
                <a:schemeClr val="accent1"/>
              </a:buClr>
              <a:buFont typeface="Wingdings 3" panose="05040102010807070707" pitchFamily="18" charset="2"/>
              <a:buChar char="u"/>
            </a:pPr>
            <a:r>
              <a:rPr lang="en-US" sz="1700" dirty="0"/>
              <a:t>The standard deviation of the variances between the predicted and actual values is shown by the root mean square error (RMSE), which is 21276.45.</a:t>
            </a:r>
          </a:p>
          <a:p>
            <a:pPr marL="285750" indent="-285750">
              <a:buClr>
                <a:schemeClr val="accent1"/>
              </a:buClr>
              <a:buFont typeface="Wingdings 3" panose="05040102010807070707" pitchFamily="18" charset="2"/>
              <a:buChar char="u"/>
            </a:pPr>
            <a:r>
              <a:rPr lang="en-US" sz="1700" dirty="0"/>
              <a:t> How closely the predicted values match the actual values is indicated by the mean squared error (MSE), which is 452687525.06. </a:t>
            </a:r>
          </a:p>
          <a:p>
            <a:pPr marL="285750" indent="-285750">
              <a:buClr>
                <a:schemeClr val="accent1"/>
              </a:buClr>
              <a:buFont typeface="Wingdings 3" panose="05040102010807070707" pitchFamily="18" charset="2"/>
              <a:buChar char="u"/>
            </a:pPr>
            <a:r>
              <a:rPr lang="en-US" sz="1700" dirty="0"/>
              <a:t>Finally, the mean absolute percentage error (MAPE) of 5.31 displays the typical percentage difference between the expected and actual values. </a:t>
            </a:r>
          </a:p>
          <a:p>
            <a:pPr marL="285750" indent="-285750">
              <a:buClr>
                <a:schemeClr val="accent1"/>
              </a:buClr>
              <a:buFont typeface="Wingdings 3" panose="05040102010807070707" pitchFamily="18" charset="2"/>
              <a:buChar char="u"/>
            </a:pPr>
            <a:r>
              <a:rPr lang="en-US" sz="1700" dirty="0"/>
              <a:t>The moving average model's performance can be better understood by these indicators, which can also serve as a roadmap for future developments.</a:t>
            </a:r>
            <a:endParaRPr lang="en-IN" sz="1700" dirty="0"/>
          </a:p>
        </p:txBody>
      </p:sp>
    </p:spTree>
    <p:extLst>
      <p:ext uri="{BB962C8B-B14F-4D97-AF65-F5344CB8AC3E}">
        <p14:creationId xmlns:p14="http://schemas.microsoft.com/office/powerpoint/2010/main" val="34521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C895-EA2A-3B8F-CC04-BEAFF478FADB}"/>
              </a:ext>
            </a:extLst>
          </p:cNvPr>
          <p:cNvSpPr>
            <a:spLocks noGrp="1"/>
          </p:cNvSpPr>
          <p:nvPr>
            <p:ph type="title"/>
          </p:nvPr>
        </p:nvSpPr>
        <p:spPr/>
        <p:txBody>
          <a:bodyPr/>
          <a:lstStyle/>
          <a:p>
            <a:r>
              <a:rPr lang="en-CA" dirty="0"/>
              <a:t>Simple Exponential Smoothing</a:t>
            </a:r>
          </a:p>
        </p:txBody>
      </p:sp>
      <p:pic>
        <p:nvPicPr>
          <p:cNvPr id="2050" name="Picture 2" descr="Search in sidebar query">
            <a:extLst>
              <a:ext uri="{FF2B5EF4-FFF2-40B4-BE49-F238E27FC236}">
                <a16:creationId xmlns:a16="http://schemas.microsoft.com/office/drawing/2014/main" id="{372D6E3E-471E-B258-932E-CB22A8AC5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538" y="2475781"/>
            <a:ext cx="5962593" cy="4307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C7AC37-0184-3F80-47AE-021A34F4E6A5}"/>
              </a:ext>
            </a:extLst>
          </p:cNvPr>
          <p:cNvSpPr txBox="1"/>
          <p:nvPr/>
        </p:nvSpPr>
        <p:spPr>
          <a:xfrm>
            <a:off x="612851" y="3706163"/>
            <a:ext cx="4948687" cy="923330"/>
          </a:xfrm>
          <a:prstGeom prst="rect">
            <a:avLst/>
          </a:prstGeom>
          <a:noFill/>
        </p:spPr>
        <p:txBody>
          <a:bodyPr wrap="square">
            <a:spAutoFit/>
          </a:bodyPr>
          <a:lstStyle/>
          <a:p>
            <a:pPr marL="285750" indent="-285750">
              <a:spcBef>
                <a:spcPts val="1000"/>
              </a:spcBef>
              <a:buClr>
                <a:schemeClr val="accent1"/>
              </a:buClr>
              <a:buSzPct val="80000"/>
              <a:buFont typeface="Wingdings 3" panose="05040102010807070707" pitchFamily="18" charset="2"/>
              <a:buChar char="u"/>
            </a:pPr>
            <a:r>
              <a:rPr lang="en-US" sz="1800" dirty="0">
                <a:solidFill>
                  <a:srgbClr val="252525"/>
                </a:solidFill>
                <a:latin typeface="Century Gothic (Body)"/>
                <a:ea typeface="+mn-lt"/>
                <a:cs typeface="+mn-lt"/>
              </a:rPr>
              <a:t>As you can see in the plot, we have our stock's closing price as a 5-day, 10-day and 20-day simple moving average.</a:t>
            </a:r>
            <a:endParaRPr lang="en-US" sz="1800" dirty="0">
              <a:latin typeface="Century Gothic (Body)"/>
              <a:ea typeface="+mj-ea"/>
              <a:cs typeface="Calibri"/>
            </a:endParaRPr>
          </a:p>
        </p:txBody>
      </p:sp>
    </p:spTree>
    <p:extLst>
      <p:ext uri="{BB962C8B-B14F-4D97-AF65-F5344CB8AC3E}">
        <p14:creationId xmlns:p14="http://schemas.microsoft.com/office/powerpoint/2010/main" val="53933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427B-15EB-DD1B-17DD-ABB779345720}"/>
              </a:ext>
            </a:extLst>
          </p:cNvPr>
          <p:cNvSpPr>
            <a:spLocks noGrp="1"/>
          </p:cNvSpPr>
          <p:nvPr>
            <p:ph type="title"/>
          </p:nvPr>
        </p:nvSpPr>
        <p:spPr/>
        <p:txBody>
          <a:bodyPr/>
          <a:lstStyle/>
          <a:p>
            <a:r>
              <a:rPr lang="en-CA" dirty="0"/>
              <a:t> Linear Regression</a:t>
            </a:r>
          </a:p>
        </p:txBody>
      </p:sp>
      <p:pic>
        <p:nvPicPr>
          <p:cNvPr id="4" name="Picture 3">
            <a:extLst>
              <a:ext uri="{FF2B5EF4-FFF2-40B4-BE49-F238E27FC236}">
                <a16:creationId xmlns:a16="http://schemas.microsoft.com/office/drawing/2014/main" id="{E76A931C-E423-E4C2-49A5-65964CB43C9C}"/>
              </a:ext>
            </a:extLst>
          </p:cNvPr>
          <p:cNvPicPr>
            <a:picLocks noChangeAspect="1"/>
          </p:cNvPicPr>
          <p:nvPr/>
        </p:nvPicPr>
        <p:blipFill>
          <a:blip r:embed="rId2"/>
          <a:stretch>
            <a:fillRect/>
          </a:stretch>
        </p:blipFill>
        <p:spPr>
          <a:xfrm>
            <a:off x="7461115" y="3131388"/>
            <a:ext cx="3787729" cy="1207698"/>
          </a:xfrm>
          <a:prstGeom prst="rect">
            <a:avLst/>
          </a:prstGeom>
        </p:spPr>
      </p:pic>
      <p:sp>
        <p:nvSpPr>
          <p:cNvPr id="5" name="TextBox 4">
            <a:extLst>
              <a:ext uri="{FF2B5EF4-FFF2-40B4-BE49-F238E27FC236}">
                <a16:creationId xmlns:a16="http://schemas.microsoft.com/office/drawing/2014/main" id="{77F9306F-1660-51B9-9218-63A8CBA6E1DA}"/>
              </a:ext>
            </a:extLst>
          </p:cNvPr>
          <p:cNvSpPr txBox="1"/>
          <p:nvPr/>
        </p:nvSpPr>
        <p:spPr>
          <a:xfrm>
            <a:off x="715992" y="2646854"/>
            <a:ext cx="6745123" cy="2862322"/>
          </a:xfrm>
          <a:prstGeom prst="rect">
            <a:avLst/>
          </a:prstGeom>
          <a:noFill/>
        </p:spPr>
        <p:txBody>
          <a:bodyPr wrap="square" rtlCol="0">
            <a:spAutoFit/>
          </a:bodyPr>
          <a:lstStyle/>
          <a:p>
            <a:pPr marL="285750" indent="-285750">
              <a:buClr>
                <a:schemeClr val="accent1"/>
              </a:buClr>
              <a:buFont typeface="Wingdings 3" panose="05040102010807070707" pitchFamily="18" charset="2"/>
              <a:buChar char="u"/>
            </a:pPr>
            <a:r>
              <a:rPr lang="en-US" dirty="0"/>
              <a:t>The value of R-squared ranges from 0 to 1, where 0 indicates that the model explains none of the variability of the response data around its mean, and 1 indicates that the model explains all the variability of the response data around its mean. </a:t>
            </a:r>
          </a:p>
          <a:p>
            <a:pPr marL="285750" indent="-285750">
              <a:buClr>
                <a:schemeClr val="accent1"/>
              </a:buClr>
              <a:buFont typeface="Wingdings 3" panose="05040102010807070707" pitchFamily="18" charset="2"/>
              <a:buChar char="u"/>
            </a:pPr>
            <a:r>
              <a:rPr lang="en-US" dirty="0"/>
              <a:t>Therefore, an R-squared value of 0.9189 suggests that 91.89% of the variance in the dependent variable can be explained by the independent variable(s) in the model, which indicates a strong fit between the model and the data.</a:t>
            </a:r>
            <a:endParaRPr lang="en-CA" dirty="0"/>
          </a:p>
        </p:txBody>
      </p:sp>
    </p:spTree>
    <p:extLst>
      <p:ext uri="{BB962C8B-B14F-4D97-AF65-F5344CB8AC3E}">
        <p14:creationId xmlns:p14="http://schemas.microsoft.com/office/powerpoint/2010/main" val="1456104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914</TotalTime>
  <Words>981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Century Gothic (Body)</vt:lpstr>
      <vt:lpstr>Söhne</vt:lpstr>
      <vt:lpstr>Wingdings 3</vt:lpstr>
      <vt:lpstr>Ion Boardroom</vt:lpstr>
      <vt:lpstr>DAB401 Supply Chain Analytics </vt:lpstr>
      <vt:lpstr>Agenda</vt:lpstr>
      <vt:lpstr>Introduction of data set </vt:lpstr>
      <vt:lpstr>Demand forecasting for Retail Sales</vt:lpstr>
      <vt:lpstr>Advantages of Demand forecasting for Retail Sales </vt:lpstr>
      <vt:lpstr>Average Moving Analysis</vt:lpstr>
      <vt:lpstr>PowerPoint Presentation</vt:lpstr>
      <vt:lpstr>Simple Exponential Smoothing</vt:lpstr>
      <vt:lpstr> Linear Regression</vt:lpstr>
      <vt:lpstr>ARIMA Model</vt:lpstr>
      <vt:lpstr>LSTM Model</vt:lpstr>
      <vt:lpstr>LSTM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DAB401  Supply Chain Analytics</dc:title>
  <dc:creator>dhrumi_patel@ymail.com</dc:creator>
  <cp:lastModifiedBy>vismay lad</cp:lastModifiedBy>
  <cp:revision>4</cp:revision>
  <dcterms:created xsi:type="dcterms:W3CDTF">2023-04-17T18:36:36Z</dcterms:created>
  <dcterms:modified xsi:type="dcterms:W3CDTF">2023-04-20T16:46:40Z</dcterms:modified>
</cp:coreProperties>
</file>