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13"/>
  </p:notesMasterIdLst>
  <p:sldIdLst>
    <p:sldId id="256" r:id="rId2"/>
    <p:sldId id="257" r:id="rId3"/>
    <p:sldId id="258" r:id="rId4"/>
    <p:sldId id="259" r:id="rId5"/>
    <p:sldId id="260" r:id="rId6"/>
    <p:sldId id="268" r:id="rId7"/>
    <p:sldId id="262" r:id="rId8"/>
    <p:sldId id="264" r:id="rId9"/>
    <p:sldId id="269"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0"/>
    <p:restoredTop sz="77130"/>
  </p:normalViewPr>
  <p:slideViewPr>
    <p:cSldViewPr snapToGrid="0" snapToObjects="1">
      <p:cViewPr>
        <p:scale>
          <a:sx n="90" d="100"/>
          <a:sy n="90" d="100"/>
        </p:scale>
        <p:origin x="7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C0205-2DA0-4D3B-A0D7-7A4D20C916C7}"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FB43421-A3A8-496A-B660-8CF01E52820C}">
      <dgm:prSet/>
      <dgm:spPr/>
      <dgm:t>
        <a:bodyPr/>
        <a:lstStyle/>
        <a:p>
          <a:pPr>
            <a:defRPr b="1"/>
          </a:pPr>
          <a:r>
            <a:rPr lang="en-US"/>
            <a:t>Correlation Learning</a:t>
          </a:r>
        </a:p>
      </dgm:t>
    </dgm:pt>
    <dgm:pt modelId="{6344A670-5628-49C4-9107-56E273B92A51}" type="parTrans" cxnId="{87503BA3-A164-4B80-BA4F-1E40CBAC9A68}">
      <dgm:prSet/>
      <dgm:spPr/>
      <dgm:t>
        <a:bodyPr/>
        <a:lstStyle/>
        <a:p>
          <a:endParaRPr lang="en-US"/>
        </a:p>
      </dgm:t>
    </dgm:pt>
    <dgm:pt modelId="{70711FE2-3810-4E77-8B48-5F5AF313BCAD}" type="sibTrans" cxnId="{87503BA3-A164-4B80-BA4F-1E40CBAC9A68}">
      <dgm:prSet/>
      <dgm:spPr/>
      <dgm:t>
        <a:bodyPr/>
        <a:lstStyle/>
        <a:p>
          <a:endParaRPr lang="en-US"/>
        </a:p>
      </dgm:t>
    </dgm:pt>
    <dgm:pt modelId="{48589740-339B-4B47-BB8F-C41F4E735DA7}">
      <dgm:prSet/>
      <dgm:spPr/>
      <dgm:t>
        <a:bodyPr/>
        <a:lstStyle/>
        <a:p>
          <a:r>
            <a:rPr lang="en-US"/>
            <a:t>Uses marginal correlation of features to the response variable to rank their importance</a:t>
          </a:r>
        </a:p>
      </dgm:t>
    </dgm:pt>
    <dgm:pt modelId="{1CAC0CDA-57E0-450F-8AAF-26548EDB18A6}" type="parTrans" cxnId="{5E4C6A54-9ED4-4AD1-98F2-6A3027E4CAB7}">
      <dgm:prSet/>
      <dgm:spPr/>
      <dgm:t>
        <a:bodyPr/>
        <a:lstStyle/>
        <a:p>
          <a:endParaRPr lang="en-US"/>
        </a:p>
      </dgm:t>
    </dgm:pt>
    <dgm:pt modelId="{D74B2E09-6B18-4288-8943-9461B280A108}" type="sibTrans" cxnId="{5E4C6A54-9ED4-4AD1-98F2-6A3027E4CAB7}">
      <dgm:prSet/>
      <dgm:spPr/>
      <dgm:t>
        <a:bodyPr/>
        <a:lstStyle/>
        <a:p>
          <a:endParaRPr lang="en-US"/>
        </a:p>
      </dgm:t>
    </dgm:pt>
    <dgm:pt modelId="{0B1B0627-7D96-4474-B84D-649D80064D3A}">
      <dgm:prSet/>
      <dgm:spPr/>
      <dgm:t>
        <a:bodyPr/>
        <a:lstStyle/>
        <a:p>
          <a:pPr>
            <a:defRPr b="1"/>
          </a:pPr>
          <a:r>
            <a:rPr lang="en-US"/>
            <a:t>Low Computational Cost</a:t>
          </a:r>
        </a:p>
      </dgm:t>
    </dgm:pt>
    <dgm:pt modelId="{3D5C447F-FFB8-455D-8250-1AF1022B71F9}" type="parTrans" cxnId="{FE444AA2-081E-4486-BBBC-4A688482C3DA}">
      <dgm:prSet/>
      <dgm:spPr/>
      <dgm:t>
        <a:bodyPr/>
        <a:lstStyle/>
        <a:p>
          <a:endParaRPr lang="en-US"/>
        </a:p>
      </dgm:t>
    </dgm:pt>
    <dgm:pt modelId="{9E08E32C-A6FC-49C7-B2CC-DE3BBB8D36FF}" type="sibTrans" cxnId="{FE444AA2-081E-4486-BBBC-4A688482C3DA}">
      <dgm:prSet/>
      <dgm:spPr/>
      <dgm:t>
        <a:bodyPr/>
        <a:lstStyle/>
        <a:p>
          <a:endParaRPr lang="en-US"/>
        </a:p>
      </dgm:t>
    </dgm:pt>
    <dgm:pt modelId="{7B92A459-3A8C-407E-AEED-E1DB23AC0124}">
      <dgm:prSet/>
      <dgm:spPr/>
      <dgm:t>
        <a:bodyPr/>
        <a:lstStyle/>
        <a:p>
          <a:r>
            <a:rPr lang="en-US"/>
            <a:t>O(np)</a:t>
          </a:r>
        </a:p>
      </dgm:t>
    </dgm:pt>
    <dgm:pt modelId="{9C0FA56D-8AC8-4132-B9D2-126E387CA3C9}" type="parTrans" cxnId="{DA9ED9FC-4552-4FE7-9A13-70495FACAE66}">
      <dgm:prSet/>
      <dgm:spPr/>
      <dgm:t>
        <a:bodyPr/>
        <a:lstStyle/>
        <a:p>
          <a:endParaRPr lang="en-US"/>
        </a:p>
      </dgm:t>
    </dgm:pt>
    <dgm:pt modelId="{AB3187ED-7654-4CCE-BE74-0445B1BF1E37}" type="sibTrans" cxnId="{DA9ED9FC-4552-4FE7-9A13-70495FACAE66}">
      <dgm:prSet/>
      <dgm:spPr/>
      <dgm:t>
        <a:bodyPr/>
        <a:lstStyle/>
        <a:p>
          <a:endParaRPr lang="en-US"/>
        </a:p>
      </dgm:t>
    </dgm:pt>
    <dgm:pt modelId="{8D684338-E7E6-4EA4-BF50-4629BC18D832}">
      <dgm:prSet/>
      <dgm:spPr/>
      <dgm:t>
        <a:bodyPr/>
        <a:lstStyle/>
        <a:p>
          <a:pPr>
            <a:defRPr b="1"/>
          </a:pPr>
          <a:r>
            <a:rPr lang="en-US" dirty="0"/>
            <a:t>Sure Screening</a:t>
          </a:r>
        </a:p>
      </dgm:t>
    </dgm:pt>
    <dgm:pt modelId="{66525BAD-2B28-499B-8764-04C75F86987E}" type="parTrans" cxnId="{5D213A3B-7567-444A-9214-967BDE7AA54B}">
      <dgm:prSet/>
      <dgm:spPr/>
      <dgm:t>
        <a:bodyPr/>
        <a:lstStyle/>
        <a:p>
          <a:endParaRPr lang="en-US"/>
        </a:p>
      </dgm:t>
    </dgm:pt>
    <dgm:pt modelId="{7E5F7B96-D1E7-4639-96EE-107987591697}" type="sibTrans" cxnId="{5D213A3B-7567-444A-9214-967BDE7AA54B}">
      <dgm:prSet/>
      <dgm:spPr/>
      <dgm:t>
        <a:bodyPr/>
        <a:lstStyle/>
        <a:p>
          <a:endParaRPr lang="en-US"/>
        </a:p>
      </dgm:t>
    </dgm:pt>
    <dgm:pt modelId="{D6531213-9B8A-F54F-9F67-42D235B5F9C2}">
      <dgm:prSet/>
      <dgm:spPr/>
      <dgm:t>
        <a:bodyPr/>
        <a:lstStyle/>
        <a:p>
          <a:r>
            <a:rPr lang="en-US"/>
            <a:t>Probability that all important variables survive is 1</a:t>
          </a:r>
          <a:endParaRPr lang="en-US" dirty="0"/>
        </a:p>
      </dgm:t>
    </dgm:pt>
    <dgm:pt modelId="{E1311E3C-12D0-4E4F-95F9-E5A1DA0882E3}" type="parTrans" cxnId="{D1468BDA-9A07-874A-AAFA-97C9296E189F}">
      <dgm:prSet/>
      <dgm:spPr/>
      <dgm:t>
        <a:bodyPr/>
        <a:lstStyle/>
        <a:p>
          <a:endParaRPr lang="en-US"/>
        </a:p>
      </dgm:t>
    </dgm:pt>
    <dgm:pt modelId="{80852F77-E68A-5D45-9D2F-A2C2AA56CBE1}" type="sibTrans" cxnId="{D1468BDA-9A07-874A-AAFA-97C9296E189F}">
      <dgm:prSet/>
      <dgm:spPr/>
      <dgm:t>
        <a:bodyPr/>
        <a:lstStyle/>
        <a:p>
          <a:endParaRPr lang="en-US"/>
        </a:p>
      </dgm:t>
    </dgm:pt>
    <dgm:pt modelId="{258C3328-D8FD-4240-B525-440C341110CA}" type="pres">
      <dgm:prSet presAssocID="{CA8C0205-2DA0-4D3B-A0D7-7A4D20C916C7}" presName="root" presStyleCnt="0">
        <dgm:presLayoutVars>
          <dgm:dir/>
          <dgm:resizeHandles val="exact"/>
        </dgm:presLayoutVars>
      </dgm:prSet>
      <dgm:spPr/>
    </dgm:pt>
    <dgm:pt modelId="{CF99E489-3155-4A7A-BDF8-20B44040F433}" type="pres">
      <dgm:prSet presAssocID="{1FB43421-A3A8-496A-B660-8CF01E52820C}" presName="compNode" presStyleCnt="0"/>
      <dgm:spPr/>
    </dgm:pt>
    <dgm:pt modelId="{67347CE5-95CE-4645-AF88-7EB29DC9FFE0}" type="pres">
      <dgm:prSet presAssocID="{1FB43421-A3A8-496A-B660-8CF01E5282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6899D50-1414-49F2-B826-E9C8C5EB4040}" type="pres">
      <dgm:prSet presAssocID="{1FB43421-A3A8-496A-B660-8CF01E52820C}" presName="iconSpace" presStyleCnt="0"/>
      <dgm:spPr/>
    </dgm:pt>
    <dgm:pt modelId="{0A8B39E1-F95A-497C-ACED-7E91EDBD77CC}" type="pres">
      <dgm:prSet presAssocID="{1FB43421-A3A8-496A-B660-8CF01E52820C}" presName="parTx" presStyleLbl="revTx" presStyleIdx="0" presStyleCnt="6">
        <dgm:presLayoutVars>
          <dgm:chMax val="0"/>
          <dgm:chPref val="0"/>
        </dgm:presLayoutVars>
      </dgm:prSet>
      <dgm:spPr/>
    </dgm:pt>
    <dgm:pt modelId="{EA47CA15-CF7D-4D23-B828-3B2F8250373C}" type="pres">
      <dgm:prSet presAssocID="{1FB43421-A3A8-496A-B660-8CF01E52820C}" presName="txSpace" presStyleCnt="0"/>
      <dgm:spPr/>
    </dgm:pt>
    <dgm:pt modelId="{8E89CAA8-9A2B-4F1F-8B25-8DDC150EF589}" type="pres">
      <dgm:prSet presAssocID="{1FB43421-A3A8-496A-B660-8CF01E52820C}" presName="desTx" presStyleLbl="revTx" presStyleIdx="1" presStyleCnt="6">
        <dgm:presLayoutVars/>
      </dgm:prSet>
      <dgm:spPr/>
    </dgm:pt>
    <dgm:pt modelId="{34074186-BF5B-40CE-9C84-E715035F8428}" type="pres">
      <dgm:prSet presAssocID="{70711FE2-3810-4E77-8B48-5F5AF313BCAD}" presName="sibTrans" presStyleCnt="0"/>
      <dgm:spPr/>
    </dgm:pt>
    <dgm:pt modelId="{D9C24BF6-62D5-46FC-9418-6B8397FF9AE3}" type="pres">
      <dgm:prSet presAssocID="{0B1B0627-7D96-4474-B84D-649D80064D3A}" presName="compNode" presStyleCnt="0"/>
      <dgm:spPr/>
    </dgm:pt>
    <dgm:pt modelId="{16F47FDA-6F60-484B-9E58-636210A4C0A4}" type="pres">
      <dgm:prSet presAssocID="{0B1B0627-7D96-4474-B84D-649D80064D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4936F8F1-00D2-4600-B2CB-136D46A3AD6B}" type="pres">
      <dgm:prSet presAssocID="{0B1B0627-7D96-4474-B84D-649D80064D3A}" presName="iconSpace" presStyleCnt="0"/>
      <dgm:spPr/>
    </dgm:pt>
    <dgm:pt modelId="{C5EF347E-BA12-42FB-A9BE-3FC04FC155D7}" type="pres">
      <dgm:prSet presAssocID="{0B1B0627-7D96-4474-B84D-649D80064D3A}" presName="parTx" presStyleLbl="revTx" presStyleIdx="2" presStyleCnt="6">
        <dgm:presLayoutVars>
          <dgm:chMax val="0"/>
          <dgm:chPref val="0"/>
        </dgm:presLayoutVars>
      </dgm:prSet>
      <dgm:spPr/>
    </dgm:pt>
    <dgm:pt modelId="{96EB742A-A870-47AA-A883-A8D020B3B865}" type="pres">
      <dgm:prSet presAssocID="{0B1B0627-7D96-4474-B84D-649D80064D3A}" presName="txSpace" presStyleCnt="0"/>
      <dgm:spPr/>
    </dgm:pt>
    <dgm:pt modelId="{98C61EC2-7898-4687-9546-F5DB1A785FCE}" type="pres">
      <dgm:prSet presAssocID="{0B1B0627-7D96-4474-B84D-649D80064D3A}" presName="desTx" presStyleLbl="revTx" presStyleIdx="3" presStyleCnt="6">
        <dgm:presLayoutVars/>
      </dgm:prSet>
      <dgm:spPr/>
    </dgm:pt>
    <dgm:pt modelId="{78ACD199-DC5E-4134-A31E-7DAE135E6149}" type="pres">
      <dgm:prSet presAssocID="{9E08E32C-A6FC-49C7-B2CC-DE3BBB8D36FF}" presName="sibTrans" presStyleCnt="0"/>
      <dgm:spPr/>
    </dgm:pt>
    <dgm:pt modelId="{301D7A8B-BD2C-4C07-AC6F-C40513980520}" type="pres">
      <dgm:prSet presAssocID="{8D684338-E7E6-4EA4-BF50-4629BC18D832}" presName="compNode" presStyleCnt="0"/>
      <dgm:spPr/>
    </dgm:pt>
    <dgm:pt modelId="{A3FE4306-14BB-4BCA-98A4-10BFA67E7F0B}" type="pres">
      <dgm:prSet presAssocID="{8D684338-E7E6-4EA4-BF50-4629BC18D8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23B55969-A6B2-4D0B-8306-65D67E0BA572}" type="pres">
      <dgm:prSet presAssocID="{8D684338-E7E6-4EA4-BF50-4629BC18D832}" presName="iconSpace" presStyleCnt="0"/>
      <dgm:spPr/>
    </dgm:pt>
    <dgm:pt modelId="{2315B3DB-293F-49DB-AC72-E6DC9808C5A9}" type="pres">
      <dgm:prSet presAssocID="{8D684338-E7E6-4EA4-BF50-4629BC18D832}" presName="parTx" presStyleLbl="revTx" presStyleIdx="4" presStyleCnt="6">
        <dgm:presLayoutVars>
          <dgm:chMax val="0"/>
          <dgm:chPref val="0"/>
        </dgm:presLayoutVars>
      </dgm:prSet>
      <dgm:spPr/>
    </dgm:pt>
    <dgm:pt modelId="{1872EF1C-E468-48C6-9D79-28E0464F9385}" type="pres">
      <dgm:prSet presAssocID="{8D684338-E7E6-4EA4-BF50-4629BC18D832}" presName="txSpace" presStyleCnt="0"/>
      <dgm:spPr/>
    </dgm:pt>
    <dgm:pt modelId="{A6B2AD29-735E-44CE-AA6D-A533DF52023F}" type="pres">
      <dgm:prSet presAssocID="{8D684338-E7E6-4EA4-BF50-4629BC18D832}" presName="desTx" presStyleLbl="revTx" presStyleIdx="5" presStyleCnt="6">
        <dgm:presLayoutVars/>
      </dgm:prSet>
      <dgm:spPr/>
    </dgm:pt>
  </dgm:ptLst>
  <dgm:cxnLst>
    <dgm:cxn modelId="{F275D524-6F0B-4682-9FD5-AF03B3C43992}" type="presOf" srcId="{CA8C0205-2DA0-4D3B-A0D7-7A4D20C916C7}" destId="{258C3328-D8FD-4240-B525-440C341110CA}" srcOrd="0" destOrd="0" presId="urn:microsoft.com/office/officeart/2018/5/layout/CenteredIconLabelDescriptionList"/>
    <dgm:cxn modelId="{E72FB12B-3572-4303-BEA4-1A72FC38B355}" type="presOf" srcId="{0B1B0627-7D96-4474-B84D-649D80064D3A}" destId="{C5EF347E-BA12-42FB-A9BE-3FC04FC155D7}" srcOrd="0" destOrd="0" presId="urn:microsoft.com/office/officeart/2018/5/layout/CenteredIconLabelDescriptionList"/>
    <dgm:cxn modelId="{6DC6A52D-6D81-4882-988F-660470F9CFDB}" type="presOf" srcId="{8D684338-E7E6-4EA4-BF50-4629BC18D832}" destId="{2315B3DB-293F-49DB-AC72-E6DC9808C5A9}" srcOrd="0" destOrd="0" presId="urn:microsoft.com/office/officeart/2018/5/layout/CenteredIconLabelDescriptionList"/>
    <dgm:cxn modelId="{5D213A3B-7567-444A-9214-967BDE7AA54B}" srcId="{CA8C0205-2DA0-4D3B-A0D7-7A4D20C916C7}" destId="{8D684338-E7E6-4EA4-BF50-4629BC18D832}" srcOrd="2" destOrd="0" parTransId="{66525BAD-2B28-499B-8764-04C75F86987E}" sibTransId="{7E5F7B96-D1E7-4639-96EE-107987591697}"/>
    <dgm:cxn modelId="{9062DA47-C736-AB44-A307-5AE743A7E808}" type="presOf" srcId="{D6531213-9B8A-F54F-9F67-42D235B5F9C2}" destId="{A6B2AD29-735E-44CE-AA6D-A533DF52023F}" srcOrd="0" destOrd="0" presId="urn:microsoft.com/office/officeart/2018/5/layout/CenteredIconLabelDescriptionList"/>
    <dgm:cxn modelId="{5E4C6A54-9ED4-4AD1-98F2-6A3027E4CAB7}" srcId="{1FB43421-A3A8-496A-B660-8CF01E52820C}" destId="{48589740-339B-4B47-BB8F-C41F4E735DA7}" srcOrd="0" destOrd="0" parTransId="{1CAC0CDA-57E0-450F-8AAF-26548EDB18A6}" sibTransId="{D74B2E09-6B18-4288-8943-9461B280A108}"/>
    <dgm:cxn modelId="{FE444AA2-081E-4486-BBBC-4A688482C3DA}" srcId="{CA8C0205-2DA0-4D3B-A0D7-7A4D20C916C7}" destId="{0B1B0627-7D96-4474-B84D-649D80064D3A}" srcOrd="1" destOrd="0" parTransId="{3D5C447F-FFB8-455D-8250-1AF1022B71F9}" sibTransId="{9E08E32C-A6FC-49C7-B2CC-DE3BBB8D36FF}"/>
    <dgm:cxn modelId="{87503BA3-A164-4B80-BA4F-1E40CBAC9A68}" srcId="{CA8C0205-2DA0-4D3B-A0D7-7A4D20C916C7}" destId="{1FB43421-A3A8-496A-B660-8CF01E52820C}" srcOrd="0" destOrd="0" parTransId="{6344A670-5628-49C4-9107-56E273B92A51}" sibTransId="{70711FE2-3810-4E77-8B48-5F5AF313BCAD}"/>
    <dgm:cxn modelId="{EDDBF9CD-A452-4869-99ED-073A96585CB7}" type="presOf" srcId="{7B92A459-3A8C-407E-AEED-E1DB23AC0124}" destId="{98C61EC2-7898-4687-9546-F5DB1A785FCE}" srcOrd="0" destOrd="0" presId="urn:microsoft.com/office/officeart/2018/5/layout/CenteredIconLabelDescriptionList"/>
    <dgm:cxn modelId="{E518C8D2-EC1F-4ED4-A146-078F45750B14}" type="presOf" srcId="{48589740-339B-4B47-BB8F-C41F4E735DA7}" destId="{8E89CAA8-9A2B-4F1F-8B25-8DDC150EF589}" srcOrd="0" destOrd="0" presId="urn:microsoft.com/office/officeart/2018/5/layout/CenteredIconLabelDescriptionList"/>
    <dgm:cxn modelId="{D1468BDA-9A07-874A-AAFA-97C9296E189F}" srcId="{8D684338-E7E6-4EA4-BF50-4629BC18D832}" destId="{D6531213-9B8A-F54F-9F67-42D235B5F9C2}" srcOrd="0" destOrd="0" parTransId="{E1311E3C-12D0-4E4F-95F9-E5A1DA0882E3}" sibTransId="{80852F77-E68A-5D45-9D2F-A2C2AA56CBE1}"/>
    <dgm:cxn modelId="{6B7E52F4-6BAF-412F-8101-B9D9CE78E009}" type="presOf" srcId="{1FB43421-A3A8-496A-B660-8CF01E52820C}" destId="{0A8B39E1-F95A-497C-ACED-7E91EDBD77CC}" srcOrd="0" destOrd="0" presId="urn:microsoft.com/office/officeart/2018/5/layout/CenteredIconLabelDescriptionList"/>
    <dgm:cxn modelId="{DA9ED9FC-4552-4FE7-9A13-70495FACAE66}" srcId="{0B1B0627-7D96-4474-B84D-649D80064D3A}" destId="{7B92A459-3A8C-407E-AEED-E1DB23AC0124}" srcOrd="0" destOrd="0" parTransId="{9C0FA56D-8AC8-4132-B9D2-126E387CA3C9}" sibTransId="{AB3187ED-7654-4CCE-BE74-0445B1BF1E37}"/>
    <dgm:cxn modelId="{EB91D736-5EBA-4AC2-A311-C77E72B6E036}" type="presParOf" srcId="{258C3328-D8FD-4240-B525-440C341110CA}" destId="{CF99E489-3155-4A7A-BDF8-20B44040F433}" srcOrd="0" destOrd="0" presId="urn:microsoft.com/office/officeart/2018/5/layout/CenteredIconLabelDescriptionList"/>
    <dgm:cxn modelId="{CA473750-E3E3-49E5-9958-E96FCAEF348F}" type="presParOf" srcId="{CF99E489-3155-4A7A-BDF8-20B44040F433}" destId="{67347CE5-95CE-4645-AF88-7EB29DC9FFE0}" srcOrd="0" destOrd="0" presId="urn:microsoft.com/office/officeart/2018/5/layout/CenteredIconLabelDescriptionList"/>
    <dgm:cxn modelId="{6BC620D7-51A1-4541-8D14-330F6D9E82E8}" type="presParOf" srcId="{CF99E489-3155-4A7A-BDF8-20B44040F433}" destId="{26899D50-1414-49F2-B826-E9C8C5EB4040}" srcOrd="1" destOrd="0" presId="urn:microsoft.com/office/officeart/2018/5/layout/CenteredIconLabelDescriptionList"/>
    <dgm:cxn modelId="{E107D4E5-429B-4EDF-AEA2-12FD24F11F0B}" type="presParOf" srcId="{CF99E489-3155-4A7A-BDF8-20B44040F433}" destId="{0A8B39E1-F95A-497C-ACED-7E91EDBD77CC}" srcOrd="2" destOrd="0" presId="urn:microsoft.com/office/officeart/2018/5/layout/CenteredIconLabelDescriptionList"/>
    <dgm:cxn modelId="{16457257-6284-49EA-ADE8-F830A0F64BB3}" type="presParOf" srcId="{CF99E489-3155-4A7A-BDF8-20B44040F433}" destId="{EA47CA15-CF7D-4D23-B828-3B2F8250373C}" srcOrd="3" destOrd="0" presId="urn:microsoft.com/office/officeart/2018/5/layout/CenteredIconLabelDescriptionList"/>
    <dgm:cxn modelId="{69AB87B5-98AF-42D6-B801-A7BD50889EA8}" type="presParOf" srcId="{CF99E489-3155-4A7A-BDF8-20B44040F433}" destId="{8E89CAA8-9A2B-4F1F-8B25-8DDC150EF589}" srcOrd="4" destOrd="0" presId="urn:microsoft.com/office/officeart/2018/5/layout/CenteredIconLabelDescriptionList"/>
    <dgm:cxn modelId="{4C13BD73-22D1-4E21-9DB5-4F030A68FB98}" type="presParOf" srcId="{258C3328-D8FD-4240-B525-440C341110CA}" destId="{34074186-BF5B-40CE-9C84-E715035F8428}" srcOrd="1" destOrd="0" presId="urn:microsoft.com/office/officeart/2018/5/layout/CenteredIconLabelDescriptionList"/>
    <dgm:cxn modelId="{824C1D66-0760-4BC1-A779-6AA3E1E0D541}" type="presParOf" srcId="{258C3328-D8FD-4240-B525-440C341110CA}" destId="{D9C24BF6-62D5-46FC-9418-6B8397FF9AE3}" srcOrd="2" destOrd="0" presId="urn:microsoft.com/office/officeart/2018/5/layout/CenteredIconLabelDescriptionList"/>
    <dgm:cxn modelId="{6F54879A-CE7F-48A6-9B5F-A6E58369ECD5}" type="presParOf" srcId="{D9C24BF6-62D5-46FC-9418-6B8397FF9AE3}" destId="{16F47FDA-6F60-484B-9E58-636210A4C0A4}" srcOrd="0" destOrd="0" presId="urn:microsoft.com/office/officeart/2018/5/layout/CenteredIconLabelDescriptionList"/>
    <dgm:cxn modelId="{A3B8D0A2-1C31-4C16-9401-CB69FD07A2C3}" type="presParOf" srcId="{D9C24BF6-62D5-46FC-9418-6B8397FF9AE3}" destId="{4936F8F1-00D2-4600-B2CB-136D46A3AD6B}" srcOrd="1" destOrd="0" presId="urn:microsoft.com/office/officeart/2018/5/layout/CenteredIconLabelDescriptionList"/>
    <dgm:cxn modelId="{64DA88EB-F8B2-481C-8C81-8AED9D5FAAEB}" type="presParOf" srcId="{D9C24BF6-62D5-46FC-9418-6B8397FF9AE3}" destId="{C5EF347E-BA12-42FB-A9BE-3FC04FC155D7}" srcOrd="2" destOrd="0" presId="urn:microsoft.com/office/officeart/2018/5/layout/CenteredIconLabelDescriptionList"/>
    <dgm:cxn modelId="{38388689-25E6-4534-93B4-EE4B3EB9E298}" type="presParOf" srcId="{D9C24BF6-62D5-46FC-9418-6B8397FF9AE3}" destId="{96EB742A-A870-47AA-A883-A8D020B3B865}" srcOrd="3" destOrd="0" presId="urn:microsoft.com/office/officeart/2018/5/layout/CenteredIconLabelDescriptionList"/>
    <dgm:cxn modelId="{53C82F61-9A2F-46E3-A250-EC46CB34885C}" type="presParOf" srcId="{D9C24BF6-62D5-46FC-9418-6B8397FF9AE3}" destId="{98C61EC2-7898-4687-9546-F5DB1A785FCE}" srcOrd="4" destOrd="0" presId="urn:microsoft.com/office/officeart/2018/5/layout/CenteredIconLabelDescriptionList"/>
    <dgm:cxn modelId="{DF3C2B6B-7AE4-40B3-ACCF-0B17E75CE646}" type="presParOf" srcId="{258C3328-D8FD-4240-B525-440C341110CA}" destId="{78ACD199-DC5E-4134-A31E-7DAE135E6149}" srcOrd="3" destOrd="0" presId="urn:microsoft.com/office/officeart/2018/5/layout/CenteredIconLabelDescriptionList"/>
    <dgm:cxn modelId="{2888868B-226A-4A83-9943-1021FE8F0177}" type="presParOf" srcId="{258C3328-D8FD-4240-B525-440C341110CA}" destId="{301D7A8B-BD2C-4C07-AC6F-C40513980520}" srcOrd="4" destOrd="0" presId="urn:microsoft.com/office/officeart/2018/5/layout/CenteredIconLabelDescriptionList"/>
    <dgm:cxn modelId="{A0E7C963-C691-42DD-8FD3-5CA95F59CB37}" type="presParOf" srcId="{301D7A8B-BD2C-4C07-AC6F-C40513980520}" destId="{A3FE4306-14BB-4BCA-98A4-10BFA67E7F0B}" srcOrd="0" destOrd="0" presId="urn:microsoft.com/office/officeart/2018/5/layout/CenteredIconLabelDescriptionList"/>
    <dgm:cxn modelId="{437EA9D5-BC13-422C-84C0-6AA2D2C27940}" type="presParOf" srcId="{301D7A8B-BD2C-4C07-AC6F-C40513980520}" destId="{23B55969-A6B2-4D0B-8306-65D67E0BA572}" srcOrd="1" destOrd="0" presId="urn:microsoft.com/office/officeart/2018/5/layout/CenteredIconLabelDescriptionList"/>
    <dgm:cxn modelId="{813DC0E5-D9F8-4896-BDD9-1D3C7C9DD325}" type="presParOf" srcId="{301D7A8B-BD2C-4C07-AC6F-C40513980520}" destId="{2315B3DB-293F-49DB-AC72-E6DC9808C5A9}" srcOrd="2" destOrd="0" presId="urn:microsoft.com/office/officeart/2018/5/layout/CenteredIconLabelDescriptionList"/>
    <dgm:cxn modelId="{4B90A1DF-1975-4DE2-959F-8D66969531BF}" type="presParOf" srcId="{301D7A8B-BD2C-4C07-AC6F-C40513980520}" destId="{1872EF1C-E468-48C6-9D79-28E0464F9385}" srcOrd="3" destOrd="0" presId="urn:microsoft.com/office/officeart/2018/5/layout/CenteredIconLabelDescriptionList"/>
    <dgm:cxn modelId="{5256CB9A-3B9A-4B2B-A557-176B5A4C33D6}" type="presParOf" srcId="{301D7A8B-BD2C-4C07-AC6F-C40513980520}" destId="{A6B2AD29-735E-44CE-AA6D-A533DF52023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CC99D-2BA2-46BC-A8D9-B4CA268136DB}"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FC0E7AE-8D11-4A5F-A843-1F7418E10C4B}">
      <dgm:prSet/>
      <dgm:spPr>
        <a:solidFill>
          <a:schemeClr val="accent3">
            <a:hueOff val="0"/>
            <a:satOff val="0"/>
            <a:lumOff val="0"/>
          </a:schemeClr>
        </a:solidFill>
      </dgm:spPr>
      <dgm:t>
        <a:bodyPr/>
        <a:lstStyle/>
        <a:p>
          <a:r>
            <a:rPr lang="en-US"/>
            <a:t>Extension of Sure Independence Screening</a:t>
          </a:r>
        </a:p>
      </dgm:t>
    </dgm:pt>
    <dgm:pt modelId="{612B6FC6-82F0-4875-AA0D-6301D7F001F7}" type="parTrans" cxnId="{2661E064-AA08-4851-BFAD-CD5A25D1B9D4}">
      <dgm:prSet/>
      <dgm:spPr/>
      <dgm:t>
        <a:bodyPr/>
        <a:lstStyle/>
        <a:p>
          <a:endParaRPr lang="en-US"/>
        </a:p>
      </dgm:t>
    </dgm:pt>
    <dgm:pt modelId="{7428D79B-E009-4C39-9CE5-55FF11108B89}" type="sibTrans" cxnId="{2661E064-AA08-4851-BFAD-CD5A25D1B9D4}">
      <dgm:prSet/>
      <dgm:spPr/>
      <dgm:t>
        <a:bodyPr/>
        <a:lstStyle/>
        <a:p>
          <a:endParaRPr lang="en-US"/>
        </a:p>
      </dgm:t>
    </dgm:pt>
    <dgm:pt modelId="{464B75ED-90B4-41A7-B0AE-409F7ECF354F}">
      <dgm:prSet/>
      <dgm:spPr/>
      <dgm:t>
        <a:bodyPr/>
        <a:lstStyle/>
        <a:p>
          <a:r>
            <a:rPr lang="en-US"/>
            <a:t>Potential issues with SIS</a:t>
          </a:r>
        </a:p>
      </dgm:t>
    </dgm:pt>
    <dgm:pt modelId="{F17E1B61-C942-4249-8268-BB9F21808B7E}" type="parTrans" cxnId="{92C0859C-6E4A-45A2-A6AD-B9EF70E9B4EA}">
      <dgm:prSet/>
      <dgm:spPr/>
      <dgm:t>
        <a:bodyPr/>
        <a:lstStyle/>
        <a:p>
          <a:endParaRPr lang="en-US"/>
        </a:p>
      </dgm:t>
    </dgm:pt>
    <dgm:pt modelId="{D03C80F2-09B6-4059-9A4F-73A3280D6B3A}" type="sibTrans" cxnId="{92C0859C-6E4A-45A2-A6AD-B9EF70E9B4EA}">
      <dgm:prSet/>
      <dgm:spPr/>
      <dgm:t>
        <a:bodyPr/>
        <a:lstStyle/>
        <a:p>
          <a:endParaRPr lang="en-US"/>
        </a:p>
      </dgm:t>
    </dgm:pt>
    <dgm:pt modelId="{38DBA5DC-BF5D-4226-846A-33D191AB159F}">
      <dgm:prSet/>
      <dgm:spPr/>
      <dgm:t>
        <a:bodyPr/>
        <a:lstStyle/>
        <a:p>
          <a:r>
            <a:rPr lang="en-US"/>
            <a:t>Some unimportant predictors highly correlated with important predictors</a:t>
          </a:r>
        </a:p>
      </dgm:t>
    </dgm:pt>
    <dgm:pt modelId="{E7A806FB-A311-40D7-8912-9CC62C7C652C}" type="parTrans" cxnId="{B21B6746-18A3-42BB-9CD7-503C917F6A35}">
      <dgm:prSet/>
      <dgm:spPr/>
      <dgm:t>
        <a:bodyPr/>
        <a:lstStyle/>
        <a:p>
          <a:endParaRPr lang="en-US"/>
        </a:p>
      </dgm:t>
    </dgm:pt>
    <dgm:pt modelId="{F2979CCF-F2B0-4667-B04D-BFEC82C57466}" type="sibTrans" cxnId="{B21B6746-18A3-42BB-9CD7-503C917F6A35}">
      <dgm:prSet/>
      <dgm:spPr/>
      <dgm:t>
        <a:bodyPr/>
        <a:lstStyle/>
        <a:p>
          <a:endParaRPr lang="en-US"/>
        </a:p>
      </dgm:t>
    </dgm:pt>
    <dgm:pt modelId="{70E864FC-78FB-4B87-9917-B41AE80C877B}">
      <dgm:prSet/>
      <dgm:spPr/>
      <dgm:t>
        <a:bodyPr/>
        <a:lstStyle/>
        <a:p>
          <a:r>
            <a:rPr lang="en-US" dirty="0"/>
            <a:t>Important predictor that us marginally uncorrelated but jointly correlated with response cannot be picked</a:t>
          </a:r>
        </a:p>
      </dgm:t>
    </dgm:pt>
    <dgm:pt modelId="{63C49C78-E924-4E09-BBCF-E291EE2B3403}" type="parTrans" cxnId="{0EB39254-C292-4F75-9951-3090CBF31DF5}">
      <dgm:prSet/>
      <dgm:spPr/>
      <dgm:t>
        <a:bodyPr/>
        <a:lstStyle/>
        <a:p>
          <a:endParaRPr lang="en-US"/>
        </a:p>
      </dgm:t>
    </dgm:pt>
    <dgm:pt modelId="{7F6EC1EC-3A66-488D-A792-546584778F6B}" type="sibTrans" cxnId="{0EB39254-C292-4F75-9951-3090CBF31DF5}">
      <dgm:prSet/>
      <dgm:spPr/>
      <dgm:t>
        <a:bodyPr/>
        <a:lstStyle/>
        <a:p>
          <a:endParaRPr lang="en-US"/>
        </a:p>
      </dgm:t>
    </dgm:pt>
    <dgm:pt modelId="{B89A809B-5D1E-4326-9979-BC28C2268C1E}">
      <dgm:prSet/>
      <dgm:spPr/>
      <dgm:t>
        <a:bodyPr/>
        <a:lstStyle/>
        <a:p>
          <a:r>
            <a:rPr lang="en-US"/>
            <a:t>Collinearity of predictors</a:t>
          </a:r>
        </a:p>
      </dgm:t>
    </dgm:pt>
    <dgm:pt modelId="{78C5D27E-6940-4E48-96A1-6643C2DF8970}" type="parTrans" cxnId="{D5E47EDE-BDAF-4632-A192-427C1151E0BE}">
      <dgm:prSet/>
      <dgm:spPr/>
      <dgm:t>
        <a:bodyPr/>
        <a:lstStyle/>
        <a:p>
          <a:endParaRPr lang="en-US"/>
        </a:p>
      </dgm:t>
    </dgm:pt>
    <dgm:pt modelId="{B6C620F1-5B8B-4497-B426-A4A366F0CCAE}" type="sibTrans" cxnId="{D5E47EDE-BDAF-4632-A192-427C1151E0BE}">
      <dgm:prSet/>
      <dgm:spPr/>
      <dgm:t>
        <a:bodyPr/>
        <a:lstStyle/>
        <a:p>
          <a:endParaRPr lang="en-US"/>
        </a:p>
      </dgm:t>
    </dgm:pt>
    <dgm:pt modelId="{B4020E0F-42B2-D74C-A3B8-77909B633EB4}" type="pres">
      <dgm:prSet presAssocID="{4F1CC99D-2BA2-46BC-A8D9-B4CA268136DB}" presName="Name0" presStyleCnt="0">
        <dgm:presLayoutVars>
          <dgm:dir/>
          <dgm:animLvl val="lvl"/>
          <dgm:resizeHandles val="exact"/>
        </dgm:presLayoutVars>
      </dgm:prSet>
      <dgm:spPr/>
    </dgm:pt>
    <dgm:pt modelId="{FC9F258F-3501-6B47-892E-49A5BD08E7EA}" type="pres">
      <dgm:prSet presAssocID="{464B75ED-90B4-41A7-B0AE-409F7ECF354F}" presName="boxAndChildren" presStyleCnt="0"/>
      <dgm:spPr/>
    </dgm:pt>
    <dgm:pt modelId="{46391811-2884-B444-BDAE-C04AA5A47DAD}" type="pres">
      <dgm:prSet presAssocID="{464B75ED-90B4-41A7-B0AE-409F7ECF354F}" presName="parentTextBox" presStyleLbl="node1" presStyleIdx="0" presStyleCnt="2"/>
      <dgm:spPr/>
    </dgm:pt>
    <dgm:pt modelId="{9551D6BB-2F30-3B4D-AC68-E952248D116A}" type="pres">
      <dgm:prSet presAssocID="{464B75ED-90B4-41A7-B0AE-409F7ECF354F}" presName="entireBox" presStyleLbl="node1" presStyleIdx="0" presStyleCnt="2"/>
      <dgm:spPr/>
    </dgm:pt>
    <dgm:pt modelId="{C0D1D718-0F98-0E40-A608-DF2C68441B92}" type="pres">
      <dgm:prSet presAssocID="{464B75ED-90B4-41A7-B0AE-409F7ECF354F}" presName="descendantBox" presStyleCnt="0"/>
      <dgm:spPr/>
    </dgm:pt>
    <dgm:pt modelId="{BC07B00B-DDA5-5C4C-8040-25FD76F3DA11}" type="pres">
      <dgm:prSet presAssocID="{38DBA5DC-BF5D-4226-846A-33D191AB159F}" presName="childTextBox" presStyleLbl="fgAccFollowNode1" presStyleIdx="0" presStyleCnt="3">
        <dgm:presLayoutVars>
          <dgm:bulletEnabled val="1"/>
        </dgm:presLayoutVars>
      </dgm:prSet>
      <dgm:spPr/>
    </dgm:pt>
    <dgm:pt modelId="{C9C9659E-8C27-4848-AF15-A561F4182F41}" type="pres">
      <dgm:prSet presAssocID="{70E864FC-78FB-4B87-9917-B41AE80C877B}" presName="childTextBox" presStyleLbl="fgAccFollowNode1" presStyleIdx="1" presStyleCnt="3">
        <dgm:presLayoutVars>
          <dgm:bulletEnabled val="1"/>
        </dgm:presLayoutVars>
      </dgm:prSet>
      <dgm:spPr/>
    </dgm:pt>
    <dgm:pt modelId="{00206986-ABCE-EC42-AB5A-EB7C8348B3FA}" type="pres">
      <dgm:prSet presAssocID="{B89A809B-5D1E-4326-9979-BC28C2268C1E}" presName="childTextBox" presStyleLbl="fgAccFollowNode1" presStyleIdx="2" presStyleCnt="3">
        <dgm:presLayoutVars>
          <dgm:bulletEnabled val="1"/>
        </dgm:presLayoutVars>
      </dgm:prSet>
      <dgm:spPr/>
    </dgm:pt>
    <dgm:pt modelId="{3958592E-9E72-1A4C-875B-C2B9D07D4C58}" type="pres">
      <dgm:prSet presAssocID="{7428D79B-E009-4C39-9CE5-55FF11108B89}" presName="sp" presStyleCnt="0"/>
      <dgm:spPr/>
    </dgm:pt>
    <dgm:pt modelId="{AA0A3E82-A36F-124D-B1FA-C4ACBFF5E085}" type="pres">
      <dgm:prSet presAssocID="{0FC0E7AE-8D11-4A5F-A843-1F7418E10C4B}" presName="arrowAndChildren" presStyleCnt="0"/>
      <dgm:spPr/>
    </dgm:pt>
    <dgm:pt modelId="{FE388C1D-D5AA-4B46-B2F8-C2323CAF1574}" type="pres">
      <dgm:prSet presAssocID="{0FC0E7AE-8D11-4A5F-A843-1F7418E10C4B}" presName="parentTextArrow" presStyleLbl="node1" presStyleIdx="1" presStyleCnt="2"/>
      <dgm:spPr/>
    </dgm:pt>
  </dgm:ptLst>
  <dgm:cxnLst>
    <dgm:cxn modelId="{B21B6746-18A3-42BB-9CD7-503C917F6A35}" srcId="{464B75ED-90B4-41A7-B0AE-409F7ECF354F}" destId="{38DBA5DC-BF5D-4226-846A-33D191AB159F}" srcOrd="0" destOrd="0" parTransId="{E7A806FB-A311-40D7-8912-9CC62C7C652C}" sibTransId="{F2979CCF-F2B0-4667-B04D-BFEC82C57466}"/>
    <dgm:cxn modelId="{F37C744A-8EE2-794A-AC19-FBB54DE95012}" type="presOf" srcId="{0FC0E7AE-8D11-4A5F-A843-1F7418E10C4B}" destId="{FE388C1D-D5AA-4B46-B2F8-C2323CAF1574}" srcOrd="0" destOrd="0" presId="urn:microsoft.com/office/officeart/2005/8/layout/process4"/>
    <dgm:cxn modelId="{0EB39254-C292-4F75-9951-3090CBF31DF5}" srcId="{464B75ED-90B4-41A7-B0AE-409F7ECF354F}" destId="{70E864FC-78FB-4B87-9917-B41AE80C877B}" srcOrd="1" destOrd="0" parTransId="{63C49C78-E924-4E09-BBCF-E291EE2B3403}" sibTransId="{7F6EC1EC-3A66-488D-A792-546584778F6B}"/>
    <dgm:cxn modelId="{E572EB59-9293-9B4A-9AA7-5B2A711486DF}" type="presOf" srcId="{464B75ED-90B4-41A7-B0AE-409F7ECF354F}" destId="{46391811-2884-B444-BDAE-C04AA5A47DAD}" srcOrd="0" destOrd="0" presId="urn:microsoft.com/office/officeart/2005/8/layout/process4"/>
    <dgm:cxn modelId="{2661E064-AA08-4851-BFAD-CD5A25D1B9D4}" srcId="{4F1CC99D-2BA2-46BC-A8D9-B4CA268136DB}" destId="{0FC0E7AE-8D11-4A5F-A843-1F7418E10C4B}" srcOrd="0" destOrd="0" parTransId="{612B6FC6-82F0-4875-AA0D-6301D7F001F7}" sibTransId="{7428D79B-E009-4C39-9CE5-55FF11108B89}"/>
    <dgm:cxn modelId="{CDCF6E7F-BBF8-B248-A0D5-D189B653A8BE}" type="presOf" srcId="{38DBA5DC-BF5D-4226-846A-33D191AB159F}" destId="{BC07B00B-DDA5-5C4C-8040-25FD76F3DA11}" srcOrd="0" destOrd="0" presId="urn:microsoft.com/office/officeart/2005/8/layout/process4"/>
    <dgm:cxn modelId="{57112B82-4436-3043-BC89-D183A2654422}" type="presOf" srcId="{B89A809B-5D1E-4326-9979-BC28C2268C1E}" destId="{00206986-ABCE-EC42-AB5A-EB7C8348B3FA}" srcOrd="0" destOrd="0" presId="urn:microsoft.com/office/officeart/2005/8/layout/process4"/>
    <dgm:cxn modelId="{C515148A-AF24-7B47-B740-47F6ECC6EE8C}" type="presOf" srcId="{464B75ED-90B4-41A7-B0AE-409F7ECF354F}" destId="{9551D6BB-2F30-3B4D-AC68-E952248D116A}" srcOrd="1" destOrd="0" presId="urn:microsoft.com/office/officeart/2005/8/layout/process4"/>
    <dgm:cxn modelId="{4BDD6790-8A51-5448-A929-79D9CCBEFAFA}" type="presOf" srcId="{4F1CC99D-2BA2-46BC-A8D9-B4CA268136DB}" destId="{B4020E0F-42B2-D74C-A3B8-77909B633EB4}" srcOrd="0" destOrd="0" presId="urn:microsoft.com/office/officeart/2005/8/layout/process4"/>
    <dgm:cxn modelId="{92C0859C-6E4A-45A2-A6AD-B9EF70E9B4EA}" srcId="{4F1CC99D-2BA2-46BC-A8D9-B4CA268136DB}" destId="{464B75ED-90B4-41A7-B0AE-409F7ECF354F}" srcOrd="1" destOrd="0" parTransId="{F17E1B61-C942-4249-8268-BB9F21808B7E}" sibTransId="{D03C80F2-09B6-4059-9A4F-73A3280D6B3A}"/>
    <dgm:cxn modelId="{D5E47EDE-BDAF-4632-A192-427C1151E0BE}" srcId="{464B75ED-90B4-41A7-B0AE-409F7ECF354F}" destId="{B89A809B-5D1E-4326-9979-BC28C2268C1E}" srcOrd="2" destOrd="0" parTransId="{78C5D27E-6940-4E48-96A1-6643C2DF8970}" sibTransId="{B6C620F1-5B8B-4497-B426-A4A366F0CCAE}"/>
    <dgm:cxn modelId="{F9804BEB-8581-6A4B-9CCD-5B55F9E5DA9A}" type="presOf" srcId="{70E864FC-78FB-4B87-9917-B41AE80C877B}" destId="{C9C9659E-8C27-4848-AF15-A561F4182F41}" srcOrd="0" destOrd="0" presId="urn:microsoft.com/office/officeart/2005/8/layout/process4"/>
    <dgm:cxn modelId="{B1C79086-CD27-7C42-987D-D3419DA5314A}" type="presParOf" srcId="{B4020E0F-42B2-D74C-A3B8-77909B633EB4}" destId="{FC9F258F-3501-6B47-892E-49A5BD08E7EA}" srcOrd="0" destOrd="0" presId="urn:microsoft.com/office/officeart/2005/8/layout/process4"/>
    <dgm:cxn modelId="{5E60D7F4-A5F3-BC4F-BCF4-4AF3E1D78C81}" type="presParOf" srcId="{FC9F258F-3501-6B47-892E-49A5BD08E7EA}" destId="{46391811-2884-B444-BDAE-C04AA5A47DAD}" srcOrd="0" destOrd="0" presId="urn:microsoft.com/office/officeart/2005/8/layout/process4"/>
    <dgm:cxn modelId="{FD5BA1EB-EDF7-F848-AF6E-2293A74B7C2C}" type="presParOf" srcId="{FC9F258F-3501-6B47-892E-49A5BD08E7EA}" destId="{9551D6BB-2F30-3B4D-AC68-E952248D116A}" srcOrd="1" destOrd="0" presId="urn:microsoft.com/office/officeart/2005/8/layout/process4"/>
    <dgm:cxn modelId="{22DAEBCD-8F8A-494C-84D7-923D46A0516A}" type="presParOf" srcId="{FC9F258F-3501-6B47-892E-49A5BD08E7EA}" destId="{C0D1D718-0F98-0E40-A608-DF2C68441B92}" srcOrd="2" destOrd="0" presId="urn:microsoft.com/office/officeart/2005/8/layout/process4"/>
    <dgm:cxn modelId="{41241949-5D07-AB47-B0D8-46D000718152}" type="presParOf" srcId="{C0D1D718-0F98-0E40-A608-DF2C68441B92}" destId="{BC07B00B-DDA5-5C4C-8040-25FD76F3DA11}" srcOrd="0" destOrd="0" presId="urn:microsoft.com/office/officeart/2005/8/layout/process4"/>
    <dgm:cxn modelId="{9A8D9699-3AF9-4740-A4CA-AC9D969E99B0}" type="presParOf" srcId="{C0D1D718-0F98-0E40-A608-DF2C68441B92}" destId="{C9C9659E-8C27-4848-AF15-A561F4182F41}" srcOrd="1" destOrd="0" presId="urn:microsoft.com/office/officeart/2005/8/layout/process4"/>
    <dgm:cxn modelId="{EFF030FB-3232-9D43-96C3-FA2C41307E76}" type="presParOf" srcId="{C0D1D718-0F98-0E40-A608-DF2C68441B92}" destId="{00206986-ABCE-EC42-AB5A-EB7C8348B3FA}" srcOrd="2" destOrd="0" presId="urn:microsoft.com/office/officeart/2005/8/layout/process4"/>
    <dgm:cxn modelId="{A7631467-0B9D-544F-8795-FAF1285D8EB2}" type="presParOf" srcId="{B4020E0F-42B2-D74C-A3B8-77909B633EB4}" destId="{3958592E-9E72-1A4C-875B-C2B9D07D4C58}" srcOrd="1" destOrd="0" presId="urn:microsoft.com/office/officeart/2005/8/layout/process4"/>
    <dgm:cxn modelId="{3D2EAA7A-0373-F04F-ABD6-DAF3C8951965}" type="presParOf" srcId="{B4020E0F-42B2-D74C-A3B8-77909B633EB4}" destId="{AA0A3E82-A36F-124D-B1FA-C4ACBFF5E085}" srcOrd="2" destOrd="0" presId="urn:microsoft.com/office/officeart/2005/8/layout/process4"/>
    <dgm:cxn modelId="{51034B4E-D039-B247-B865-7EE977F66A66}" type="presParOf" srcId="{AA0A3E82-A36F-124D-B1FA-C4ACBFF5E085}" destId="{FE388C1D-D5AA-4B46-B2F8-C2323CAF157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47CE5-95CE-4645-AF88-7EB29DC9FFE0}">
      <dsp:nvSpPr>
        <dsp:cNvPr id="0" name=""/>
        <dsp:cNvSpPr/>
      </dsp:nvSpPr>
      <dsp:spPr>
        <a:xfrm>
          <a:off x="1072631" y="663401"/>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8B39E1-F95A-497C-ACED-7E91EDBD77CC}">
      <dsp:nvSpPr>
        <dsp:cNvPr id="0" name=""/>
        <dsp:cNvSpPr/>
      </dsp:nvSpPr>
      <dsp:spPr>
        <a:xfrm>
          <a:off x="3178" y="1922082"/>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Correlation Learning</a:t>
          </a:r>
        </a:p>
      </dsp:txBody>
      <dsp:txXfrm>
        <a:off x="3178" y="1922082"/>
        <a:ext cx="3290624" cy="493593"/>
      </dsp:txXfrm>
    </dsp:sp>
    <dsp:sp modelId="{8E89CAA8-9A2B-4F1F-8B25-8DDC150EF589}">
      <dsp:nvSpPr>
        <dsp:cNvPr id="0" name=""/>
        <dsp:cNvSpPr/>
      </dsp:nvSpPr>
      <dsp:spPr>
        <a:xfrm>
          <a:off x="3178" y="2465425"/>
          <a:ext cx="3290624" cy="68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Uses marginal correlation of features to the response variable to rank their importance</a:t>
          </a:r>
        </a:p>
      </dsp:txBody>
      <dsp:txXfrm>
        <a:off x="3178" y="2465425"/>
        <a:ext cx="3290624" cy="685453"/>
      </dsp:txXfrm>
    </dsp:sp>
    <dsp:sp modelId="{16F47FDA-6F60-484B-9E58-636210A4C0A4}">
      <dsp:nvSpPr>
        <dsp:cNvPr id="0" name=""/>
        <dsp:cNvSpPr/>
      </dsp:nvSpPr>
      <dsp:spPr>
        <a:xfrm>
          <a:off x="4939115" y="663401"/>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EF347E-BA12-42FB-A9BE-3FC04FC155D7}">
      <dsp:nvSpPr>
        <dsp:cNvPr id="0" name=""/>
        <dsp:cNvSpPr/>
      </dsp:nvSpPr>
      <dsp:spPr>
        <a:xfrm>
          <a:off x="3869662" y="1922082"/>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Low Computational Cost</a:t>
          </a:r>
        </a:p>
      </dsp:txBody>
      <dsp:txXfrm>
        <a:off x="3869662" y="1922082"/>
        <a:ext cx="3290624" cy="493593"/>
      </dsp:txXfrm>
    </dsp:sp>
    <dsp:sp modelId="{98C61EC2-7898-4687-9546-F5DB1A785FCE}">
      <dsp:nvSpPr>
        <dsp:cNvPr id="0" name=""/>
        <dsp:cNvSpPr/>
      </dsp:nvSpPr>
      <dsp:spPr>
        <a:xfrm>
          <a:off x="3869662" y="2465425"/>
          <a:ext cx="3290624" cy="68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O(np)</a:t>
          </a:r>
        </a:p>
      </dsp:txBody>
      <dsp:txXfrm>
        <a:off x="3869662" y="2465425"/>
        <a:ext cx="3290624" cy="685453"/>
      </dsp:txXfrm>
    </dsp:sp>
    <dsp:sp modelId="{A3FE4306-14BB-4BCA-98A4-10BFA67E7F0B}">
      <dsp:nvSpPr>
        <dsp:cNvPr id="0" name=""/>
        <dsp:cNvSpPr/>
      </dsp:nvSpPr>
      <dsp:spPr>
        <a:xfrm>
          <a:off x="8805600" y="663401"/>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15B3DB-293F-49DB-AC72-E6DC9808C5A9}">
      <dsp:nvSpPr>
        <dsp:cNvPr id="0" name=""/>
        <dsp:cNvSpPr/>
      </dsp:nvSpPr>
      <dsp:spPr>
        <a:xfrm>
          <a:off x="7736146" y="1922082"/>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dirty="0"/>
            <a:t>Sure Screening</a:t>
          </a:r>
        </a:p>
      </dsp:txBody>
      <dsp:txXfrm>
        <a:off x="7736146" y="1922082"/>
        <a:ext cx="3290624" cy="493593"/>
      </dsp:txXfrm>
    </dsp:sp>
    <dsp:sp modelId="{A6B2AD29-735E-44CE-AA6D-A533DF52023F}">
      <dsp:nvSpPr>
        <dsp:cNvPr id="0" name=""/>
        <dsp:cNvSpPr/>
      </dsp:nvSpPr>
      <dsp:spPr>
        <a:xfrm>
          <a:off x="7736146" y="2465425"/>
          <a:ext cx="3290624" cy="68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Probability that all important variables survive is 1</a:t>
          </a:r>
          <a:endParaRPr lang="en-US" sz="1600" kern="1200" dirty="0"/>
        </a:p>
      </dsp:txBody>
      <dsp:txXfrm>
        <a:off x="7736146" y="2465425"/>
        <a:ext cx="3290624" cy="685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1D6BB-2F30-3B4D-AC68-E952248D116A}">
      <dsp:nvSpPr>
        <dsp:cNvPr id="0" name=""/>
        <dsp:cNvSpPr/>
      </dsp:nvSpPr>
      <dsp:spPr>
        <a:xfrm>
          <a:off x="0" y="2302120"/>
          <a:ext cx="11029950" cy="151044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Potential issues with SIS</a:t>
          </a:r>
        </a:p>
      </dsp:txBody>
      <dsp:txXfrm>
        <a:off x="0" y="2302120"/>
        <a:ext cx="11029950" cy="815637"/>
      </dsp:txXfrm>
    </dsp:sp>
    <dsp:sp modelId="{BC07B00B-DDA5-5C4C-8040-25FD76F3DA11}">
      <dsp:nvSpPr>
        <dsp:cNvPr id="0" name=""/>
        <dsp:cNvSpPr/>
      </dsp:nvSpPr>
      <dsp:spPr>
        <a:xfrm>
          <a:off x="5385" y="3087549"/>
          <a:ext cx="3673059" cy="694802"/>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Some unimportant predictors highly correlated with important predictors</a:t>
          </a:r>
        </a:p>
      </dsp:txBody>
      <dsp:txXfrm>
        <a:off x="5385" y="3087549"/>
        <a:ext cx="3673059" cy="694802"/>
      </dsp:txXfrm>
    </dsp:sp>
    <dsp:sp modelId="{C9C9659E-8C27-4848-AF15-A561F4182F41}">
      <dsp:nvSpPr>
        <dsp:cNvPr id="0" name=""/>
        <dsp:cNvSpPr/>
      </dsp:nvSpPr>
      <dsp:spPr>
        <a:xfrm>
          <a:off x="3678445" y="3087549"/>
          <a:ext cx="3673059" cy="694802"/>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Important predictor that us marginally uncorrelated but jointly correlated with response cannot be picked</a:t>
          </a:r>
        </a:p>
      </dsp:txBody>
      <dsp:txXfrm>
        <a:off x="3678445" y="3087549"/>
        <a:ext cx="3673059" cy="694802"/>
      </dsp:txXfrm>
    </dsp:sp>
    <dsp:sp modelId="{00206986-ABCE-EC42-AB5A-EB7C8348B3FA}">
      <dsp:nvSpPr>
        <dsp:cNvPr id="0" name=""/>
        <dsp:cNvSpPr/>
      </dsp:nvSpPr>
      <dsp:spPr>
        <a:xfrm>
          <a:off x="7351504" y="3087549"/>
          <a:ext cx="3673059" cy="694802"/>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Collinearity of predictors</a:t>
          </a:r>
        </a:p>
      </dsp:txBody>
      <dsp:txXfrm>
        <a:off x="7351504" y="3087549"/>
        <a:ext cx="3673059" cy="694802"/>
      </dsp:txXfrm>
    </dsp:sp>
    <dsp:sp modelId="{FE388C1D-D5AA-4B46-B2F8-C2323CAF1574}">
      <dsp:nvSpPr>
        <dsp:cNvPr id="0" name=""/>
        <dsp:cNvSpPr/>
      </dsp:nvSpPr>
      <dsp:spPr>
        <a:xfrm rot="10800000">
          <a:off x="0" y="1719"/>
          <a:ext cx="11029950" cy="2323057"/>
        </a:xfrm>
        <a:prstGeom prst="upArrowCallout">
          <a:avLst/>
        </a:prstGeom>
        <a:solidFill>
          <a:schemeClr val="accent3">
            <a:hueOff val="0"/>
            <a:satOff val="0"/>
            <a:lum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Extension of Sure Independence Screening</a:t>
          </a:r>
        </a:p>
      </dsp:txBody>
      <dsp:txXfrm rot="10800000">
        <a:off x="0" y="1719"/>
        <a:ext cx="11029950" cy="150945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9CD30-AD91-F345-9628-99E5AD0D233D}" type="datetimeFigureOut">
              <a:rPr lang="en-US" smtClean="0"/>
              <a:t>3/29/20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A94D2-92BB-994C-AE4D-564123C2107D}" type="slidenum">
              <a:rPr lang="en-US" smtClean="0"/>
              <a:t>‹#›</a:t>
            </a:fld>
            <a:endParaRPr lang="en-US"/>
          </a:p>
        </p:txBody>
      </p:sp>
    </p:spTree>
    <p:extLst>
      <p:ext uri="{BB962C8B-B14F-4D97-AF65-F5344CB8AC3E}">
        <p14:creationId xmlns:p14="http://schemas.microsoft.com/office/powerpoint/2010/main" val="12400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Authors: </a:t>
            </a:r>
            <a:r>
              <a:rPr lang="en-CA" sz="1200" kern="1200" dirty="0" err="1">
                <a:solidFill>
                  <a:schemeClr val="tx1"/>
                </a:solidFill>
                <a:effectLst/>
                <a:latin typeface="+mn-lt"/>
                <a:ea typeface="+mn-ea"/>
                <a:cs typeface="+mn-cs"/>
              </a:rPr>
              <a:t>Jianqing</a:t>
            </a:r>
            <a:r>
              <a:rPr lang="en-CA" sz="1200" kern="1200" dirty="0">
                <a:solidFill>
                  <a:schemeClr val="tx1"/>
                </a:solidFill>
                <a:effectLst/>
                <a:latin typeface="+mn-lt"/>
                <a:ea typeface="+mn-ea"/>
                <a:cs typeface="+mn-cs"/>
              </a:rPr>
              <a:t> Fan and </a:t>
            </a:r>
            <a:r>
              <a:rPr lang="en-CA" sz="1200" kern="1200" dirty="0" err="1">
                <a:solidFill>
                  <a:schemeClr val="tx1"/>
                </a:solidFill>
                <a:effectLst/>
                <a:latin typeface="+mn-lt"/>
                <a:ea typeface="+mn-ea"/>
                <a:cs typeface="+mn-cs"/>
              </a:rPr>
              <a:t>Jinchi</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Lv</a:t>
            </a:r>
            <a:r>
              <a:rPr lang="en-CA"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A6EA94D2-92BB-994C-AE4D-564123C2107D}" type="slidenum">
              <a:rPr lang="en-US" smtClean="0"/>
              <a:t>1</a:t>
            </a:fld>
            <a:endParaRPr lang="en-US"/>
          </a:p>
        </p:txBody>
      </p:sp>
    </p:spTree>
    <p:extLst>
      <p:ext uri="{BB962C8B-B14F-4D97-AF65-F5344CB8AC3E}">
        <p14:creationId xmlns:p14="http://schemas.microsoft.com/office/powerpoint/2010/main" val="37220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Variable selection plays an important role in high dimensional statistical modelling which nowadays appears in many areas and is key to various scientific discoveries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When dimension p is high, it is often assumed that only a small number of predictors among X1...XP contribute to the response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With sparsity, variable selection can improve the accuracy of estimation by effectively identifying the subset of important predictors, and also enhance model interpretability with parsimonious representation.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Sparsity comes frequently with high dimensional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Sparsity is usually a problem seen in gene expression and proteomics studies, biomedical imaging, functional magnetic resonance imaging, tomography, tumour classifications, signal processing, image analysis and finance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EA94D2-92BB-994C-AE4D-564123C2107D}" type="slidenum">
              <a:rPr lang="en-US" smtClean="0"/>
              <a:t>2</a:t>
            </a:fld>
            <a:endParaRPr lang="en-US"/>
          </a:p>
        </p:txBody>
      </p:sp>
    </p:spTree>
    <p:extLst>
      <p:ext uri="{BB962C8B-B14F-4D97-AF65-F5344CB8AC3E}">
        <p14:creationId xmlns:p14="http://schemas.microsoft.com/office/powerpoint/2010/main" val="359305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These are lower dimensional models which work best when n &gt; 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Dimension reduction or feature selection is an effective strategy to deal with high dimensionality…the computational burden can be reduced drastically.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main goal in our paper: reduce dimensionality p from a huge scale to a relatively large scale d by a fast and efficient method where d&lt;p.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correlation learning which filters out the features that have weak correlation with the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Oracle properties in a stronger sense, say, mimicking the oracle in not only selecting the right model, but also estimating the parameters efficiently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Dantzig selector which is the solution to an L1-regularization problem and showed that, under the uniform uncertainty principle, this minimum L1 -estimator achieves the ideal risk, i.e. the risk of the oracle estimator with the true model known ahead of time, up to a logarithmic factor log(p).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by sure screening we mean a property that all the important variables survive after variable screening with probability tending to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EA94D2-92BB-994C-AE4D-564123C2107D}" type="slidenum">
              <a:rPr lang="en-US" smtClean="0"/>
              <a:t>3</a:t>
            </a:fld>
            <a:endParaRPr lang="en-US"/>
          </a:p>
        </p:txBody>
      </p:sp>
    </p:spTree>
    <p:extLst>
      <p:ext uri="{BB962C8B-B14F-4D97-AF65-F5344CB8AC3E}">
        <p14:creationId xmlns:p14="http://schemas.microsoft.com/office/powerpoint/2010/main" val="302651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well when p &gt;&gt; 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The computational cost of SIS or correlation learning is that of multiplying a </a:t>
            </a:r>
            <a:r>
              <a:rPr lang="en-CA" sz="1200" kern="1200" dirty="0" err="1">
                <a:solidFill>
                  <a:schemeClr val="tx1"/>
                </a:solidFill>
                <a:effectLst/>
                <a:latin typeface="+mn-lt"/>
                <a:ea typeface="+mn-ea"/>
                <a:cs typeface="+mn-cs"/>
              </a:rPr>
              <a:t>pxn</a:t>
            </a:r>
            <a:r>
              <a:rPr lang="en-CA" sz="1200" kern="1200" dirty="0">
                <a:solidFill>
                  <a:schemeClr val="tx1"/>
                </a:solidFill>
                <a:effectLst/>
                <a:latin typeface="+mn-lt"/>
                <a:ea typeface="+mn-ea"/>
                <a:cs typeface="+mn-cs"/>
              </a:rPr>
              <a:t> matrix by an n-vector plus obtaining the largest d components of a p-vector, so SIS has computational complexity O(np).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correlation learning ranks the importance of features according to their marginal correlation with the response variable and filters out those that have weak marginal correlations with the response variable. We call this correlation screening method SIS, since each feature is used independently as a predictor to decide how useful it is for predicting the response variable.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This concept is broader than correlation screening and is applicable to generalized linear models, classification problems under various loss functions and non-parametric learning under sparse additive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the idea of SIS is identical to selecting predictors by using their correlations with the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by sure screening we mean a property that all the important variables survive after variable screening with probability tending to 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EA94D2-92BB-994C-AE4D-564123C2107D}" type="slidenum">
              <a:rPr lang="en-US" smtClean="0"/>
              <a:t>4</a:t>
            </a:fld>
            <a:endParaRPr lang="en-US"/>
          </a:p>
        </p:txBody>
      </p:sp>
    </p:spTree>
    <p:extLst>
      <p:ext uri="{BB962C8B-B14F-4D97-AF65-F5344CB8AC3E}">
        <p14:creationId xmlns:p14="http://schemas.microsoft.com/office/powerpoint/2010/main" val="188803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the original problem of estimating the sparse p-vector \beta in model (1) reduces to estimating a sparse d-vector that is based on the now much smaller sub model M</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feature selection is important for high dimensional classification (tumour classification using gene expression or proteomics data, it is not wise to classify the data by using the full feature space because of accumulation of noise and interpretability.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The key idea of SIS is to apply a single </a:t>
            </a:r>
            <a:r>
              <a:rPr lang="en-CA" sz="1200" kern="1200" dirty="0" err="1">
                <a:solidFill>
                  <a:schemeClr val="tx1"/>
                </a:solidFill>
                <a:effectLst/>
                <a:latin typeface="+mn-lt"/>
                <a:ea typeface="+mn-ea"/>
                <a:cs typeface="+mn-cs"/>
              </a:rPr>
              <a:t>componentwise</a:t>
            </a:r>
            <a:r>
              <a:rPr lang="en-CA" sz="1200" kern="1200" dirty="0">
                <a:solidFill>
                  <a:schemeClr val="tx1"/>
                </a:solidFill>
                <a:effectLst/>
                <a:latin typeface="+mn-lt"/>
                <a:ea typeface="+mn-ea"/>
                <a:cs typeface="+mn-cs"/>
              </a:rPr>
              <a:t> regression.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EA94D2-92BB-994C-AE4D-564123C2107D}" type="slidenum">
              <a:rPr lang="en-US" smtClean="0"/>
              <a:t>5</a:t>
            </a:fld>
            <a:endParaRPr lang="en-US"/>
          </a:p>
        </p:txBody>
      </p:sp>
    </p:spTree>
    <p:extLst>
      <p:ext uri="{BB962C8B-B14F-4D97-AF65-F5344CB8AC3E}">
        <p14:creationId xmlns:p14="http://schemas.microsoft.com/office/powerpoint/2010/main" val="384853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Simulation I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For the first simulation, we used the linear model (1) with IID standard Gaussian predictors and Gaussian noise with standard deviation = 1.5.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two such models with (n, p) = (200,1000) and (n, p) = (800,20000).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sizes s of the true models, i.e. the numbers of non-zero coefficients, were chosen to be 8 and 18</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For the SIS-SCAD and SIS DS methods, we chose d = [n/log(n)] and, for the last two methods, we chose d = n - 1 and d' = [n/log(n)] and in the middle step the Dantzig selector was used to reduce the model size further from d to d’ by choosing variables with the d’ largest </a:t>
            </a:r>
            <a:r>
              <a:rPr lang="en-CA" sz="1200" kern="1200" dirty="0" err="1">
                <a:solidFill>
                  <a:schemeClr val="tx1"/>
                </a:solidFill>
                <a:effectLst/>
                <a:latin typeface="+mn-lt"/>
                <a:ea typeface="+mn-ea"/>
                <a:cs typeface="+mn-cs"/>
              </a:rPr>
              <a:t>componentwise</a:t>
            </a:r>
            <a:r>
              <a:rPr lang="en-CA" sz="1200" kern="1200" dirty="0">
                <a:solidFill>
                  <a:schemeClr val="tx1"/>
                </a:solidFill>
                <a:effectLst/>
                <a:latin typeface="+mn-lt"/>
                <a:ea typeface="+mn-ea"/>
                <a:cs typeface="+mn-cs"/>
              </a:rPr>
              <a:t> magnitudes of the estimated d-vector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a:solidFill>
                  <a:schemeClr val="tx1"/>
                </a:solidFill>
                <a:effectLst/>
                <a:latin typeface="+mn-lt"/>
                <a:ea typeface="+mn-ea"/>
                <a:cs typeface="+mn-cs"/>
              </a:rPr>
              <a:t>each of the above six methods, we report in Table 1 the median of the selected model sizes and the median of the estimation errors </a:t>
            </a: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Simulation II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predictors are now correlated with each other. We considered three models with </a:t>
            </a:r>
            <a:r>
              <a:rPr lang="en-CA" sz="1200" kern="1200" dirty="0" err="1">
                <a:solidFill>
                  <a:schemeClr val="tx1"/>
                </a:solidFill>
                <a:effectLst/>
                <a:latin typeface="+mn-lt"/>
                <a:ea typeface="+mn-ea"/>
                <a:cs typeface="+mn-cs"/>
              </a:rPr>
              <a:t>in,p,s</a:t>
            </a:r>
            <a:r>
              <a:rPr lang="en-CA" sz="1200" kern="1200" dirty="0">
                <a:solidFill>
                  <a:schemeClr val="tx1"/>
                </a:solidFill>
                <a:effectLst/>
                <a:latin typeface="+mn-lt"/>
                <a:ea typeface="+mn-ea"/>
                <a:cs typeface="+mn-cs"/>
              </a:rPr>
              <a:t>) = (200,1000,5), (200, 1000, 8) and (800, 20000, 14), where s denotes the size of the true model,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EA94D2-92BB-994C-AE4D-564123C2107D}" type="slidenum">
              <a:rPr lang="en-US" smtClean="0"/>
              <a:t>7</a:t>
            </a:fld>
            <a:endParaRPr lang="en-US"/>
          </a:p>
        </p:txBody>
      </p:sp>
    </p:spTree>
    <p:extLst>
      <p:ext uri="{BB962C8B-B14F-4D97-AF65-F5344CB8AC3E}">
        <p14:creationId xmlns:p14="http://schemas.microsoft.com/office/powerpoint/2010/main" val="173913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Three potential issues, however, might arise with this SIS.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First, some unimportant predictors that are highly correlated with the important predictors can have higher priority for being selected by SIS than other important predictors that are relatively weakly related to the response.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Second, an important predictor that is marginally uncorrelated but jointly correlated with the response cannot be picked by SIS and thus will not enter the estimated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Third, the issue of collinearity between predictors adds difficulty to the problem of variable selection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when the model assumptions are satisfied, which excludes basically the three aforementioned problems, SIS can accurately reduce the dimensionality from ultrahigh to a moderate scale, say, below the sample size. But, when those assumptions fail, it could happen that SIS would miss some important predictors. To overcome this problem, we propose below ISIS to enhance the methodological power. It is an iterative application of the SIS approach to variable selection. The essence is to apply iteratively a large-scale variable screening followed by a moderate-scale careful variable selection.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EA94D2-92BB-994C-AE4D-564123C2107D}" type="slidenum">
              <a:rPr lang="en-US" smtClean="0"/>
              <a:t>8</a:t>
            </a:fld>
            <a:endParaRPr lang="en-US"/>
          </a:p>
        </p:txBody>
      </p:sp>
    </p:spTree>
    <p:extLst>
      <p:ext uri="{BB962C8B-B14F-4D97-AF65-F5344CB8AC3E}">
        <p14:creationId xmlns:p14="http://schemas.microsoft.com/office/powerpoint/2010/main" val="2245363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We remark that fitting the residuals from the previous step on {X1,..., </a:t>
            </a:r>
            <a:r>
              <a:rPr lang="en-CA" sz="1200" kern="1200" dirty="0" err="1">
                <a:solidFill>
                  <a:schemeClr val="tx1"/>
                </a:solidFill>
                <a:effectLst/>
                <a:latin typeface="+mn-lt"/>
                <a:ea typeface="+mn-ea"/>
                <a:cs typeface="+mn-cs"/>
              </a:rPr>
              <a:t>Xp</a:t>
            </a:r>
            <a:r>
              <a:rPr lang="en-CA" sz="1200" kern="1200" dirty="0">
                <a:solidFill>
                  <a:schemeClr val="tx1"/>
                </a:solidFill>
                <a:effectLst/>
                <a:latin typeface="+mn-lt"/>
                <a:ea typeface="+mn-ea"/>
                <a:cs typeface="+mn-cs"/>
              </a:rPr>
              <a:t>}\A1 can significantly weaken the priority of those unimportant variables that are highly correlated with the response through their associations with Xi1,..., </a:t>
            </a:r>
            <a:r>
              <a:rPr lang="en-CA" sz="1200" kern="1200" dirty="0" err="1">
                <a:solidFill>
                  <a:schemeClr val="tx1"/>
                </a:solidFill>
                <a:effectLst/>
                <a:latin typeface="+mn-lt"/>
                <a:ea typeface="+mn-ea"/>
                <a:cs typeface="+mn-cs"/>
              </a:rPr>
              <a:t>Xik</a:t>
            </a:r>
            <a:r>
              <a:rPr lang="en-CA" sz="1200" kern="1200" dirty="0">
                <a:solidFill>
                  <a:schemeClr val="tx1"/>
                </a:solidFill>
                <a:effectLst/>
                <a:latin typeface="+mn-lt"/>
                <a:ea typeface="+mn-ea"/>
                <a:cs typeface="+mn-cs"/>
              </a:rPr>
              <a:t>, since the residuals are uncorrelated with those selected variables in A1. This helps to solve the first issue. It also makes those important predictors that are missed in the previous step possible to survive, which addresses the second issue above. In fact, after variables in A1 enter the model, those that are marginally weakly correlated with Y purely due to the presence of variables in A1 should now be correlated with the residuals.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For the problem of ultrahigh dimensional variable selection, we now have ISIS-based model selection methods which are extensions of SIS-based model selection methods. Applying a moderate dimensional method such as SCAD, the Dantzig selector, lasso or adaptive lasso to A will produce a model that is very close to the true sparse model M*. The idea of ISIS is somewhat related to the boosting algorithm (Freund and </a:t>
            </a:r>
            <a:r>
              <a:rPr lang="en-CA" sz="1200" kern="1200" dirty="0" err="1">
                <a:solidFill>
                  <a:schemeClr val="tx1"/>
                </a:solidFill>
                <a:effectLst/>
                <a:latin typeface="+mn-lt"/>
                <a:ea typeface="+mn-ea"/>
                <a:cs typeface="+mn-cs"/>
              </a:rPr>
              <a:t>Schapire</a:t>
            </a:r>
            <a:r>
              <a:rPr lang="en-CA" sz="1200" kern="1200" dirty="0">
                <a:solidFill>
                  <a:schemeClr val="tx1"/>
                </a:solidFill>
                <a:effectLst/>
                <a:latin typeface="+mn-lt"/>
                <a:ea typeface="+mn-ea"/>
                <a:cs typeface="+mn-cs"/>
              </a:rPr>
              <a:t>, 1997). In particular, if SIS is used to select only one variable at each iteration, i.e. |Ai| = 1, ISIS is equivalent to a form of matching pursuit or a greedy algorithm for variable selection (Barron et al, 2008).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EA94D2-92BB-994C-AE4D-564123C2107D}" type="slidenum">
              <a:rPr lang="en-US" smtClean="0"/>
              <a:t>9</a:t>
            </a:fld>
            <a:endParaRPr lang="en-US"/>
          </a:p>
        </p:txBody>
      </p:sp>
    </p:spTree>
    <p:extLst>
      <p:ext uri="{BB962C8B-B14F-4D97-AF65-F5344CB8AC3E}">
        <p14:creationId xmlns:p14="http://schemas.microsoft.com/office/powerpoint/2010/main" val="346201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pages 867 and 868 of paper for explanation</a:t>
            </a:r>
          </a:p>
        </p:txBody>
      </p:sp>
      <p:sp>
        <p:nvSpPr>
          <p:cNvPr id="4" name="Slide Number Placeholder 3"/>
          <p:cNvSpPr>
            <a:spLocks noGrp="1"/>
          </p:cNvSpPr>
          <p:nvPr>
            <p:ph type="sldNum" sz="quarter" idx="5"/>
          </p:nvPr>
        </p:nvSpPr>
        <p:spPr/>
        <p:txBody>
          <a:bodyPr/>
          <a:lstStyle/>
          <a:p>
            <a:fld id="{A6EA94D2-92BB-994C-AE4D-564123C2107D}" type="slidenum">
              <a:rPr lang="en-US" smtClean="0"/>
              <a:t>10</a:t>
            </a:fld>
            <a:endParaRPr lang="en-US"/>
          </a:p>
        </p:txBody>
      </p:sp>
    </p:spTree>
    <p:extLst>
      <p:ext uri="{BB962C8B-B14F-4D97-AF65-F5344CB8AC3E}">
        <p14:creationId xmlns:p14="http://schemas.microsoft.com/office/powerpoint/2010/main" val="32825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3/29/20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92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40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3/29/20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768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3/29/20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61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3/29/20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308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85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210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763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912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3/29/20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94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91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3/29/20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743369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94" r:id="rId6"/>
    <p:sldLayoutId id="2147483789" r:id="rId7"/>
    <p:sldLayoutId id="2147483790" r:id="rId8"/>
    <p:sldLayoutId id="2147483791" r:id="rId9"/>
    <p:sldLayoutId id="2147483793" r:id="rId10"/>
    <p:sldLayoutId id="2147483792"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2.png"/><Relationship Id="rId7" Type="http://schemas.openxmlformats.org/officeDocument/2006/relationships/hyperlink" Target="http://www.cam.ac.uk/research/news/cambridge-extends-world-leading-role-for-medical-imaging-with-powerful-new-brain-and-body-scann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en.wikipedia.org/wiki/Gene_expression" TargetMode="External"/><Relationship Id="rId4" Type="http://schemas.openxmlformats.org/officeDocument/2006/relationships/image" Target="../media/image3.png"/><Relationship Id="rId9"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D614A0-22F0-4442-81B0-532CE7D29FE4}"/>
              </a:ext>
            </a:extLst>
          </p:cNvPr>
          <p:cNvPicPr>
            <a:picLocks noChangeAspect="1"/>
          </p:cNvPicPr>
          <p:nvPr/>
        </p:nvPicPr>
        <p:blipFill rotWithShape="1">
          <a:blip r:embed="rId3"/>
          <a:srcRect t="5383" b="3892"/>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6B8DD-5BCA-0946-AE8A-6A799E3283D9}"/>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a:solidFill>
                  <a:schemeClr val="bg1"/>
                </a:solidFill>
              </a:rPr>
              <a:t>Sure Independence Screening for Ultrahigh Dimensional Feature Space</a:t>
            </a:r>
          </a:p>
        </p:txBody>
      </p:sp>
      <p:sp>
        <p:nvSpPr>
          <p:cNvPr id="3" name="Subtitle 2">
            <a:extLst>
              <a:ext uri="{FF2B5EF4-FFF2-40B4-BE49-F238E27FC236}">
                <a16:creationId xmlns:a16="http://schemas.microsoft.com/office/drawing/2014/main" id="{359B258A-40D4-2E4C-888C-BEEDA5421001}"/>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spcAft>
                <a:spcPts val="600"/>
              </a:spcAft>
            </a:pPr>
            <a:r>
              <a:rPr lang="en-US" sz="1800">
                <a:solidFill>
                  <a:schemeClr val="bg1"/>
                </a:solidFill>
              </a:rPr>
              <a:t>Presented by: Devansh Bhatt &amp; Charles Tan</a:t>
            </a: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73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1148-6450-1F42-A48C-5B0411C1BEB6}"/>
              </a:ext>
            </a:extLst>
          </p:cNvPr>
          <p:cNvSpPr>
            <a:spLocks noGrp="1"/>
          </p:cNvSpPr>
          <p:nvPr>
            <p:ph type="title"/>
          </p:nvPr>
        </p:nvSpPr>
        <p:spPr/>
        <p:txBody>
          <a:bodyPr/>
          <a:lstStyle/>
          <a:p>
            <a:r>
              <a:rPr lang="en-US" dirty="0"/>
              <a:t>Numerical Studies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0B4C445-21AC-7A46-A84C-30ED11678616}"/>
                  </a:ext>
                </a:extLst>
              </p:cNvPr>
              <p:cNvSpPr>
                <a:spLocks noGrp="1"/>
              </p:cNvSpPr>
              <p:nvPr>
                <p:ph type="body" idx="1"/>
              </p:nvPr>
            </p:nvSpPr>
            <p:spPr/>
            <p:txBody>
              <a:bodyPr/>
              <a:lstStyle/>
              <a:p>
                <a:pPr algn="ctr"/>
                <a:r>
                  <a:rPr lang="en-US" dirty="0"/>
                  <a:t>True Model: Y= </a:t>
                </a:r>
                <a14:m>
                  <m:oMath xmlns:m="http://schemas.openxmlformats.org/officeDocument/2006/math">
                    <m:r>
                      <a:rPr lang="en-CA" b="0" i="1" smtClean="0">
                        <a:latin typeface="Cambria Math" panose="02040503050406030204" pitchFamily="18" charset="0"/>
                      </a:rPr>
                      <m:t>5</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1</m:t>
                        </m:r>
                      </m:sub>
                    </m:sSub>
                    <m:r>
                      <a:rPr lang="en-CA" b="0" i="1" smtClean="0">
                        <a:latin typeface="Cambria Math" panose="02040503050406030204" pitchFamily="18" charset="0"/>
                      </a:rPr>
                      <m:t>+5</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2</m:t>
                        </m:r>
                      </m:sub>
                    </m:sSub>
                    <m:r>
                      <a:rPr lang="en-CA" b="0" i="1" smtClean="0">
                        <a:latin typeface="Cambria Math" panose="02040503050406030204" pitchFamily="18" charset="0"/>
                      </a:rPr>
                      <m:t>+5</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3</m:t>
                        </m:r>
                      </m:sub>
                    </m:sSub>
                    <m:r>
                      <a:rPr lang="en-CA" b="0" i="1" smtClean="0">
                        <a:latin typeface="Cambria Math" panose="02040503050406030204" pitchFamily="18" charset="0"/>
                      </a:rPr>
                      <m:t>−15</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𝜌</m:t>
                        </m:r>
                      </m:e>
                      <m:sup>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1</m:t>
                            </m:r>
                          </m:num>
                          <m:den>
                            <m:r>
                              <a:rPr lang="en-CA" b="0" i="1" smtClean="0">
                                <a:latin typeface="Cambria Math" panose="02040503050406030204" pitchFamily="18" charset="0"/>
                                <a:ea typeface="Cambria Math" panose="02040503050406030204" pitchFamily="18" charset="0"/>
                              </a:rPr>
                              <m:t>2</m:t>
                            </m:r>
                          </m:den>
                        </m:f>
                      </m:sup>
                    </m:sSup>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𝑋</m:t>
                        </m:r>
                      </m:e>
                      <m:sub>
                        <m:r>
                          <a:rPr lang="en-CA" b="0" i="1" smtClean="0">
                            <a:latin typeface="Cambria Math" panose="02040503050406030204" pitchFamily="18" charset="0"/>
                            <a:ea typeface="Cambria Math" panose="02040503050406030204" pitchFamily="18" charset="0"/>
                          </a:rPr>
                          <m:t>4</m:t>
                        </m:r>
                      </m:sub>
                    </m:sSub>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𝜖</m:t>
                    </m:r>
                  </m:oMath>
                </a14:m>
                <a:endParaRPr lang="en-US" dirty="0"/>
              </a:p>
            </p:txBody>
          </p:sp>
        </mc:Choice>
        <mc:Fallback xmlns="">
          <p:sp>
            <p:nvSpPr>
              <p:cNvPr id="3" name="Text Placeholder 2">
                <a:extLst>
                  <a:ext uri="{FF2B5EF4-FFF2-40B4-BE49-F238E27FC236}">
                    <a16:creationId xmlns:a16="http://schemas.microsoft.com/office/drawing/2014/main" id="{D0B4C445-21AC-7A46-A84C-30ED11678616}"/>
                  </a:ext>
                </a:extLst>
              </p:cNvPr>
              <p:cNvSpPr>
                <a:spLocks noGrp="1" noRot="1" noChangeAspect="1" noMove="1" noResize="1" noEditPoints="1" noAdjustHandles="1" noChangeArrowheads="1" noChangeShapeType="1" noTextEdit="1"/>
              </p:cNvSpPr>
              <p:nvPr>
                <p:ph type="body" idx="1"/>
              </p:nvPr>
            </p:nvSpPr>
            <p:spPr>
              <a:blipFill>
                <a:blip r:embed="rId3"/>
                <a:stretch>
                  <a:fillRect t="-26667" b="-33333"/>
                </a:stretch>
              </a:blipFill>
            </p:spPr>
            <p:txBody>
              <a:bodyPr/>
              <a:lstStyle/>
              <a:p>
                <a:r>
                  <a:rPr lang="en-US">
                    <a:noFill/>
                  </a:rPr>
                  <a:t> </a:t>
                </a:r>
              </a:p>
            </p:txBody>
          </p:sp>
        </mc:Fallback>
      </mc:AlternateContent>
      <p:pic>
        <p:nvPicPr>
          <p:cNvPr id="8" name="Content Placeholder 7" descr="A screenshot of a cell phone&#10;&#10;Description automatically generated">
            <a:extLst>
              <a:ext uri="{FF2B5EF4-FFF2-40B4-BE49-F238E27FC236}">
                <a16:creationId xmlns:a16="http://schemas.microsoft.com/office/drawing/2014/main" id="{F7E0FCFA-E645-994D-8F9E-35B5A985D237}"/>
              </a:ext>
            </a:extLst>
          </p:cNvPr>
          <p:cNvPicPr>
            <a:picLocks noGrp="1" noChangeAspect="1"/>
          </p:cNvPicPr>
          <p:nvPr>
            <p:ph sz="half" idx="2"/>
          </p:nvPr>
        </p:nvPicPr>
        <p:blipFill>
          <a:blip r:embed="rId4"/>
          <a:stretch>
            <a:fillRect/>
          </a:stretch>
        </p:blipFill>
        <p:spPr>
          <a:xfrm>
            <a:off x="808186" y="3041681"/>
            <a:ext cx="4740778" cy="3246149"/>
          </a:xfrm>
        </p:spPr>
      </p:pic>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9B387104-1DAC-FC41-979A-CD166BBC585B}"/>
                  </a:ext>
                </a:extLst>
              </p:cNvPr>
              <p:cNvSpPr>
                <a:spLocks noGrp="1"/>
              </p:cNvSpPr>
              <p:nvPr>
                <p:ph type="body" sz="quarter" idx="3"/>
              </p:nvPr>
            </p:nvSpPr>
            <p:spPr/>
            <p:txBody>
              <a:bodyPr/>
              <a:lstStyle/>
              <a:p>
                <a:pPr algn="ctr"/>
                <a:r>
                  <a:rPr lang="en-US" dirty="0"/>
                  <a:t>True Model: </a:t>
                </a:r>
                <a14:m>
                  <m:oMath xmlns:m="http://schemas.openxmlformats.org/officeDocument/2006/math">
                    <m:r>
                      <m:rPr>
                        <m:sty m:val="p"/>
                      </m:rPr>
                      <a:rPr lang="en-CA" b="0" i="0" smtClean="0">
                        <a:latin typeface="Cambria Math" panose="02040503050406030204" pitchFamily="18" charset="0"/>
                      </a:rPr>
                      <m:t>Y</m:t>
                    </m:r>
                    <m:r>
                      <a:rPr lang="en-CA" b="0" i="0" smtClean="0">
                        <a:latin typeface="Cambria Math" panose="02040503050406030204" pitchFamily="18" charset="0"/>
                      </a:rPr>
                      <m:t>= </m:t>
                    </m:r>
                    <m:r>
                      <a:rPr lang="en-CA" i="1">
                        <a:latin typeface="Cambria Math" panose="02040503050406030204" pitchFamily="18" charset="0"/>
                      </a:rPr>
                      <m:t>5</m:t>
                    </m:r>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1</m:t>
                        </m:r>
                      </m:sub>
                    </m:sSub>
                    <m:r>
                      <a:rPr lang="en-CA" i="1">
                        <a:latin typeface="Cambria Math" panose="02040503050406030204" pitchFamily="18" charset="0"/>
                      </a:rPr>
                      <m:t>+5</m:t>
                    </m:r>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2</m:t>
                        </m:r>
                      </m:sub>
                    </m:sSub>
                    <m:r>
                      <a:rPr lang="en-CA" i="1">
                        <a:latin typeface="Cambria Math" panose="02040503050406030204" pitchFamily="18" charset="0"/>
                      </a:rPr>
                      <m:t>+5</m:t>
                    </m:r>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3</m:t>
                        </m:r>
                      </m:sub>
                    </m:sSub>
                    <m:r>
                      <a:rPr lang="en-CA" i="1">
                        <a:latin typeface="Cambria Math" panose="02040503050406030204" pitchFamily="18" charset="0"/>
                      </a:rPr>
                      <m:t>−15</m:t>
                    </m:r>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𝜌</m:t>
                        </m:r>
                      </m:e>
                      <m:sup>
                        <m:f>
                          <m:fPr>
                            <m:ctrlPr>
                              <a:rPr lang="en-CA" i="1">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m:t>
                            </m:r>
                          </m:num>
                          <m:den>
                            <m:r>
                              <a:rPr lang="en-CA" i="1">
                                <a:latin typeface="Cambria Math" panose="02040503050406030204" pitchFamily="18" charset="0"/>
                                <a:ea typeface="Cambria Math" panose="02040503050406030204" pitchFamily="18" charset="0"/>
                              </a:rPr>
                              <m:t>2</m:t>
                            </m:r>
                          </m:den>
                        </m:f>
                      </m:sup>
                    </m:sSup>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𝑋</m:t>
                        </m:r>
                      </m:e>
                      <m:sub>
                        <m:r>
                          <a:rPr lang="en-CA" i="1">
                            <a:latin typeface="Cambria Math" panose="02040503050406030204" pitchFamily="18" charset="0"/>
                            <a:ea typeface="Cambria Math" panose="02040503050406030204" pitchFamily="18" charset="0"/>
                          </a:rPr>
                          <m:t>4</m:t>
                        </m:r>
                      </m:sub>
                    </m:sSub>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5</m:t>
                        </m:r>
                      </m:sub>
                    </m:sSub>
                    <m:r>
                      <a:rPr lang="en-CA" b="0" i="1" smtClean="0">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𝜖</m:t>
                    </m:r>
                  </m:oMath>
                </a14:m>
                <a:endParaRPr lang="en-US" dirty="0"/>
              </a:p>
            </p:txBody>
          </p:sp>
        </mc:Choice>
        <mc:Fallback xmlns="">
          <p:sp>
            <p:nvSpPr>
              <p:cNvPr id="5" name="Text Placeholder 4">
                <a:extLst>
                  <a:ext uri="{FF2B5EF4-FFF2-40B4-BE49-F238E27FC236}">
                    <a16:creationId xmlns:a16="http://schemas.microsoft.com/office/drawing/2014/main" id="{9B387104-1DAC-FC41-979A-CD166BBC585B}"/>
                  </a:ext>
                </a:extLst>
              </p:cNvPr>
              <p:cNvSpPr>
                <a:spLocks noGrp="1" noRot="1" noChangeAspect="1" noMove="1" noResize="1" noEditPoints="1" noAdjustHandles="1" noChangeArrowheads="1" noChangeShapeType="1" noTextEdit="1"/>
              </p:cNvSpPr>
              <p:nvPr>
                <p:ph type="body" sz="quarter" idx="3"/>
              </p:nvPr>
            </p:nvSpPr>
            <p:spPr>
              <a:blipFill>
                <a:blip r:embed="rId5"/>
                <a:stretch>
                  <a:fillRect t="-26667" b="-26667"/>
                </a:stretch>
              </a:blipFill>
            </p:spPr>
            <p:txBody>
              <a:bodyPr/>
              <a:lstStyle/>
              <a:p>
                <a:r>
                  <a:rPr lang="en-US">
                    <a:noFill/>
                  </a:rPr>
                  <a:t> </a:t>
                </a:r>
              </a:p>
            </p:txBody>
          </p:sp>
        </mc:Fallback>
      </mc:AlternateContent>
      <p:pic>
        <p:nvPicPr>
          <p:cNvPr id="10" name="Content Placeholder 9" descr="A screenshot of a cell phone&#10;&#10;Description automatically generated">
            <a:extLst>
              <a:ext uri="{FF2B5EF4-FFF2-40B4-BE49-F238E27FC236}">
                <a16:creationId xmlns:a16="http://schemas.microsoft.com/office/drawing/2014/main" id="{429B388F-AAAD-3040-A29B-843A955F93D8}"/>
              </a:ext>
            </a:extLst>
          </p:cNvPr>
          <p:cNvPicPr>
            <a:picLocks noGrp="1" noChangeAspect="1"/>
          </p:cNvPicPr>
          <p:nvPr>
            <p:ph sz="quarter" idx="4"/>
          </p:nvPr>
        </p:nvPicPr>
        <p:blipFill>
          <a:blip r:embed="rId6"/>
          <a:stretch>
            <a:fillRect/>
          </a:stretch>
        </p:blipFill>
        <p:spPr>
          <a:xfrm>
            <a:off x="6643038" y="3041681"/>
            <a:ext cx="4740778" cy="3246149"/>
          </a:xfrm>
        </p:spPr>
      </p:pic>
    </p:spTree>
    <p:extLst>
      <p:ext uri="{BB962C8B-B14F-4D97-AF65-F5344CB8AC3E}">
        <p14:creationId xmlns:p14="http://schemas.microsoft.com/office/powerpoint/2010/main" val="332402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B13DC5A-07CA-0A43-8D07-CA8559D0C0D6}"/>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a:solidFill>
                  <a:srgbClr val="FFFFFF"/>
                </a:solidFill>
                <a:latin typeface="+mj-lt"/>
                <a:ea typeface="+mj-ea"/>
                <a:cs typeface="+mj-cs"/>
              </a:rPr>
              <a:t>Thank you!</a:t>
            </a:r>
          </a:p>
        </p:txBody>
      </p:sp>
      <p:sp>
        <p:nvSpPr>
          <p:cNvPr id="21" name="Rectangle 20">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479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3510-2F3A-B646-9BC7-4925F69CC192}"/>
              </a:ext>
            </a:extLst>
          </p:cNvPr>
          <p:cNvSpPr>
            <a:spLocks noGrp="1"/>
          </p:cNvSpPr>
          <p:nvPr>
            <p:ph type="title"/>
          </p:nvPr>
        </p:nvSpPr>
        <p:spPr>
          <a:xfrm>
            <a:off x="581192" y="702156"/>
            <a:ext cx="7225075" cy="1326267"/>
          </a:xfrm>
        </p:spPr>
        <p:txBody>
          <a:bodyPr>
            <a:normAutofit/>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6E1788-B1C7-4940-B5E7-D8592121ACDD}"/>
                  </a:ext>
                </a:extLst>
              </p:cNvPr>
              <p:cNvSpPr>
                <a:spLocks noGrp="1"/>
              </p:cNvSpPr>
              <p:nvPr>
                <p:ph idx="1"/>
              </p:nvPr>
            </p:nvSpPr>
            <p:spPr>
              <a:xfrm>
                <a:off x="581192" y="2180496"/>
                <a:ext cx="7225075" cy="3678303"/>
              </a:xfrm>
            </p:spPr>
            <p:txBody>
              <a:bodyPr>
                <a:normAutofit/>
              </a:bodyPr>
              <a:lstStyle/>
              <a:p>
                <a:r>
                  <a:rPr lang="en-CA" dirty="0"/>
                  <a:t>For large scale problems with dimensionality </a:t>
                </a:r>
                <a:r>
                  <a:rPr lang="en-CA" i="1" dirty="0"/>
                  <a:t>p </a:t>
                </a:r>
                <a:r>
                  <a:rPr lang="en-CA" dirty="0"/>
                  <a:t>predictors, “accuracy of estimation and computational cost are two top concerns” (Fan and </a:t>
                </a:r>
                <a:r>
                  <a:rPr lang="en-CA" dirty="0" err="1"/>
                  <a:t>Lv</a:t>
                </a:r>
                <a:r>
                  <a:rPr lang="en-CA" dirty="0"/>
                  <a:t>, 2008, p.849).</a:t>
                </a:r>
              </a:p>
              <a:p>
                <a:r>
                  <a:rPr lang="en-CA" dirty="0"/>
                  <a:t>Sparse parameter vector </a:t>
                </a:r>
                <a14:m>
                  <m:oMath xmlns:m="http://schemas.openxmlformats.org/officeDocument/2006/math">
                    <m:r>
                      <m:rPr>
                        <m:sty m:val="p"/>
                      </m:rPr>
                      <a:rPr lang="en-CA" b="0" i="1" smtClean="0">
                        <a:latin typeface="Cambria Math" panose="02040503050406030204" pitchFamily="18" charset="0"/>
                      </a:rPr>
                      <m:t>β</m:t>
                    </m:r>
                    <m:r>
                      <a:rPr lang="en-CA" b="0" i="0" smtClean="0">
                        <a:latin typeface="Cambria Math" panose="02040503050406030204" pitchFamily="18" charset="0"/>
                      </a:rPr>
                      <m:t>, </m:t>
                    </m:r>
                  </m:oMath>
                </a14:m>
                <a:r>
                  <a:rPr lang="en-CA" dirty="0"/>
                  <a:t>where p &gt;&gt; n</a:t>
                </a:r>
              </a:p>
              <a:p>
                <a:r>
                  <a:rPr lang="en-CA" dirty="0"/>
                  <a:t>Variable selection can improve accuracy of estimation and computational cost for a sparse parameter vector</a:t>
                </a:r>
              </a:p>
              <a:p>
                <a:r>
                  <a:rPr lang="en-CA" dirty="0"/>
                  <a:t>Sparsity is a concern in many applications of data modelling</a:t>
                </a:r>
              </a:p>
            </p:txBody>
          </p:sp>
        </mc:Choice>
        <mc:Fallback xmlns="">
          <p:sp>
            <p:nvSpPr>
              <p:cNvPr id="3" name="Content Placeholder 2">
                <a:extLst>
                  <a:ext uri="{FF2B5EF4-FFF2-40B4-BE49-F238E27FC236}">
                    <a16:creationId xmlns:a16="http://schemas.microsoft.com/office/drawing/2014/main" id="{C66E1788-B1C7-4940-B5E7-D8592121ACDD}"/>
                  </a:ext>
                </a:extLst>
              </p:cNvPr>
              <p:cNvSpPr>
                <a:spLocks noGrp="1" noRot="1" noChangeAspect="1" noMove="1" noResize="1" noEditPoints="1" noAdjustHandles="1" noChangeArrowheads="1" noChangeShapeType="1" noTextEdit="1"/>
              </p:cNvSpPr>
              <p:nvPr>
                <p:ph idx="1"/>
              </p:nvPr>
            </p:nvSpPr>
            <p:spPr>
              <a:xfrm>
                <a:off x="581192" y="2180496"/>
                <a:ext cx="7225075" cy="3678303"/>
              </a:xfrm>
              <a:blipFill>
                <a:blip r:embed="rId3"/>
                <a:stretch>
                  <a:fillRect/>
                </a:stretch>
              </a:blipFill>
            </p:spPr>
            <p:txBody>
              <a:bodyPr/>
              <a:lstStyle/>
              <a:p>
                <a:r>
                  <a:rPr lang="en-US">
                    <a:noFill/>
                  </a:rPr>
                  <a:t> </a:t>
                </a:r>
              </a:p>
            </p:txBody>
          </p:sp>
        </mc:Fallback>
      </mc:AlternateContent>
      <p:pic>
        <p:nvPicPr>
          <p:cNvPr id="9" name="Picture 8" descr="A screenshot of a cell phone&#10;&#10;Description automatically generated">
            <a:extLst>
              <a:ext uri="{FF2B5EF4-FFF2-40B4-BE49-F238E27FC236}">
                <a16:creationId xmlns:a16="http://schemas.microsoft.com/office/drawing/2014/main" id="{4B275A8D-1DC7-084E-9403-221E5BDA1F3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051799" y="1250270"/>
            <a:ext cx="3699935" cy="1405975"/>
          </a:xfrm>
          <a:prstGeom prst="rect">
            <a:avLst/>
          </a:prstGeom>
        </p:spPr>
      </p:pic>
      <p:pic>
        <p:nvPicPr>
          <p:cNvPr id="12" name="Picture 11" descr="A picture containing animal, cat&#10;&#10;Description automatically generated">
            <a:extLst>
              <a:ext uri="{FF2B5EF4-FFF2-40B4-BE49-F238E27FC236}">
                <a16:creationId xmlns:a16="http://schemas.microsoft.com/office/drawing/2014/main" id="{0D64CBC5-F96E-F84A-863E-071C4E3E340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051799" y="3998352"/>
            <a:ext cx="3699935" cy="1803718"/>
          </a:xfrm>
          <a:prstGeom prst="rect">
            <a:avLst/>
          </a:prstGeom>
        </p:spPr>
      </p:pic>
      <p:sp>
        <p:nvSpPr>
          <p:cNvPr id="10" name="TextBox 9">
            <a:extLst>
              <a:ext uri="{FF2B5EF4-FFF2-40B4-BE49-F238E27FC236}">
                <a16:creationId xmlns:a16="http://schemas.microsoft.com/office/drawing/2014/main" id="{3908B383-C6ED-7248-8B5F-8CC60BA3818C}"/>
              </a:ext>
            </a:extLst>
          </p:cNvPr>
          <p:cNvSpPr txBox="1"/>
          <p:nvPr/>
        </p:nvSpPr>
        <p:spPr>
          <a:xfrm>
            <a:off x="9042339" y="2456190"/>
            <a:ext cx="270939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en.wikipedia.org/wiki/Gene_expressi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3" name="TextBox 12">
            <a:extLst>
              <a:ext uri="{FF2B5EF4-FFF2-40B4-BE49-F238E27FC236}">
                <a16:creationId xmlns:a16="http://schemas.microsoft.com/office/drawing/2014/main" id="{BFCC16F2-F91D-AE44-B35A-05A097E996C4}"/>
              </a:ext>
            </a:extLst>
          </p:cNvPr>
          <p:cNvSpPr txBox="1"/>
          <p:nvPr/>
        </p:nvSpPr>
        <p:spPr>
          <a:xfrm>
            <a:off x="9196227" y="5602015"/>
            <a:ext cx="255550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7" tooltip="http://www.cam.ac.uk/research/news/cambridge-extends-world-leading-role-for-medical-imaging-with-powerful-new-brain-and-body-scann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36537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53DE9-8AAD-634F-9C73-531FC6C69D9C}"/>
              </a:ext>
            </a:extLst>
          </p:cNvPr>
          <p:cNvSpPr>
            <a:spLocks noGrp="1"/>
          </p:cNvSpPr>
          <p:nvPr>
            <p:ph type="title"/>
          </p:nvPr>
        </p:nvSpPr>
        <p:spPr>
          <a:xfrm>
            <a:off x="4241830" y="702156"/>
            <a:ext cx="7368978" cy="1188720"/>
          </a:xfrm>
        </p:spPr>
        <p:txBody>
          <a:bodyPr>
            <a:normAutofit/>
          </a:bodyPr>
          <a:lstStyle/>
          <a:p>
            <a:r>
              <a:rPr lang="en-US"/>
              <a:t>Existing Solutions</a:t>
            </a:r>
            <a:endParaRPr lang="en-US" dirty="0"/>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Education">
            <a:extLst>
              <a:ext uri="{FF2B5EF4-FFF2-40B4-BE49-F238E27FC236}">
                <a16:creationId xmlns:a16="http://schemas.microsoft.com/office/drawing/2014/main" id="{FB8A1898-8701-48E3-B6EC-5A6883197D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8E0FAA6-6397-C54A-839A-4082C07442CA}"/>
              </a:ext>
            </a:extLst>
          </p:cNvPr>
          <p:cNvSpPr>
            <a:spLocks noGrp="1"/>
          </p:cNvSpPr>
          <p:nvPr>
            <p:ph idx="1"/>
          </p:nvPr>
        </p:nvSpPr>
        <p:spPr>
          <a:xfrm>
            <a:off x="4241829" y="2340864"/>
            <a:ext cx="7019005" cy="3634486"/>
          </a:xfrm>
        </p:spPr>
        <p:txBody>
          <a:bodyPr>
            <a:normAutofit/>
          </a:bodyPr>
          <a:lstStyle/>
          <a:p>
            <a:r>
              <a:rPr lang="en-US" dirty="0"/>
              <a:t>Dimensionality Reduction Methods</a:t>
            </a:r>
          </a:p>
          <a:p>
            <a:pPr lvl="1"/>
            <a:r>
              <a:rPr lang="en-US" dirty="0"/>
              <a:t>Dantzig Selector</a:t>
            </a:r>
          </a:p>
          <a:p>
            <a:pPr lvl="1"/>
            <a:r>
              <a:rPr lang="en-US" dirty="0"/>
              <a:t>Adaptive Lasso</a:t>
            </a:r>
          </a:p>
          <a:p>
            <a:pPr lvl="1"/>
            <a:r>
              <a:rPr lang="en-US" dirty="0"/>
              <a:t>SCAD </a:t>
            </a:r>
          </a:p>
          <a:p>
            <a:pPr lvl="1"/>
            <a:r>
              <a:rPr lang="en-US" dirty="0"/>
              <a:t>Bridge regression</a:t>
            </a:r>
          </a:p>
        </p:txBody>
      </p:sp>
    </p:spTree>
    <p:extLst>
      <p:ext uri="{BB962C8B-B14F-4D97-AF65-F5344CB8AC3E}">
        <p14:creationId xmlns:p14="http://schemas.microsoft.com/office/powerpoint/2010/main" val="322068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DC39-2336-614B-AB5C-266C9251087A}"/>
              </a:ext>
            </a:extLst>
          </p:cNvPr>
          <p:cNvSpPr>
            <a:spLocks noGrp="1"/>
          </p:cNvSpPr>
          <p:nvPr>
            <p:ph type="title"/>
          </p:nvPr>
        </p:nvSpPr>
        <p:spPr>
          <a:xfrm>
            <a:off x="581192" y="702156"/>
            <a:ext cx="11029616" cy="1188720"/>
          </a:xfrm>
        </p:spPr>
        <p:txBody>
          <a:bodyPr>
            <a:normAutofit/>
          </a:bodyPr>
          <a:lstStyle/>
          <a:p>
            <a:r>
              <a:rPr lang="en-US" dirty="0"/>
              <a:t>Sure independence screening</a:t>
            </a:r>
          </a:p>
        </p:txBody>
      </p:sp>
      <p:graphicFrame>
        <p:nvGraphicFramePr>
          <p:cNvPr id="5" name="Content Placeholder 2">
            <a:extLst>
              <a:ext uri="{FF2B5EF4-FFF2-40B4-BE49-F238E27FC236}">
                <a16:creationId xmlns:a16="http://schemas.microsoft.com/office/drawing/2014/main" id="{7C2D58A2-8EE8-4ADF-8250-CEA15FC02E54}"/>
              </a:ext>
            </a:extLst>
          </p:cNvPr>
          <p:cNvGraphicFramePr>
            <a:graphicFrameLocks noGrp="1"/>
          </p:cNvGraphicFramePr>
          <p:nvPr>
            <p:ph idx="1"/>
            <p:extLst>
              <p:ext uri="{D42A27DB-BD31-4B8C-83A1-F6EECF244321}">
                <p14:modId xmlns:p14="http://schemas.microsoft.com/office/powerpoint/2010/main" val="254394598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396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B292C-531B-754F-B5A4-4CC2A01EB524}"/>
              </a:ext>
            </a:extLst>
          </p:cNvPr>
          <p:cNvSpPr>
            <a:spLocks noGrp="1"/>
          </p:cNvSpPr>
          <p:nvPr>
            <p:ph type="title"/>
          </p:nvPr>
        </p:nvSpPr>
        <p:spPr>
          <a:xfrm>
            <a:off x="4241830" y="702156"/>
            <a:ext cx="7368978" cy="1188720"/>
          </a:xfrm>
        </p:spPr>
        <p:txBody>
          <a:bodyPr>
            <a:normAutofit/>
          </a:bodyPr>
          <a:lstStyle/>
          <a:p>
            <a:r>
              <a:rPr lang="en-US" dirty="0"/>
              <a:t>SIS</a:t>
            </a: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ki Resorts">
            <a:extLst>
              <a:ext uri="{FF2B5EF4-FFF2-40B4-BE49-F238E27FC236}">
                <a16:creationId xmlns:a16="http://schemas.microsoft.com/office/drawing/2014/main" id="{6D701196-BC41-4A2A-A348-58D1020A27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273F6-27D6-DD4D-89C8-19F24182C0CC}"/>
                  </a:ext>
                </a:extLst>
              </p:cNvPr>
              <p:cNvSpPr>
                <a:spLocks noGrp="1"/>
              </p:cNvSpPr>
              <p:nvPr>
                <p:ph idx="1"/>
              </p:nvPr>
            </p:nvSpPr>
            <p:spPr>
              <a:xfrm>
                <a:off x="4241829" y="2340864"/>
                <a:ext cx="7019005" cy="3634486"/>
              </a:xfrm>
            </p:spPr>
            <p:txBody>
              <a:bodyPr>
                <a:normAutofit/>
              </a:bodyPr>
              <a:lstStyle/>
              <a:p>
                <a:r>
                  <a:rPr lang="en-US" dirty="0"/>
                  <a:t>Solution: estimate a sparse d-vector </a:t>
                </a:r>
                <a14:m>
                  <m:oMath xmlns:m="http://schemas.openxmlformats.org/officeDocument/2006/math">
                    <m:r>
                      <a:rPr lang="en-CA" b="0" i="1" smtClean="0">
                        <a:latin typeface="Cambria Math" panose="02040503050406030204" pitchFamily="18" charset="0"/>
                      </a:rPr>
                      <m:t>𝛽</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𝑑</m:t>
                                </m:r>
                              </m:sub>
                            </m:sSub>
                          </m:e>
                        </m:d>
                      </m:e>
                      <m:sup>
                        <m:r>
                          <a:rPr lang="en-CA" b="0" i="1" smtClean="0">
                            <a:latin typeface="Cambria Math" panose="02040503050406030204" pitchFamily="18" charset="0"/>
                          </a:rPr>
                          <m:t>𝑇</m:t>
                        </m:r>
                      </m:sup>
                    </m:sSup>
                  </m:oMath>
                </a14:m>
                <a:endParaRPr lang="en-US" dirty="0"/>
              </a:p>
              <a:p>
                <a:r>
                  <a:rPr lang="en-US" dirty="0"/>
                  <a:t>Used for feature selection</a:t>
                </a:r>
              </a:p>
              <a:p>
                <a:r>
                  <a:rPr lang="en-US" dirty="0"/>
                  <a:t>Always combined with a well-developed lower dimensional techniques</a:t>
                </a:r>
              </a:p>
              <a:p>
                <a:endParaRPr lang="en-US" dirty="0"/>
              </a:p>
            </p:txBody>
          </p:sp>
        </mc:Choice>
        <mc:Fallback xmlns="">
          <p:sp>
            <p:nvSpPr>
              <p:cNvPr id="3" name="Content Placeholder 2">
                <a:extLst>
                  <a:ext uri="{FF2B5EF4-FFF2-40B4-BE49-F238E27FC236}">
                    <a16:creationId xmlns:a16="http://schemas.microsoft.com/office/drawing/2014/main" id="{D9E273F6-27D6-DD4D-89C8-19F24182C0CC}"/>
                  </a:ext>
                </a:extLst>
              </p:cNvPr>
              <p:cNvSpPr>
                <a:spLocks noGrp="1" noRot="1" noChangeAspect="1" noMove="1" noResize="1" noEditPoints="1" noAdjustHandles="1" noChangeArrowheads="1" noChangeShapeType="1" noTextEdit="1"/>
              </p:cNvSpPr>
              <p:nvPr>
                <p:ph idx="1"/>
              </p:nvPr>
            </p:nvSpPr>
            <p:spPr>
              <a:xfrm>
                <a:off x="4241829" y="2340864"/>
                <a:ext cx="7019005" cy="3634486"/>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074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CB0DC-87A5-A54F-8B92-B4BB5AC7A3B7}"/>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 methodology</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980C3B-5A03-E447-A39E-905AC5ADC223}"/>
                  </a:ext>
                </a:extLst>
              </p:cNvPr>
              <p:cNvSpPr>
                <a:spLocks noGrp="1"/>
              </p:cNvSpPr>
              <p:nvPr>
                <p:ph idx="1"/>
              </p:nvPr>
            </p:nvSpPr>
            <p:spPr>
              <a:xfrm>
                <a:off x="5117586" y="1124998"/>
                <a:ext cx="6143248" cy="4608003"/>
              </a:xfrm>
            </p:spPr>
            <p:txBody>
              <a:bodyPr>
                <a:normAutofit/>
              </a:bodyPr>
              <a:lstStyle/>
              <a:p>
                <a:pPr>
                  <a:lnSpc>
                    <a:spcPct val="90000"/>
                  </a:lnSpc>
                </a:pPr>
                <a:r>
                  <a:rPr lang="en-CA" sz="1800" b="0" dirty="0"/>
                  <a:t>Y = </a:t>
                </a:r>
                <a14:m>
                  <m:oMath xmlns:m="http://schemas.openxmlformats.org/officeDocument/2006/math">
                    <m:d>
                      <m:dPr>
                        <m:ctrlPr>
                          <a:rPr lang="en-CA" sz="1800" b="0" i="1">
                            <a:latin typeface="Cambria Math" panose="02040503050406030204" pitchFamily="18" charset="0"/>
                          </a:rPr>
                        </m:ctrlPr>
                      </m:dPr>
                      <m:e>
                        <m:eqArr>
                          <m:eqArrPr>
                            <m:ctrlPr>
                              <a:rPr lang="en-CA" sz="1800" b="0" i="1">
                                <a:latin typeface="Cambria Math" panose="02040503050406030204" pitchFamily="18" charset="0"/>
                              </a:rPr>
                            </m:ctrlPr>
                          </m:eqArrPr>
                          <m:e>
                            <m:sSub>
                              <m:sSubPr>
                                <m:ctrlPr>
                                  <a:rPr lang="en-CA" sz="1800" b="0" i="1">
                                    <a:latin typeface="Cambria Math" panose="02040503050406030204" pitchFamily="18" charset="0"/>
                                  </a:rPr>
                                </m:ctrlPr>
                              </m:sSubPr>
                              <m:e>
                                <m:r>
                                  <a:rPr lang="en-CA" sz="1800" b="0" i="1">
                                    <a:latin typeface="Cambria Math" panose="02040503050406030204" pitchFamily="18" charset="0"/>
                                  </a:rPr>
                                  <m:t>𝑌</m:t>
                                </m:r>
                              </m:e>
                              <m:sub>
                                <m:r>
                                  <a:rPr lang="en-CA" sz="1800" b="0" i="1">
                                    <a:latin typeface="Cambria Math" panose="02040503050406030204" pitchFamily="18" charset="0"/>
                                  </a:rPr>
                                  <m:t>1</m:t>
                                </m:r>
                              </m:sub>
                            </m:sSub>
                          </m:e>
                          <m:e>
                            <m:r>
                              <a:rPr lang="en-CA" sz="1800" b="0" i="1">
                                <a:latin typeface="Cambria Math" panose="02040503050406030204" pitchFamily="18" charset="0"/>
                              </a:rPr>
                              <m:t>⋮</m:t>
                            </m:r>
                          </m:e>
                          <m:e>
                            <m:sSub>
                              <m:sSubPr>
                                <m:ctrlPr>
                                  <a:rPr lang="en-CA" sz="1800" i="1">
                                    <a:latin typeface="Cambria Math" panose="02040503050406030204" pitchFamily="18" charset="0"/>
                                  </a:rPr>
                                </m:ctrlPr>
                              </m:sSubPr>
                              <m:e>
                                <m:r>
                                  <a:rPr lang="en-CA" sz="1800" i="1">
                                    <a:latin typeface="Cambria Math" panose="02040503050406030204" pitchFamily="18" charset="0"/>
                                  </a:rPr>
                                  <m:t>𝑌</m:t>
                                </m:r>
                              </m:e>
                              <m:sub>
                                <m:r>
                                  <a:rPr lang="en-CA" sz="1800" b="0" i="1">
                                    <a:latin typeface="Cambria Math" panose="02040503050406030204" pitchFamily="18" charset="0"/>
                                  </a:rPr>
                                  <m:t>𝑛</m:t>
                                </m:r>
                              </m:sub>
                            </m:sSub>
                          </m:e>
                        </m:eqArr>
                      </m:e>
                    </m:d>
                  </m:oMath>
                </a14:m>
                <a:r>
                  <a:rPr lang="en-CA" sz="1800" b="0" dirty="0"/>
                  <a:t> and </a:t>
                </a:r>
                <a14:m>
                  <m:oMath xmlns:m="http://schemas.openxmlformats.org/officeDocument/2006/math">
                    <m:r>
                      <a:rPr lang="en-CA" sz="1800" b="0" i="1">
                        <a:latin typeface="Cambria Math" panose="02040503050406030204" pitchFamily="18" charset="0"/>
                      </a:rPr>
                      <m:t>𝑋</m:t>
                    </m:r>
                    <m:r>
                      <a:rPr lang="en-CA" sz="1800" b="0" i="1">
                        <a:latin typeface="Cambria Math" panose="02040503050406030204" pitchFamily="18" charset="0"/>
                      </a:rPr>
                      <m:t>= </m:t>
                    </m:r>
                    <m:d>
                      <m:dPr>
                        <m:ctrlPr>
                          <a:rPr lang="en-US" sz="1800" i="1">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sSub>
                                <m:sSubPr>
                                  <m:ctrlPr>
                                    <a:rPr lang="en-CA" sz="1800" b="0" i="1">
                                      <a:latin typeface="Cambria Math" panose="02040503050406030204" pitchFamily="18" charset="0"/>
                                    </a:rPr>
                                  </m:ctrlPr>
                                </m:sSubPr>
                                <m:e>
                                  <m:r>
                                    <a:rPr lang="en-CA" sz="1800" b="0" i="1">
                                      <a:latin typeface="Cambria Math" panose="02040503050406030204" pitchFamily="18" charset="0"/>
                                    </a:rPr>
                                    <m:t>𝑋</m:t>
                                  </m:r>
                                </m:e>
                                <m:sub>
                                  <m:r>
                                    <a:rPr lang="en-CA" sz="1800" b="0" i="1">
                                      <a:latin typeface="Cambria Math" panose="02040503050406030204" pitchFamily="18" charset="0"/>
                                    </a:rPr>
                                    <m:t>11</m:t>
                                  </m:r>
                                </m:sub>
                              </m:sSub>
                            </m:e>
                            <m:e>
                              <m:r>
                                <a:rPr lang="en-US" sz="1800" i="1">
                                  <a:latin typeface="Cambria Math" panose="02040503050406030204" pitchFamily="18" charset="0"/>
                                </a:rPr>
                                <m:t>⋯</m:t>
                              </m:r>
                            </m:e>
                            <m:e>
                              <m:sSub>
                                <m:sSubPr>
                                  <m:ctrlPr>
                                    <a:rPr lang="en-CA" sz="1800" i="1">
                                      <a:latin typeface="Cambria Math" panose="02040503050406030204" pitchFamily="18" charset="0"/>
                                    </a:rPr>
                                  </m:ctrlPr>
                                </m:sSubPr>
                                <m:e>
                                  <m:r>
                                    <a:rPr lang="en-CA" sz="1800" i="1">
                                      <a:latin typeface="Cambria Math" panose="02040503050406030204" pitchFamily="18" charset="0"/>
                                    </a:rPr>
                                    <m:t>𝑋</m:t>
                                  </m:r>
                                </m:e>
                                <m:sub>
                                  <m:r>
                                    <a:rPr lang="en-CA" sz="1800" i="1">
                                      <a:latin typeface="Cambria Math" panose="02040503050406030204" pitchFamily="18" charset="0"/>
                                    </a:rPr>
                                    <m:t>1</m:t>
                                  </m:r>
                                  <m:r>
                                    <a:rPr lang="en-CA" sz="1800" b="0" i="1">
                                      <a:latin typeface="Cambria Math" panose="02040503050406030204" pitchFamily="18" charset="0"/>
                                    </a:rPr>
                                    <m:t>𝑝</m:t>
                                  </m:r>
                                </m:sub>
                              </m:sSub>
                            </m:e>
                          </m:mr>
                          <m:mr>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mr>
                          <m:mr>
                            <m:e>
                              <m:sSub>
                                <m:sSubPr>
                                  <m:ctrlPr>
                                    <a:rPr lang="en-CA" sz="1800" i="1">
                                      <a:latin typeface="Cambria Math" panose="02040503050406030204" pitchFamily="18" charset="0"/>
                                    </a:rPr>
                                  </m:ctrlPr>
                                </m:sSubPr>
                                <m:e>
                                  <m:r>
                                    <a:rPr lang="en-CA" sz="1800" i="1">
                                      <a:latin typeface="Cambria Math" panose="02040503050406030204" pitchFamily="18" charset="0"/>
                                    </a:rPr>
                                    <m:t>𝑋</m:t>
                                  </m:r>
                                </m:e>
                                <m:sub>
                                  <m:r>
                                    <a:rPr lang="en-CA" sz="1800" b="0" i="1">
                                      <a:latin typeface="Cambria Math" panose="02040503050406030204" pitchFamily="18" charset="0"/>
                                    </a:rPr>
                                    <m:t>𝑛</m:t>
                                  </m:r>
                                  <m:r>
                                    <a:rPr lang="en-CA" sz="1800" i="1">
                                      <a:latin typeface="Cambria Math" panose="02040503050406030204" pitchFamily="18" charset="0"/>
                                    </a:rPr>
                                    <m:t>1</m:t>
                                  </m:r>
                                </m:sub>
                              </m:sSub>
                            </m:e>
                            <m:e>
                              <m:r>
                                <a:rPr lang="en-US" sz="1800" i="1">
                                  <a:latin typeface="Cambria Math" panose="02040503050406030204" pitchFamily="18" charset="0"/>
                                </a:rPr>
                                <m:t>⋯</m:t>
                              </m:r>
                            </m:e>
                            <m:e>
                              <m:sSub>
                                <m:sSubPr>
                                  <m:ctrlPr>
                                    <a:rPr lang="en-CA" sz="1800" i="1">
                                      <a:latin typeface="Cambria Math" panose="02040503050406030204" pitchFamily="18" charset="0"/>
                                    </a:rPr>
                                  </m:ctrlPr>
                                </m:sSubPr>
                                <m:e>
                                  <m:r>
                                    <a:rPr lang="en-CA" sz="1800" i="1">
                                      <a:latin typeface="Cambria Math" panose="02040503050406030204" pitchFamily="18" charset="0"/>
                                    </a:rPr>
                                    <m:t>𝑋</m:t>
                                  </m:r>
                                </m:e>
                                <m:sub>
                                  <m:r>
                                    <a:rPr lang="en-CA" sz="1800" b="0" i="1">
                                      <a:latin typeface="Cambria Math" panose="02040503050406030204" pitchFamily="18" charset="0"/>
                                    </a:rPr>
                                    <m:t>𝑛𝑝</m:t>
                                  </m:r>
                                </m:sub>
                              </m:sSub>
                            </m:e>
                          </m:mr>
                        </m:m>
                      </m:e>
                    </m:d>
                  </m:oMath>
                </a14:m>
                <a:r>
                  <a:rPr lang="en-US" sz="1800" dirty="0"/>
                  <a:t> </a:t>
                </a:r>
              </a:p>
              <a:p>
                <a:pPr>
                  <a:lnSpc>
                    <a:spcPct val="90000"/>
                  </a:lnSpc>
                </a:pPr>
                <a:r>
                  <a:rPr lang="en-US" sz="1800" dirty="0"/>
                  <a:t>Assume data is centered</a:t>
                </a:r>
              </a:p>
              <a:p>
                <a:pPr>
                  <a:lnSpc>
                    <a:spcPct val="90000"/>
                  </a:lnSpc>
                </a:pPr>
                <a:r>
                  <a:rPr lang="en-US" sz="1800" dirty="0"/>
                  <a:t>Then create models according to </a:t>
                </a:r>
                <a14:m>
                  <m:oMath xmlns:m="http://schemas.openxmlformats.org/officeDocument/2006/math">
                    <m:r>
                      <a:rPr lang="en-CA" sz="1800" b="0" i="1">
                        <a:latin typeface="Cambria Math" panose="02040503050406030204" pitchFamily="18" charset="0"/>
                      </a:rPr>
                      <m:t>𝑌</m:t>
                    </m:r>
                    <m:r>
                      <a:rPr lang="en-CA" sz="1800" b="0" i="1">
                        <a:latin typeface="Cambria Math" panose="02040503050406030204" pitchFamily="18" charset="0"/>
                      </a:rPr>
                      <m:t>=</m:t>
                    </m:r>
                    <m:r>
                      <a:rPr lang="en-CA" sz="1800" b="0" i="1">
                        <a:latin typeface="Cambria Math" panose="02040503050406030204" pitchFamily="18" charset="0"/>
                      </a:rPr>
                      <m:t>𝑋</m:t>
                    </m:r>
                    <m:r>
                      <a:rPr lang="en-CA" sz="1800" b="0" i="1">
                        <a:latin typeface="Cambria Math" panose="02040503050406030204" pitchFamily="18" charset="0"/>
                      </a:rPr>
                      <m:t>𝛽</m:t>
                    </m:r>
                    <m:r>
                      <a:rPr lang="en-CA" sz="1800" b="0" i="1">
                        <a:latin typeface="Cambria Math" panose="02040503050406030204" pitchFamily="18" charset="0"/>
                      </a:rPr>
                      <m:t>+</m:t>
                    </m:r>
                    <m:r>
                      <a:rPr lang="en-CA" sz="1800" b="0" i="1">
                        <a:latin typeface="Cambria Math" panose="02040503050406030204" pitchFamily="18" charset="0"/>
                      </a:rPr>
                      <m:t>𝜖</m:t>
                    </m:r>
                  </m:oMath>
                </a14:m>
                <a:r>
                  <a:rPr lang="en-US" sz="1800" dirty="0"/>
                  <a:t> for each X</a:t>
                </a:r>
              </a:p>
              <a:p>
                <a:pPr lvl="1">
                  <a:lnSpc>
                    <a:spcPct val="90000"/>
                  </a:lnSpc>
                </a:pPr>
                <a14:m>
                  <m:oMath xmlns:m="http://schemas.openxmlformats.org/officeDocument/2006/math">
                    <m:r>
                      <a:rPr lang="en-CA" sz="1800" b="0" i="1">
                        <a:latin typeface="Cambria Math" panose="02040503050406030204" pitchFamily="18" charset="0"/>
                      </a:rPr>
                      <m:t>𝑌</m:t>
                    </m:r>
                    <m:r>
                      <a:rPr lang="en-CA" sz="1800" b="0" i="1">
                        <a:latin typeface="Cambria Math" panose="02040503050406030204" pitchFamily="18" charset="0"/>
                      </a:rPr>
                      <m:t>~</m:t>
                    </m:r>
                    <m:sSub>
                      <m:sSubPr>
                        <m:ctrlPr>
                          <a:rPr lang="en-CA" sz="1800" b="0" i="1">
                            <a:latin typeface="Cambria Math" panose="02040503050406030204" pitchFamily="18" charset="0"/>
                          </a:rPr>
                        </m:ctrlPr>
                      </m:sSubPr>
                      <m:e>
                        <m:r>
                          <a:rPr lang="en-CA" sz="1800" b="0" i="1">
                            <a:latin typeface="Cambria Math" panose="02040503050406030204" pitchFamily="18" charset="0"/>
                          </a:rPr>
                          <m:t>𝑋</m:t>
                        </m:r>
                      </m:e>
                      <m:sub>
                        <m:r>
                          <a:rPr lang="en-CA" sz="1800" b="0" i="1">
                            <a:latin typeface="Cambria Math" panose="02040503050406030204" pitchFamily="18" charset="0"/>
                          </a:rPr>
                          <m:t>1</m:t>
                        </m:r>
                      </m:sub>
                    </m:sSub>
                    <m:r>
                      <a:rPr lang="en-CA" sz="1800" b="0" i="1">
                        <a:latin typeface="Cambria Math" panose="02040503050406030204" pitchFamily="18" charset="0"/>
                      </a:rPr>
                      <m:t>, …, </m:t>
                    </m:r>
                    <m:r>
                      <a:rPr lang="en-CA" sz="1800" b="0" i="1">
                        <a:latin typeface="Cambria Math" panose="02040503050406030204" pitchFamily="18" charset="0"/>
                      </a:rPr>
                      <m:t>𝑌</m:t>
                    </m:r>
                    <m:r>
                      <a:rPr lang="en-CA" sz="1800" b="0" i="1">
                        <a:latin typeface="Cambria Math" panose="02040503050406030204" pitchFamily="18" charset="0"/>
                      </a:rPr>
                      <m:t>~</m:t>
                    </m:r>
                    <m:sSub>
                      <m:sSubPr>
                        <m:ctrlPr>
                          <a:rPr lang="en-CA" sz="1800" b="0" i="1">
                            <a:latin typeface="Cambria Math" panose="02040503050406030204" pitchFamily="18" charset="0"/>
                          </a:rPr>
                        </m:ctrlPr>
                      </m:sSubPr>
                      <m:e>
                        <m:r>
                          <a:rPr lang="en-CA" sz="1800" b="0" i="1">
                            <a:latin typeface="Cambria Math" panose="02040503050406030204" pitchFamily="18" charset="0"/>
                          </a:rPr>
                          <m:t>𝑋</m:t>
                        </m:r>
                      </m:e>
                      <m:sub>
                        <m:r>
                          <a:rPr lang="en-CA" sz="1800" b="0" i="1">
                            <a:latin typeface="Cambria Math" panose="02040503050406030204" pitchFamily="18" charset="0"/>
                          </a:rPr>
                          <m:t>𝑝</m:t>
                        </m:r>
                      </m:sub>
                    </m:sSub>
                  </m:oMath>
                </a14:m>
                <a:endParaRPr lang="en-CA" sz="1800" b="0" dirty="0"/>
              </a:p>
              <a:p>
                <a:pPr>
                  <a:lnSpc>
                    <a:spcPct val="90000"/>
                  </a:lnSpc>
                </a:pPr>
                <a:r>
                  <a:rPr lang="en-CA" sz="1800" dirty="0"/>
                  <a:t>Then find </a:t>
                </a:r>
                <a14:m>
                  <m:oMath xmlns:m="http://schemas.openxmlformats.org/officeDocument/2006/math">
                    <m:acc>
                      <m:accPr>
                        <m:chr m:val="̂"/>
                        <m:ctrlPr>
                          <a:rPr lang="en-CA" sz="1800" b="0" i="1">
                            <a:latin typeface="Cambria Math" panose="02040503050406030204" pitchFamily="18" charset="0"/>
                          </a:rPr>
                        </m:ctrlPr>
                      </m:accPr>
                      <m:e>
                        <m:r>
                          <a:rPr lang="en-CA" sz="1800" b="0" i="1">
                            <a:latin typeface="Cambria Math" panose="02040503050406030204" pitchFamily="18" charset="0"/>
                          </a:rPr>
                          <m:t>𝑟</m:t>
                        </m:r>
                      </m:e>
                    </m:acc>
                  </m:oMath>
                </a14:m>
                <a:r>
                  <a:rPr lang="en-CA" sz="1800" b="0" dirty="0"/>
                  <a:t> for each model, i.e. </a:t>
                </a:r>
                <a14:m>
                  <m:oMath xmlns:m="http://schemas.openxmlformats.org/officeDocument/2006/math">
                    <m:acc>
                      <m:accPr>
                        <m:chr m:val="̂"/>
                        <m:ctrlPr>
                          <a:rPr lang="en-CA" sz="1800" i="1">
                            <a:latin typeface="Cambria Math" panose="02040503050406030204" pitchFamily="18" charset="0"/>
                          </a:rPr>
                        </m:ctrlPr>
                      </m:accPr>
                      <m:e>
                        <m:sSub>
                          <m:sSubPr>
                            <m:ctrlPr>
                              <a:rPr lang="en-CA" sz="1800" b="0" i="1">
                                <a:latin typeface="Cambria Math" panose="02040503050406030204" pitchFamily="18" charset="0"/>
                              </a:rPr>
                            </m:ctrlPr>
                          </m:sSubPr>
                          <m:e>
                            <m:r>
                              <a:rPr lang="en-CA" sz="1800" b="0" i="1">
                                <a:latin typeface="Cambria Math" panose="02040503050406030204" pitchFamily="18" charset="0"/>
                              </a:rPr>
                              <m:t>𝑟</m:t>
                            </m:r>
                          </m:e>
                          <m:sub>
                            <m:d>
                              <m:dPr>
                                <m:begChr m:val="{"/>
                                <m:endChr m:val="}"/>
                                <m:ctrlPr>
                                  <a:rPr lang="en-CA" sz="1800" b="0" i="1">
                                    <a:latin typeface="Cambria Math" panose="02040503050406030204" pitchFamily="18" charset="0"/>
                                  </a:rPr>
                                </m:ctrlPr>
                              </m:dPr>
                              <m:e>
                                <m:r>
                                  <a:rPr lang="en-CA" sz="1800" b="0" i="1">
                                    <a:latin typeface="Cambria Math" panose="02040503050406030204" pitchFamily="18" charset="0"/>
                                  </a:rPr>
                                  <m:t>1</m:t>
                                </m:r>
                              </m:e>
                            </m:d>
                          </m:sub>
                        </m:sSub>
                      </m:e>
                    </m:acc>
                    <m:r>
                      <a:rPr lang="en-CA" sz="1800" b="0" i="0">
                        <a:latin typeface="Cambria Math" panose="02040503050406030204" pitchFamily="18" charset="0"/>
                      </a:rPr>
                      <m:t>, …,</m:t>
                    </m:r>
                    <m:acc>
                      <m:accPr>
                        <m:chr m:val="̂"/>
                        <m:ctrlPr>
                          <a:rPr lang="en-CA" sz="1800" i="1">
                            <a:latin typeface="Cambria Math" panose="02040503050406030204" pitchFamily="18" charset="0"/>
                          </a:rPr>
                        </m:ctrlPr>
                      </m:accPr>
                      <m:e>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d>
                              <m:dPr>
                                <m:begChr m:val="{"/>
                                <m:endChr m:val="}"/>
                                <m:ctrlPr>
                                  <a:rPr lang="en-CA" sz="1800" i="1">
                                    <a:latin typeface="Cambria Math" panose="02040503050406030204" pitchFamily="18" charset="0"/>
                                  </a:rPr>
                                </m:ctrlPr>
                              </m:dPr>
                              <m:e>
                                <m:r>
                                  <a:rPr lang="en-CA" sz="1800" b="0" i="1">
                                    <a:latin typeface="Cambria Math" panose="02040503050406030204" pitchFamily="18" charset="0"/>
                                  </a:rPr>
                                  <m:t>𝑝</m:t>
                                </m:r>
                              </m:e>
                            </m:d>
                          </m:sub>
                        </m:sSub>
                      </m:e>
                    </m:acc>
                  </m:oMath>
                </a14:m>
                <a:endParaRPr lang="en-CA" sz="1800" b="0" dirty="0"/>
              </a:p>
              <a:p>
                <a:pPr>
                  <a:lnSpc>
                    <a:spcPct val="90000"/>
                  </a:lnSpc>
                </a:pPr>
                <a:r>
                  <a:rPr lang="en-CA" sz="1800" dirty="0"/>
                  <a:t>Then rank the absolute value of correlation </a:t>
                </a:r>
                <a14:m>
                  <m:oMath xmlns:m="http://schemas.openxmlformats.org/officeDocument/2006/math">
                    <m:d>
                      <m:dPr>
                        <m:begChr m:val="|"/>
                        <m:endChr m:val="|"/>
                        <m:ctrlPr>
                          <a:rPr lang="en-CA" sz="1800" i="1">
                            <a:latin typeface="Cambria Math" panose="02040503050406030204" pitchFamily="18" charset="0"/>
                          </a:rPr>
                        </m:ctrlPr>
                      </m:dPr>
                      <m:e>
                        <m:acc>
                          <m:accPr>
                            <m:chr m:val="̂"/>
                            <m:ctrlPr>
                              <a:rPr lang="en-CA" sz="1800" i="1">
                                <a:latin typeface="Cambria Math" panose="02040503050406030204" pitchFamily="18" charset="0"/>
                              </a:rPr>
                            </m:ctrlPr>
                          </m:accPr>
                          <m:e>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d>
                                  <m:dPr>
                                    <m:begChr m:val="{"/>
                                    <m:endChr m:val="}"/>
                                    <m:ctrlPr>
                                      <a:rPr lang="en-CA" sz="1800" i="1">
                                        <a:latin typeface="Cambria Math" panose="02040503050406030204" pitchFamily="18" charset="0"/>
                                      </a:rPr>
                                    </m:ctrlPr>
                                  </m:dPr>
                                  <m:e>
                                    <m:r>
                                      <a:rPr lang="en-CA" sz="1800" i="1">
                                        <a:latin typeface="Cambria Math" panose="02040503050406030204" pitchFamily="18" charset="0"/>
                                      </a:rPr>
                                      <m:t>1</m:t>
                                    </m:r>
                                  </m:e>
                                </m:d>
                              </m:sub>
                            </m:sSub>
                          </m:e>
                        </m:acc>
                      </m:e>
                    </m:d>
                    <m:r>
                      <a:rPr lang="en-CA" sz="1800" b="0" i="1">
                        <a:latin typeface="Cambria Math" panose="02040503050406030204" pitchFamily="18" charset="0"/>
                      </a:rPr>
                      <m:t>, …,</m:t>
                    </m:r>
                    <m:d>
                      <m:dPr>
                        <m:begChr m:val="|"/>
                        <m:endChr m:val="|"/>
                        <m:ctrlPr>
                          <a:rPr lang="en-CA" sz="1800" i="1">
                            <a:latin typeface="Cambria Math" panose="02040503050406030204" pitchFamily="18" charset="0"/>
                          </a:rPr>
                        </m:ctrlPr>
                      </m:dPr>
                      <m:e>
                        <m:acc>
                          <m:accPr>
                            <m:chr m:val="̂"/>
                            <m:ctrlPr>
                              <a:rPr lang="en-CA" sz="1800" i="1">
                                <a:latin typeface="Cambria Math" panose="02040503050406030204" pitchFamily="18" charset="0"/>
                              </a:rPr>
                            </m:ctrlPr>
                          </m:accPr>
                          <m:e>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d>
                                  <m:dPr>
                                    <m:begChr m:val="{"/>
                                    <m:endChr m:val="}"/>
                                    <m:ctrlPr>
                                      <a:rPr lang="en-CA" sz="1800" i="1">
                                        <a:latin typeface="Cambria Math" panose="02040503050406030204" pitchFamily="18" charset="0"/>
                                      </a:rPr>
                                    </m:ctrlPr>
                                  </m:dPr>
                                  <m:e>
                                    <m:r>
                                      <a:rPr lang="en-CA" sz="1800" b="0" i="1">
                                        <a:latin typeface="Cambria Math" panose="02040503050406030204" pitchFamily="18" charset="0"/>
                                      </a:rPr>
                                      <m:t>𝑝</m:t>
                                    </m:r>
                                  </m:e>
                                </m:d>
                              </m:sub>
                            </m:sSub>
                          </m:e>
                        </m:acc>
                      </m:e>
                    </m:d>
                  </m:oMath>
                </a14:m>
                <a:r>
                  <a:rPr lang="en-CA" sz="1800" b="0" dirty="0"/>
                  <a:t> to obtain d largest ones so that </a:t>
                </a:r>
                <a14:m>
                  <m:oMath xmlns:m="http://schemas.openxmlformats.org/officeDocument/2006/math">
                    <m:r>
                      <a:rPr lang="en-CA" sz="1800" b="0" i="1">
                        <a:latin typeface="Cambria Math" panose="02040503050406030204" pitchFamily="18" charset="0"/>
                      </a:rPr>
                      <m:t>𝑑</m:t>
                    </m:r>
                    <m:r>
                      <a:rPr lang="en-CA" sz="1800" b="0" i="1">
                        <a:latin typeface="Cambria Math" panose="02040503050406030204" pitchFamily="18" charset="0"/>
                      </a:rPr>
                      <m:t>&lt;</m:t>
                    </m:r>
                    <m:r>
                      <a:rPr lang="en-CA" sz="1800" b="0" i="1">
                        <a:latin typeface="Cambria Math" panose="02040503050406030204" pitchFamily="18" charset="0"/>
                      </a:rPr>
                      <m:t>𝑛</m:t>
                    </m:r>
                  </m:oMath>
                </a14:m>
                <a:endParaRPr lang="en-CA" sz="1800" b="0" dirty="0"/>
              </a:p>
              <a:p>
                <a:pPr>
                  <a:lnSpc>
                    <a:spcPct val="90000"/>
                  </a:lnSpc>
                </a:pPr>
                <a:r>
                  <a:rPr lang="en-CA" sz="1800" dirty="0"/>
                  <a:t>You have reduced your variables from p to d, now you choose from many different low-dimensional methods to reduce the parameter space further</a:t>
                </a:r>
                <a:endParaRPr lang="en-CA" sz="1800" b="0" dirty="0"/>
              </a:p>
            </p:txBody>
          </p:sp>
        </mc:Choice>
        <mc:Fallback xmlns="">
          <p:sp>
            <p:nvSpPr>
              <p:cNvPr id="3" name="Content Placeholder 2">
                <a:extLst>
                  <a:ext uri="{FF2B5EF4-FFF2-40B4-BE49-F238E27FC236}">
                    <a16:creationId xmlns:a16="http://schemas.microsoft.com/office/drawing/2014/main" id="{DD980C3B-5A03-E447-A39E-905AC5ADC223}"/>
                  </a:ext>
                </a:extLst>
              </p:cNvPr>
              <p:cNvSpPr>
                <a:spLocks noGrp="1" noRot="1" noChangeAspect="1" noMove="1" noResize="1" noEditPoints="1" noAdjustHandles="1" noChangeArrowheads="1" noChangeShapeType="1" noTextEdit="1"/>
              </p:cNvSpPr>
              <p:nvPr>
                <p:ph idx="1"/>
              </p:nvPr>
            </p:nvSpPr>
            <p:spPr>
              <a:xfrm>
                <a:off x="5117586" y="1124998"/>
                <a:ext cx="6143248" cy="4608003"/>
              </a:xfrm>
              <a:blipFill>
                <a:blip r:embed="rId2"/>
                <a:stretch>
                  <a:fillRect l="-206"/>
                </a:stretch>
              </a:blipFill>
            </p:spPr>
            <p:txBody>
              <a:bodyPr/>
              <a:lstStyle/>
              <a:p>
                <a:r>
                  <a:rPr lang="en-US">
                    <a:noFill/>
                  </a:rPr>
                  <a:t> </a:t>
                </a:r>
              </a:p>
            </p:txBody>
          </p:sp>
        </mc:Fallback>
      </mc:AlternateContent>
    </p:spTree>
    <p:extLst>
      <p:ext uri="{BB962C8B-B14F-4D97-AF65-F5344CB8AC3E}">
        <p14:creationId xmlns:p14="http://schemas.microsoft.com/office/powerpoint/2010/main" val="41207067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5B6C-651C-4C40-BF7A-1EEACB1F3249}"/>
              </a:ext>
            </a:extLst>
          </p:cNvPr>
          <p:cNvSpPr>
            <a:spLocks noGrp="1"/>
          </p:cNvSpPr>
          <p:nvPr>
            <p:ph type="title"/>
          </p:nvPr>
        </p:nvSpPr>
        <p:spPr/>
        <p:txBody>
          <a:bodyPr/>
          <a:lstStyle/>
          <a:p>
            <a:r>
              <a:rPr lang="en-US" dirty="0"/>
              <a:t>Numerical studies</a:t>
            </a:r>
          </a:p>
        </p:txBody>
      </p:sp>
      <p:sp>
        <p:nvSpPr>
          <p:cNvPr id="3" name="Text Placeholder 2">
            <a:extLst>
              <a:ext uri="{FF2B5EF4-FFF2-40B4-BE49-F238E27FC236}">
                <a16:creationId xmlns:a16="http://schemas.microsoft.com/office/drawing/2014/main" id="{982A6AC1-3B80-CD43-83D7-FE26E11D377C}"/>
              </a:ext>
            </a:extLst>
          </p:cNvPr>
          <p:cNvSpPr>
            <a:spLocks noGrp="1"/>
          </p:cNvSpPr>
          <p:nvPr>
            <p:ph type="body" idx="1"/>
          </p:nvPr>
        </p:nvSpPr>
        <p:spPr/>
        <p:txBody>
          <a:bodyPr/>
          <a:lstStyle/>
          <a:p>
            <a:pPr algn="ctr"/>
            <a:r>
              <a:rPr lang="en-US" dirty="0"/>
              <a:t>Simulation I: Independent Features</a:t>
            </a:r>
          </a:p>
        </p:txBody>
      </p:sp>
      <p:pic>
        <p:nvPicPr>
          <p:cNvPr id="8" name="Content Placeholder 7" descr="A screenshot of a cell phone&#10;&#10;Description automatically generated">
            <a:extLst>
              <a:ext uri="{FF2B5EF4-FFF2-40B4-BE49-F238E27FC236}">
                <a16:creationId xmlns:a16="http://schemas.microsoft.com/office/drawing/2014/main" id="{F0A1A561-65D6-6149-9E74-FF2C7FD9C0E9}"/>
              </a:ext>
            </a:extLst>
          </p:cNvPr>
          <p:cNvPicPr>
            <a:picLocks noGrp="1" noChangeAspect="1"/>
          </p:cNvPicPr>
          <p:nvPr>
            <p:ph sz="half" idx="2"/>
          </p:nvPr>
        </p:nvPicPr>
        <p:blipFill>
          <a:blip r:embed="rId3"/>
          <a:stretch>
            <a:fillRect/>
          </a:stretch>
        </p:blipFill>
        <p:spPr>
          <a:xfrm>
            <a:off x="320821" y="3429000"/>
            <a:ext cx="5715508" cy="1938889"/>
          </a:xfrm>
        </p:spPr>
      </p:pic>
      <p:sp>
        <p:nvSpPr>
          <p:cNvPr id="5" name="Text Placeholder 4">
            <a:extLst>
              <a:ext uri="{FF2B5EF4-FFF2-40B4-BE49-F238E27FC236}">
                <a16:creationId xmlns:a16="http://schemas.microsoft.com/office/drawing/2014/main" id="{1CD6A3C1-90DD-4647-BD50-A5F134449BDE}"/>
              </a:ext>
            </a:extLst>
          </p:cNvPr>
          <p:cNvSpPr>
            <a:spLocks noGrp="1"/>
          </p:cNvSpPr>
          <p:nvPr>
            <p:ph type="body" sz="quarter" idx="3"/>
          </p:nvPr>
        </p:nvSpPr>
        <p:spPr/>
        <p:txBody>
          <a:bodyPr/>
          <a:lstStyle/>
          <a:p>
            <a:pPr algn="ctr"/>
            <a:r>
              <a:rPr lang="en-US" dirty="0"/>
              <a:t>Simulation II: Dependent Features</a:t>
            </a:r>
          </a:p>
        </p:txBody>
      </p:sp>
      <p:pic>
        <p:nvPicPr>
          <p:cNvPr id="10" name="Content Placeholder 9" descr="A screenshot of a cell phone&#10;&#10;Description automatically generated">
            <a:extLst>
              <a:ext uri="{FF2B5EF4-FFF2-40B4-BE49-F238E27FC236}">
                <a16:creationId xmlns:a16="http://schemas.microsoft.com/office/drawing/2014/main" id="{136107DA-E970-7540-BC72-1974619B2F81}"/>
              </a:ext>
            </a:extLst>
          </p:cNvPr>
          <p:cNvPicPr>
            <a:picLocks noGrp="1" noChangeAspect="1"/>
          </p:cNvPicPr>
          <p:nvPr>
            <p:ph sz="quarter" idx="4"/>
          </p:nvPr>
        </p:nvPicPr>
        <p:blipFill>
          <a:blip r:embed="rId4"/>
          <a:stretch>
            <a:fillRect/>
          </a:stretch>
        </p:blipFill>
        <p:spPr>
          <a:xfrm>
            <a:off x="6399823" y="3337167"/>
            <a:ext cx="5213712" cy="2106703"/>
          </a:xfrm>
        </p:spPr>
      </p:pic>
    </p:spTree>
    <p:extLst>
      <p:ext uri="{BB962C8B-B14F-4D97-AF65-F5344CB8AC3E}">
        <p14:creationId xmlns:p14="http://schemas.microsoft.com/office/powerpoint/2010/main" val="196772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DF1D-EF00-AF4E-83F8-681C064753D1}"/>
              </a:ext>
            </a:extLst>
          </p:cNvPr>
          <p:cNvSpPr>
            <a:spLocks noGrp="1"/>
          </p:cNvSpPr>
          <p:nvPr>
            <p:ph type="title"/>
          </p:nvPr>
        </p:nvSpPr>
        <p:spPr>
          <a:xfrm>
            <a:off x="581192" y="702156"/>
            <a:ext cx="11029616" cy="1188720"/>
          </a:xfrm>
        </p:spPr>
        <p:txBody>
          <a:bodyPr>
            <a:normAutofit/>
          </a:bodyPr>
          <a:lstStyle/>
          <a:p>
            <a:r>
              <a:rPr lang="en-US"/>
              <a:t>ISIS</a:t>
            </a:r>
          </a:p>
        </p:txBody>
      </p:sp>
      <p:graphicFrame>
        <p:nvGraphicFramePr>
          <p:cNvPr id="5" name="Content Placeholder 2">
            <a:extLst>
              <a:ext uri="{FF2B5EF4-FFF2-40B4-BE49-F238E27FC236}">
                <a16:creationId xmlns:a16="http://schemas.microsoft.com/office/drawing/2014/main" id="{AC384C1B-5A71-4998-A67A-7CB8441768BA}"/>
              </a:ext>
            </a:extLst>
          </p:cNvPr>
          <p:cNvGraphicFramePr>
            <a:graphicFrameLocks noGrp="1"/>
          </p:cNvGraphicFramePr>
          <p:nvPr>
            <p:ph idx="1"/>
            <p:extLst>
              <p:ext uri="{D42A27DB-BD31-4B8C-83A1-F6EECF244321}">
                <p14:modId xmlns:p14="http://schemas.microsoft.com/office/powerpoint/2010/main" val="292453992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77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3C32D-EE7C-934A-9E15-5C817FF6BDE0}"/>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Methodology</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E37E33-71B5-AD40-A191-9B60E96CF798}"/>
                  </a:ext>
                </a:extLst>
              </p:cNvPr>
              <p:cNvSpPr>
                <a:spLocks noGrp="1"/>
              </p:cNvSpPr>
              <p:nvPr>
                <p:ph idx="1"/>
              </p:nvPr>
            </p:nvSpPr>
            <p:spPr>
              <a:xfrm>
                <a:off x="5117586" y="1124998"/>
                <a:ext cx="6143248" cy="4608003"/>
              </a:xfrm>
            </p:spPr>
            <p:txBody>
              <a:bodyPr>
                <a:normAutofit fontScale="92500" lnSpcReduction="20000"/>
              </a:bodyPr>
              <a:lstStyle/>
              <a:p>
                <a:r>
                  <a:rPr lang="en-US" sz="1800" dirty="0"/>
                  <a:t>Start with following the SIS methodology and following it with a low-dimensional method to a select a subset of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m:t>
                        </m:r>
                      </m:sub>
                    </m:sSub>
                  </m:oMath>
                </a14:m>
                <a:r>
                  <a:rPr lang="en-US" sz="1800" dirty="0"/>
                  <a:t> variables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𝐴</m:t>
                        </m:r>
                      </m:e>
                      <m:sub>
                        <m:r>
                          <a:rPr lang="en-CA" sz="1800" b="0" i="1" smtClean="0">
                            <a:latin typeface="Cambria Math" panose="02040503050406030204" pitchFamily="18" charset="0"/>
                          </a:rPr>
                          <m:t>1</m:t>
                        </m:r>
                      </m:sub>
                    </m:sSub>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𝑋</m:t>
                        </m:r>
                      </m:e>
                      <m:sub>
                        <m:r>
                          <a:rPr lang="en-CA" sz="1800" b="0" i="1" smtClean="0">
                            <a:latin typeface="Cambria Math" panose="02040503050406030204" pitchFamily="18" charset="0"/>
                          </a:rPr>
                          <m:t>𝑖</m:t>
                        </m:r>
                        <m:r>
                          <a:rPr lang="en-CA" sz="1800" b="0" i="1" smtClean="0">
                            <a:latin typeface="Cambria Math" panose="02040503050406030204" pitchFamily="18" charset="0"/>
                          </a:rPr>
                          <m:t>1</m:t>
                        </m:r>
                      </m:sub>
                    </m:sSub>
                    <m:r>
                      <a:rPr lang="en-CA" sz="1800" b="0" i="1" smtClean="0">
                        <a:latin typeface="Cambria Math" panose="02040503050406030204" pitchFamily="18" charset="0"/>
                      </a:rPr>
                      <m:t>, …,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𝑋</m:t>
                        </m:r>
                      </m:e>
                      <m:sub>
                        <m:r>
                          <a:rPr lang="en-CA" sz="1800" b="0" i="1" smtClean="0">
                            <a:latin typeface="Cambria Math" panose="02040503050406030204" pitchFamily="18" charset="0"/>
                          </a:rPr>
                          <m:t>𝑖</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m:t>
                            </m:r>
                          </m:sub>
                        </m:sSub>
                      </m:sub>
                    </m:sSub>
                    <m:r>
                      <a:rPr lang="en-CA" sz="1800" b="0" i="1" smtClean="0">
                        <a:latin typeface="Cambria Math" panose="02040503050406030204" pitchFamily="18" charset="0"/>
                      </a:rPr>
                      <m:t>}</m:t>
                    </m:r>
                  </m:oMath>
                </a14:m>
                <a:endParaRPr lang="en-US" sz="1800" dirty="0"/>
              </a:p>
              <a:p>
                <a:r>
                  <a:rPr lang="en-US" sz="1800" dirty="0"/>
                  <a:t>Now you have a n-vector of residuals, we’ll call it</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𝜖</m:t>
                        </m:r>
                      </m:e>
                      <m:sub>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m:t>
                            </m:r>
                          </m:sub>
                        </m:sSub>
                      </m:sub>
                    </m:sSub>
                    <m:r>
                      <a:rPr lang="en-CA" sz="1800" b="0" i="1" smtClean="0">
                        <a:latin typeface="Cambria Math" panose="02040503050406030204" pitchFamily="18" charset="0"/>
                      </a:rPr>
                      <m:t> </m:t>
                    </m:r>
                  </m:oMath>
                </a14:m>
                <a:r>
                  <a:rPr lang="en-US" sz="1800" dirty="0"/>
                  <a:t>, from regressing Y over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𝐴</m:t>
                        </m:r>
                      </m:e>
                      <m:sub>
                        <m:r>
                          <a:rPr lang="en-CA" sz="1800" i="1">
                            <a:latin typeface="Cambria Math" panose="02040503050406030204" pitchFamily="18" charset="0"/>
                          </a:rPr>
                          <m:t>1</m:t>
                        </m:r>
                      </m:sub>
                    </m:sSub>
                  </m:oMath>
                </a14:m>
                <a:endParaRPr lang="en-US" sz="1800" dirty="0"/>
              </a:p>
              <a:p>
                <a:r>
                  <a:rPr lang="en-US" sz="1800" dirty="0"/>
                  <a:t>Now we use the residuals,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1</m:t>
                            </m:r>
                          </m:sub>
                        </m:sSub>
                      </m:sub>
                    </m:sSub>
                  </m:oMath>
                </a14:m>
                <a:r>
                  <a:rPr lang="en-US" sz="1800" dirty="0"/>
                  <a:t>, as the new response, Y, and redo model selection using SIS and the low-dimensional method we selected earlier on the remaining </a:t>
                </a:r>
                <a14:m>
                  <m:oMath xmlns:m="http://schemas.openxmlformats.org/officeDocument/2006/math">
                    <m:r>
                      <m:rPr>
                        <m:sty m:val="p"/>
                      </m:rPr>
                      <a:rPr lang="en-CA" sz="1800" b="0" i="0" smtClean="0">
                        <a:latin typeface="Cambria Math" panose="02040503050406030204" pitchFamily="18" charset="0"/>
                      </a:rPr>
                      <m:t>p</m:t>
                    </m:r>
                    <m:r>
                      <a:rPr lang="en-CA" sz="1800" b="0" i="0" smtClean="0">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1</m:t>
                        </m:r>
                      </m:sub>
                    </m:sSub>
                  </m:oMath>
                </a14:m>
                <a:r>
                  <a:rPr lang="en-US" sz="1800" dirty="0"/>
                  <a:t> variables to get a subset of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2</m:t>
                        </m:r>
                      </m:sub>
                    </m:sSub>
                  </m:oMath>
                </a14:m>
                <a:r>
                  <a:rPr lang="en-US" sz="1800" dirty="0"/>
                  <a:t> variables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𝐴</m:t>
                        </m:r>
                      </m:e>
                      <m:sub>
                        <m:r>
                          <a:rPr lang="en-CA" sz="1800" b="0" i="1" smtClean="0">
                            <a:latin typeface="Cambria Math" panose="02040503050406030204" pitchFamily="18" charset="0"/>
                          </a:rPr>
                          <m:t>2</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𝑋</m:t>
                        </m:r>
                      </m:e>
                      <m:sub>
                        <m:r>
                          <a:rPr lang="en-CA" sz="1800" i="1">
                            <a:latin typeface="Cambria Math" panose="02040503050406030204" pitchFamily="18" charset="0"/>
                          </a:rPr>
                          <m:t>𝑖</m:t>
                        </m:r>
                        <m:r>
                          <a:rPr lang="en-CA" sz="1800" i="1">
                            <a:latin typeface="Cambria Math" panose="02040503050406030204" pitchFamily="18" charset="0"/>
                          </a:rPr>
                          <m:t>1</m:t>
                        </m:r>
                      </m:sub>
                    </m:sSub>
                    <m:r>
                      <a:rPr lang="en-CA" sz="1800" i="1">
                        <a:latin typeface="Cambria Math" panose="02040503050406030204" pitchFamily="18" charset="0"/>
                      </a:rPr>
                      <m:t>, …, </m:t>
                    </m:r>
                    <m:sSub>
                      <m:sSubPr>
                        <m:ctrlPr>
                          <a:rPr lang="en-CA" sz="1800" i="1">
                            <a:latin typeface="Cambria Math" panose="02040503050406030204" pitchFamily="18" charset="0"/>
                          </a:rPr>
                        </m:ctrlPr>
                      </m:sSubPr>
                      <m:e>
                        <m:r>
                          <a:rPr lang="en-CA" sz="1800" i="1">
                            <a:latin typeface="Cambria Math" panose="02040503050406030204" pitchFamily="18" charset="0"/>
                          </a:rPr>
                          <m:t>𝑋</m:t>
                        </m:r>
                      </m:e>
                      <m:sub>
                        <m:r>
                          <a:rPr lang="en-CA" sz="1800" i="1">
                            <a:latin typeface="Cambria Math" panose="02040503050406030204" pitchFamily="18" charset="0"/>
                          </a:rPr>
                          <m:t>𝑖</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2</m:t>
                            </m:r>
                          </m:sub>
                        </m:sSub>
                      </m:sub>
                    </m:sSub>
                    <m:r>
                      <a:rPr lang="en-CA" sz="1800" i="1">
                        <a:latin typeface="Cambria Math" panose="02040503050406030204" pitchFamily="18" charset="0"/>
                      </a:rPr>
                      <m:t>}</m:t>
                    </m:r>
                  </m:oMath>
                </a14:m>
                <a:endParaRPr lang="en-US" sz="1800" dirty="0"/>
              </a:p>
              <a:p>
                <a:r>
                  <a:rPr lang="en-US" sz="1800" dirty="0"/>
                  <a:t>We can iterate this until we obtain </a:t>
                </a:r>
                <a14:m>
                  <m:oMath xmlns:m="http://schemas.openxmlformats.org/officeDocument/2006/math">
                    <m:r>
                      <a:rPr lang="en-CA" sz="1800" b="0" i="1" smtClean="0">
                        <a:latin typeface="Cambria Math" panose="02040503050406030204" pitchFamily="18" charset="0"/>
                      </a:rPr>
                      <m:t>𝑙</m:t>
                    </m:r>
                  </m:oMath>
                </a14:m>
                <a:r>
                  <a:rPr lang="en-US" sz="1800" dirty="0"/>
                  <a:t> disjoint subsets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𝐴</m:t>
                        </m:r>
                      </m:e>
                      <m:sub>
                        <m:r>
                          <a:rPr lang="en-CA" sz="1800" b="0" i="1" smtClean="0">
                            <a:latin typeface="Cambria Math" panose="02040503050406030204" pitchFamily="18" charset="0"/>
                          </a:rPr>
                          <m:t>1</m:t>
                        </m:r>
                      </m:sub>
                    </m:sSub>
                    <m:r>
                      <a:rPr lang="en-CA" sz="1800" b="0" i="1"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𝐴</m:t>
                        </m:r>
                      </m:e>
                      <m:sub>
                        <m:r>
                          <a:rPr lang="en-CA" sz="1800" b="0" i="1" smtClean="0">
                            <a:latin typeface="Cambria Math" panose="02040503050406030204" pitchFamily="18" charset="0"/>
                          </a:rPr>
                          <m:t>𝑙</m:t>
                        </m:r>
                      </m:sub>
                    </m:sSub>
                  </m:oMath>
                </a14:m>
                <a:r>
                  <a:rPr lang="en-US" sz="1800" dirty="0"/>
                  <a:t>, then </a:t>
                </a:r>
                <a14:m>
                  <m:oMath xmlns:m="http://schemas.openxmlformats.org/officeDocument/2006/math">
                    <m:r>
                      <a:rPr lang="en-CA" sz="1800" b="0" i="1" smtClean="0">
                        <a:latin typeface="Cambria Math" panose="02040503050406030204" pitchFamily="18" charset="0"/>
                      </a:rPr>
                      <m:t>𝐴</m:t>
                    </m:r>
                    <m:r>
                      <a:rPr lang="en-CA" sz="1800" b="0" i="1" smtClean="0">
                        <a:latin typeface="Cambria Math" panose="02040503050406030204" pitchFamily="18" charset="0"/>
                      </a:rPr>
                      <m:t>= </m:t>
                    </m:r>
                    <m:nary>
                      <m:naryPr>
                        <m:chr m:val="⋃"/>
                        <m:limLoc m:val="subSup"/>
                        <m:ctrlPr>
                          <a:rPr lang="en-CA" sz="1800" b="0" i="1" smtClean="0">
                            <a:latin typeface="Cambria Math" panose="02040503050406030204" pitchFamily="18" charset="0"/>
                          </a:rPr>
                        </m:ctrlPr>
                      </m:naryPr>
                      <m:sub>
                        <m:r>
                          <m:rPr>
                            <m:brk m:alnAt="25"/>
                          </m:rPr>
                          <a:rPr lang="en-CA" sz="1800" b="0" i="1" smtClean="0">
                            <a:latin typeface="Cambria Math" panose="02040503050406030204" pitchFamily="18" charset="0"/>
                          </a:rPr>
                          <m:t>𝑖</m:t>
                        </m:r>
                        <m:r>
                          <a:rPr lang="en-CA" sz="1800" b="0" i="1" smtClean="0">
                            <a:latin typeface="Cambria Math" panose="02040503050406030204" pitchFamily="18" charset="0"/>
                          </a:rPr>
                          <m:t>−1</m:t>
                        </m:r>
                      </m:sub>
                      <m:sup>
                        <m:r>
                          <a:rPr lang="en-CA" sz="1800" b="0" i="1" smtClean="0">
                            <a:latin typeface="Cambria Math" panose="02040503050406030204" pitchFamily="18" charset="0"/>
                          </a:rPr>
                          <m:t>𝑙</m:t>
                        </m:r>
                      </m:sup>
                      <m:e>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𝐴</m:t>
                            </m:r>
                          </m:e>
                          <m:sub>
                            <m:r>
                              <a:rPr lang="en-CA" sz="1800" b="0" i="1" smtClean="0">
                                <a:latin typeface="Cambria Math" panose="02040503050406030204" pitchFamily="18" charset="0"/>
                              </a:rPr>
                              <m:t>𝑖</m:t>
                            </m:r>
                          </m:sub>
                        </m:sSub>
                      </m:e>
                    </m:nary>
                  </m:oMath>
                </a14:m>
                <a:r>
                  <a:rPr lang="en-US" sz="1800" dirty="0"/>
                  <a:t> has a size </a:t>
                </a:r>
                <a14:m>
                  <m:oMath xmlns:m="http://schemas.openxmlformats.org/officeDocument/2006/math">
                    <m:r>
                      <a:rPr lang="en-CA" sz="1800" b="0" i="1" smtClean="0">
                        <a:latin typeface="Cambria Math" panose="02040503050406030204" pitchFamily="18" charset="0"/>
                      </a:rPr>
                      <m:t>𝑑</m:t>
                    </m:r>
                    <m:r>
                      <a:rPr lang="en-CA" sz="1800" b="0" i="1" smtClean="0">
                        <a:latin typeface="Cambria Math" panose="02040503050406030204" pitchFamily="18" charset="0"/>
                      </a:rPr>
                      <m:t>&lt;</m:t>
                    </m:r>
                    <m:r>
                      <a:rPr lang="en-CA" sz="1800" b="0" i="1" smtClean="0">
                        <a:latin typeface="Cambria Math" panose="02040503050406030204" pitchFamily="18" charset="0"/>
                      </a:rPr>
                      <m:t>𝑛</m:t>
                    </m:r>
                  </m:oMath>
                </a14:m>
                <a:r>
                  <a:rPr lang="en-US" sz="1800" dirty="0"/>
                  <a:t>. </a:t>
                </a:r>
              </a:p>
              <a:p>
                <a:r>
                  <a:rPr lang="en-US" sz="1800" dirty="0"/>
                  <a:t>From the selected features in </a:t>
                </a:r>
                <a14:m>
                  <m:oMath xmlns:m="http://schemas.openxmlformats.org/officeDocument/2006/math">
                    <m:r>
                      <a:rPr lang="en-CA" sz="1800" b="0" i="1" smtClean="0">
                        <a:latin typeface="Cambria Math" panose="02040503050406030204" pitchFamily="18" charset="0"/>
                      </a:rPr>
                      <m:t>𝐴</m:t>
                    </m:r>
                  </m:oMath>
                </a14:m>
                <a:r>
                  <a:rPr lang="en-US" sz="1800" dirty="0"/>
                  <a:t> we can use a lower-dimensional method to find the final model. </a:t>
                </a:r>
              </a:p>
            </p:txBody>
          </p:sp>
        </mc:Choice>
        <mc:Fallback xmlns="">
          <p:sp>
            <p:nvSpPr>
              <p:cNvPr id="3" name="Content Placeholder 2">
                <a:extLst>
                  <a:ext uri="{FF2B5EF4-FFF2-40B4-BE49-F238E27FC236}">
                    <a16:creationId xmlns:a16="http://schemas.microsoft.com/office/drawing/2014/main" id="{85E37E33-71B5-AD40-A191-9B60E96CF798}"/>
                  </a:ext>
                </a:extLst>
              </p:cNvPr>
              <p:cNvSpPr>
                <a:spLocks noGrp="1" noRot="1" noChangeAspect="1" noMove="1" noResize="1" noEditPoints="1" noAdjustHandles="1" noChangeArrowheads="1" noChangeShapeType="1" noTextEdit="1"/>
              </p:cNvSpPr>
              <p:nvPr>
                <p:ph idx="1"/>
              </p:nvPr>
            </p:nvSpPr>
            <p:spPr>
              <a:xfrm>
                <a:off x="5117586" y="1124998"/>
                <a:ext cx="6143248" cy="4608003"/>
              </a:xfrm>
              <a:blipFill>
                <a:blip r:embed="rId3"/>
                <a:stretch>
                  <a:fillRect l="-206" r="-412"/>
                </a:stretch>
              </a:blipFill>
            </p:spPr>
            <p:txBody>
              <a:bodyPr/>
              <a:lstStyle/>
              <a:p>
                <a:r>
                  <a:rPr lang="en-US">
                    <a:noFill/>
                  </a:rPr>
                  <a:t> </a:t>
                </a:r>
              </a:p>
            </p:txBody>
          </p:sp>
        </mc:Fallback>
      </mc:AlternateContent>
    </p:spTree>
    <p:extLst>
      <p:ext uri="{BB962C8B-B14F-4D97-AF65-F5344CB8AC3E}">
        <p14:creationId xmlns:p14="http://schemas.microsoft.com/office/powerpoint/2010/main" val="29869795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1749</Words>
  <Application>Microsoft Macintosh PowerPoint</Application>
  <PresentationFormat>Widescreen</PresentationFormat>
  <Paragraphs>109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Univers</vt:lpstr>
      <vt:lpstr>Univers Condensed</vt:lpstr>
      <vt:lpstr>Wingdings 2</vt:lpstr>
      <vt:lpstr>DividendVTI</vt:lpstr>
      <vt:lpstr>Sure Independence Screening for Ultrahigh Dimensional Feature Space</vt:lpstr>
      <vt:lpstr>Introduction</vt:lpstr>
      <vt:lpstr>Existing Solutions</vt:lpstr>
      <vt:lpstr>Sure independence screening</vt:lpstr>
      <vt:lpstr>SIS</vt:lpstr>
      <vt:lpstr> methodology</vt:lpstr>
      <vt:lpstr>Numerical studies</vt:lpstr>
      <vt:lpstr>ISIS</vt:lpstr>
      <vt:lpstr>Methodology</vt:lpstr>
      <vt:lpstr>Numerical Studies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 Independence Screening for Ultrahigh Dimensional Feature Space</dc:title>
  <dc:creator>Devansh Bhatt</dc:creator>
  <cp:lastModifiedBy>Devansh Bhatt</cp:lastModifiedBy>
  <cp:revision>6</cp:revision>
  <dcterms:created xsi:type="dcterms:W3CDTF">2020-03-28T22:00:44Z</dcterms:created>
  <dcterms:modified xsi:type="dcterms:W3CDTF">2020-03-29T19:48:11Z</dcterms:modified>
</cp:coreProperties>
</file>