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27432000" cy="18288000"/>
  <p:notesSz cx="6858000" cy="9144000"/>
  <p:defaultText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FC3"/>
    <a:srgbClr val="23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70"/>
    <p:restoredTop sz="94666"/>
  </p:normalViewPr>
  <p:slideViewPr>
    <p:cSldViewPr snapToGrid="0" snapToObjects="1">
      <p:cViewPr varScale="1">
        <p:scale>
          <a:sx n="32" d="100"/>
          <a:sy n="32" d="100"/>
        </p:scale>
        <p:origin x="123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188F5E-23B4-8345-B2A5-105EF759DFE1}"/>
              </a:ext>
            </a:extLst>
          </p:cNvPr>
          <p:cNvPicPr>
            <a:picLocks noChangeAspect="1"/>
          </p:cNvPicPr>
          <p:nvPr userDrawn="1"/>
        </p:nvPicPr>
        <p:blipFill>
          <a:blip r:embed="rId2"/>
          <a:stretch>
            <a:fillRect/>
          </a:stretch>
        </p:blipFill>
        <p:spPr>
          <a:xfrm>
            <a:off x="20528280" y="14618283"/>
            <a:ext cx="6903720" cy="3669719"/>
          </a:xfrm>
          <a:prstGeom prst="rect">
            <a:avLst/>
          </a:prstGeom>
        </p:spPr>
      </p:pic>
      <p:sp>
        <p:nvSpPr>
          <p:cNvPr id="2" name="Title 1">
            <a:extLst>
              <a:ext uri="{FF2B5EF4-FFF2-40B4-BE49-F238E27FC236}">
                <a16:creationId xmlns:a16="http://schemas.microsoft.com/office/drawing/2014/main" id="{3FACD065-015B-2A4A-91EC-6E198CAAB3C9}"/>
              </a:ext>
            </a:extLst>
          </p:cNvPr>
          <p:cNvSpPr>
            <a:spLocks noGrp="1"/>
          </p:cNvSpPr>
          <p:nvPr>
            <p:ph type="title" hasCustomPrompt="1"/>
          </p:nvPr>
        </p:nvSpPr>
        <p:spPr>
          <a:xfrm>
            <a:off x="1885949" y="526042"/>
            <a:ext cx="24128730" cy="2736941"/>
          </a:xfrm>
          <a:prstGeom prst="rect">
            <a:avLst/>
          </a:prstGeom>
        </p:spPr>
        <p:txBody>
          <a:bodyPr anchor="ctr"/>
          <a:lstStyle>
            <a:lvl1pPr>
              <a:defRPr b="0" i="0">
                <a:solidFill>
                  <a:srgbClr val="7E9FC3"/>
                </a:solidFill>
                <a:latin typeface="Franklin Gothic Medium" panose="020B0603020102020204" pitchFamily="34" charset="0"/>
              </a:defRPr>
            </a:lvl1pPr>
          </a:lstStyle>
          <a:p>
            <a:r>
              <a:rPr lang="en-US" dirty="0"/>
              <a:t>Click to add title</a:t>
            </a:r>
          </a:p>
        </p:txBody>
      </p:sp>
      <p:sp>
        <p:nvSpPr>
          <p:cNvPr id="3" name="Content Placeholder 2">
            <a:extLst>
              <a:ext uri="{FF2B5EF4-FFF2-40B4-BE49-F238E27FC236}">
                <a16:creationId xmlns:a16="http://schemas.microsoft.com/office/drawing/2014/main" id="{E28639DD-54B2-D940-A95F-4337D9FDCCA3}"/>
              </a:ext>
            </a:extLst>
          </p:cNvPr>
          <p:cNvSpPr>
            <a:spLocks noGrp="1"/>
          </p:cNvSpPr>
          <p:nvPr>
            <p:ph sz="half" idx="1"/>
          </p:nvPr>
        </p:nvSpPr>
        <p:spPr>
          <a:xfrm>
            <a:off x="1885951" y="3710611"/>
            <a:ext cx="23660099" cy="12761293"/>
          </a:xfrm>
          <a:prstGeom prst="rect">
            <a:avLst/>
          </a:prstGeom>
        </p:spPr>
        <p:txBody>
          <a:bodyPr/>
          <a:lstStyle>
            <a:lvl1pPr>
              <a:defRPr lang="en-US" sz="6300" b="0" i="0" u="none" strike="noStrike" smtClean="0">
                <a:effectLst/>
              </a:defRPr>
            </a:lvl1pPr>
          </a:lstStyle>
          <a:p>
            <a:pPr lvl="0"/>
            <a:r>
              <a:rPr lang="en-US" b="0" i="0" u="none" strike="noStrike">
                <a:effectLst/>
                <a:latin typeface="Arial" panose="020B0604020202020204" pitchFamily="34" charset="0"/>
              </a:rPr>
              <a:t>Edit Master text styles</a:t>
            </a:r>
          </a:p>
        </p:txBody>
      </p:sp>
    </p:spTree>
    <p:extLst>
      <p:ext uri="{BB962C8B-B14F-4D97-AF65-F5344CB8AC3E}">
        <p14:creationId xmlns:p14="http://schemas.microsoft.com/office/powerpoint/2010/main" val="38517419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176280"/>
      </p:ext>
    </p:extLst>
  </p:cSld>
  <p:clrMap bg1="lt1" tx1="dk1" bg2="lt2" tx2="dk2" accent1="accent1" accent2="accent2" accent3="accent3" accent4="accent4" accent5="accent5" accent6="accent6" hlink="hlink" folHlink="folHlink"/>
  <p:sldLayoutIdLst>
    <p:sldLayoutId id="2147483652" r:id="rId1"/>
  </p:sldLayoutIdLst>
  <p:txStyles>
    <p:titleStyle>
      <a:lvl1pPr algn="l" defTabSz="2057503" rtl="0" eaLnBrk="1" latinLnBrk="0" hangingPunct="1">
        <a:lnSpc>
          <a:spcPct val="90000"/>
        </a:lnSpc>
        <a:spcBef>
          <a:spcPct val="0"/>
        </a:spcBef>
        <a:buNone/>
        <a:defRPr sz="9900" kern="1200">
          <a:solidFill>
            <a:schemeClr val="tx1"/>
          </a:solidFill>
          <a:latin typeface="+mj-lt"/>
          <a:ea typeface="+mj-ea"/>
          <a:cs typeface="+mj-cs"/>
        </a:defRPr>
      </a:lvl1pPr>
    </p:titleStyle>
    <p:bodyStyle>
      <a:lvl1pPr marL="514376" indent="-514376" algn="l" defTabSz="2057503" rtl="0" eaLnBrk="1" latinLnBrk="0" hangingPunct="1">
        <a:lnSpc>
          <a:spcPct val="90000"/>
        </a:lnSpc>
        <a:spcBef>
          <a:spcPts val="2250"/>
        </a:spcBef>
        <a:buFont typeface="Arial" panose="020B0604020202020204" pitchFamily="34" charset="0"/>
        <a:buChar char="•"/>
        <a:defRPr sz="6300" kern="1200">
          <a:solidFill>
            <a:schemeClr val="tx1"/>
          </a:solidFill>
          <a:latin typeface="+mn-lt"/>
          <a:ea typeface="+mn-ea"/>
          <a:cs typeface="+mn-cs"/>
        </a:defRPr>
      </a:lvl1pPr>
      <a:lvl2pPr marL="1543127" indent="-514376" algn="l" defTabSz="2057503"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879" indent="-514376" algn="l" defTabSz="2057503"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630"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381"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8133"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884"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636"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4387"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503" rtl="0" eaLnBrk="1" latinLnBrk="0" hangingPunct="1">
        <a:defRPr sz="4050" kern="1200">
          <a:solidFill>
            <a:schemeClr val="tx1"/>
          </a:solidFill>
          <a:latin typeface="+mn-lt"/>
          <a:ea typeface="+mn-ea"/>
          <a:cs typeface="+mn-cs"/>
        </a:defRPr>
      </a:lvl1pPr>
      <a:lvl2pPr marL="1028751" algn="l" defTabSz="2057503" rtl="0" eaLnBrk="1" latinLnBrk="0" hangingPunct="1">
        <a:defRPr sz="4050" kern="1200">
          <a:solidFill>
            <a:schemeClr val="tx1"/>
          </a:solidFill>
          <a:latin typeface="+mn-lt"/>
          <a:ea typeface="+mn-ea"/>
          <a:cs typeface="+mn-cs"/>
        </a:defRPr>
      </a:lvl2pPr>
      <a:lvl3pPr marL="2057503" algn="l" defTabSz="2057503" rtl="0" eaLnBrk="1" latinLnBrk="0" hangingPunct="1">
        <a:defRPr sz="4050" kern="1200">
          <a:solidFill>
            <a:schemeClr val="tx1"/>
          </a:solidFill>
          <a:latin typeface="+mn-lt"/>
          <a:ea typeface="+mn-ea"/>
          <a:cs typeface="+mn-cs"/>
        </a:defRPr>
      </a:lvl3pPr>
      <a:lvl4pPr marL="3086254" algn="l" defTabSz="2057503" rtl="0" eaLnBrk="1" latinLnBrk="0" hangingPunct="1">
        <a:defRPr sz="4050" kern="1200">
          <a:solidFill>
            <a:schemeClr val="tx1"/>
          </a:solidFill>
          <a:latin typeface="+mn-lt"/>
          <a:ea typeface="+mn-ea"/>
          <a:cs typeface="+mn-cs"/>
        </a:defRPr>
      </a:lvl4pPr>
      <a:lvl5pPr marL="4115006" algn="l" defTabSz="2057503" rtl="0" eaLnBrk="1" latinLnBrk="0" hangingPunct="1">
        <a:defRPr sz="4050" kern="1200">
          <a:solidFill>
            <a:schemeClr val="tx1"/>
          </a:solidFill>
          <a:latin typeface="+mn-lt"/>
          <a:ea typeface="+mn-ea"/>
          <a:cs typeface="+mn-cs"/>
        </a:defRPr>
      </a:lvl5pPr>
      <a:lvl6pPr marL="5143757" algn="l" defTabSz="2057503" rtl="0" eaLnBrk="1" latinLnBrk="0" hangingPunct="1">
        <a:defRPr sz="4050" kern="1200">
          <a:solidFill>
            <a:schemeClr val="tx1"/>
          </a:solidFill>
          <a:latin typeface="+mn-lt"/>
          <a:ea typeface="+mn-ea"/>
          <a:cs typeface="+mn-cs"/>
        </a:defRPr>
      </a:lvl6pPr>
      <a:lvl7pPr marL="6172509" algn="l" defTabSz="2057503" rtl="0" eaLnBrk="1" latinLnBrk="0" hangingPunct="1">
        <a:defRPr sz="4050" kern="1200">
          <a:solidFill>
            <a:schemeClr val="tx1"/>
          </a:solidFill>
          <a:latin typeface="+mn-lt"/>
          <a:ea typeface="+mn-ea"/>
          <a:cs typeface="+mn-cs"/>
        </a:defRPr>
      </a:lvl7pPr>
      <a:lvl8pPr marL="7201260" algn="l" defTabSz="2057503" rtl="0" eaLnBrk="1" latinLnBrk="0" hangingPunct="1">
        <a:defRPr sz="4050" kern="1200">
          <a:solidFill>
            <a:schemeClr val="tx1"/>
          </a:solidFill>
          <a:latin typeface="+mn-lt"/>
          <a:ea typeface="+mn-ea"/>
          <a:cs typeface="+mn-cs"/>
        </a:defRPr>
      </a:lvl8pPr>
      <a:lvl9pPr marL="8230011" algn="l" defTabSz="2057503" rtl="0" eaLnBrk="1" latinLnBrk="0" hangingPunct="1">
        <a:defRPr sz="4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27F97-547A-BD45-83D3-750EEA3DEC57}"/>
              </a:ext>
            </a:extLst>
          </p:cNvPr>
          <p:cNvSpPr>
            <a:spLocks noGrp="1"/>
          </p:cNvSpPr>
          <p:nvPr>
            <p:ph sz="half" idx="1"/>
          </p:nvPr>
        </p:nvSpPr>
        <p:spPr>
          <a:xfrm>
            <a:off x="5219700" y="181808"/>
            <a:ext cx="15567946" cy="1684020"/>
          </a:xfrm>
          <a:ln>
            <a:solidFill>
              <a:schemeClr val="bg1">
                <a:lumMod val="85000"/>
              </a:schemeClr>
            </a:solidFill>
          </a:ln>
        </p:spPr>
        <p:txBody>
          <a:bodyPr/>
          <a:lstStyle/>
          <a:p>
            <a:pPr marL="0" indent="0" algn="ctr">
              <a:buNone/>
            </a:pPr>
            <a:r>
              <a:rPr lang="en-US" dirty="0"/>
              <a:t>Product Reviews Summarizer</a:t>
            </a:r>
            <a:br>
              <a:rPr lang="en-US" dirty="0"/>
            </a:br>
            <a:endParaRPr lang="en-US" dirty="0"/>
          </a:p>
          <a:p>
            <a:pPr algn="ctr"/>
            <a:endParaRPr lang="en-US" dirty="0"/>
          </a:p>
        </p:txBody>
      </p:sp>
      <p:sp>
        <p:nvSpPr>
          <p:cNvPr id="4" name="Content Placeholder 2">
            <a:extLst>
              <a:ext uri="{FF2B5EF4-FFF2-40B4-BE49-F238E27FC236}">
                <a16:creationId xmlns:a16="http://schemas.microsoft.com/office/drawing/2014/main" id="{7293FE9D-ECD6-4E4A-BA67-212F771DD569}"/>
              </a:ext>
            </a:extLst>
          </p:cNvPr>
          <p:cNvSpPr txBox="1">
            <a:spLocks/>
          </p:cNvSpPr>
          <p:nvPr/>
        </p:nvSpPr>
        <p:spPr>
          <a:xfrm>
            <a:off x="150578" y="2198169"/>
            <a:ext cx="8854442" cy="8124925"/>
          </a:xfrm>
          <a:prstGeom prst="rect">
            <a:avLst/>
          </a:prstGeom>
          <a:ln>
            <a:solidFill>
              <a:schemeClr val="bg1">
                <a:lumMod val="85000"/>
              </a:schemeClr>
            </a:solidFill>
          </a:ln>
        </p:spPr>
        <p:txBody>
          <a:bodyPr/>
          <a:lstStyle>
            <a:lvl1pPr marL="514376" indent="-514376" algn="l" defTabSz="2057503" rtl="0" eaLnBrk="1" latinLnBrk="0" hangingPunct="1">
              <a:lnSpc>
                <a:spcPct val="90000"/>
              </a:lnSpc>
              <a:spcBef>
                <a:spcPts val="2250"/>
              </a:spcBef>
              <a:buFont typeface="Arial" panose="020B0604020202020204" pitchFamily="34" charset="0"/>
              <a:buChar char="•"/>
              <a:defRPr lang="en-US" sz="6300" b="0" i="0" u="none" strike="noStrike" kern="1200" smtClean="0">
                <a:solidFill>
                  <a:schemeClr val="tx1"/>
                </a:solidFill>
                <a:effectLst/>
                <a:latin typeface="Franklin Gothic Book" panose="020B0503020102020204" pitchFamily="34" charset="0"/>
                <a:ea typeface="+mn-ea"/>
                <a:cs typeface="+mn-cs"/>
              </a:defRPr>
            </a:lvl1pPr>
            <a:lvl2pPr marL="1543127" indent="-514376" algn="l" defTabSz="2057503"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879" indent="-514376" algn="l" defTabSz="2057503"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630"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381"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8133"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884"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636"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4387"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a:lstStyle>
          <a:p>
            <a:pPr marL="0" indent="0">
              <a:buNone/>
            </a:pPr>
            <a:r>
              <a:rPr lang="en-US" b="1" dirty="0"/>
              <a:t>Introduction or Motivation or Problem Statement </a:t>
            </a:r>
          </a:p>
          <a:p>
            <a:r>
              <a:rPr lang="en-US" sz="4400" dirty="0"/>
              <a:t>A tool to help online shoppers make informed decisions by providing them a summary of the reviews about a product </a:t>
            </a:r>
          </a:p>
          <a:p>
            <a:r>
              <a:rPr lang="en-US" sz="4400" dirty="0"/>
              <a:t>Text Analysis and Clustering can be used here to build tools that can summarize multiple properties in 1-2 sentences</a:t>
            </a:r>
            <a:endParaRPr lang="en-US" sz="5400" dirty="0"/>
          </a:p>
        </p:txBody>
      </p:sp>
      <p:sp>
        <p:nvSpPr>
          <p:cNvPr id="5" name="Content Placeholder 2">
            <a:extLst>
              <a:ext uri="{FF2B5EF4-FFF2-40B4-BE49-F238E27FC236}">
                <a16:creationId xmlns:a16="http://schemas.microsoft.com/office/drawing/2014/main" id="{5A7273F1-7649-794E-B57A-45829331C4A6}"/>
              </a:ext>
            </a:extLst>
          </p:cNvPr>
          <p:cNvSpPr txBox="1">
            <a:spLocks/>
          </p:cNvSpPr>
          <p:nvPr/>
        </p:nvSpPr>
        <p:spPr>
          <a:xfrm>
            <a:off x="150578" y="10655435"/>
            <a:ext cx="8854442" cy="7246407"/>
          </a:xfrm>
          <a:prstGeom prst="rect">
            <a:avLst/>
          </a:prstGeom>
          <a:ln>
            <a:solidFill>
              <a:schemeClr val="bg1">
                <a:lumMod val="85000"/>
              </a:schemeClr>
            </a:solidFill>
          </a:ln>
        </p:spPr>
        <p:txBody>
          <a:bodyPr/>
          <a:lstStyle>
            <a:lvl1pPr marL="514376" indent="-514376" algn="l" defTabSz="2057503" rtl="0" eaLnBrk="1" latinLnBrk="0" hangingPunct="1">
              <a:lnSpc>
                <a:spcPct val="90000"/>
              </a:lnSpc>
              <a:spcBef>
                <a:spcPts val="2250"/>
              </a:spcBef>
              <a:buFont typeface="Arial" panose="020B0604020202020204" pitchFamily="34" charset="0"/>
              <a:buChar char="•"/>
              <a:defRPr lang="en-US" sz="6300" b="0" i="0" u="none" strike="noStrike" kern="1200" smtClean="0">
                <a:solidFill>
                  <a:schemeClr val="tx1"/>
                </a:solidFill>
                <a:effectLst/>
                <a:latin typeface="Franklin Gothic Book" panose="020B0503020102020204" pitchFamily="34" charset="0"/>
                <a:ea typeface="+mn-ea"/>
                <a:cs typeface="+mn-cs"/>
              </a:defRPr>
            </a:lvl1pPr>
            <a:lvl2pPr marL="1543127" indent="-514376" algn="l" defTabSz="2057503"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879" indent="-514376" algn="l" defTabSz="2057503"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630"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381"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8133"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884"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636"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4387"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a:lstStyle>
          <a:p>
            <a:pPr marL="0" indent="0">
              <a:buNone/>
            </a:pPr>
            <a:r>
              <a:rPr lang="en-US" b="1" dirty="0"/>
              <a:t>Background or related work </a:t>
            </a:r>
          </a:p>
          <a:p>
            <a:r>
              <a:rPr lang="en-US" sz="4400" dirty="0"/>
              <a:t>Companies like Amazon have millions of reviews on their website, from customers all over the world. Given the nature of the site and the fact that their users are looking for the best product to buy, having to sift through hundreds of reviews to find a product can be a real turn off.</a:t>
            </a:r>
          </a:p>
          <a:p>
            <a:pPr marL="0" indent="0">
              <a:buNone/>
            </a:pPr>
            <a:endParaRPr lang="en-US" dirty="0"/>
          </a:p>
        </p:txBody>
      </p:sp>
      <p:sp>
        <p:nvSpPr>
          <p:cNvPr id="6" name="Content Placeholder 2">
            <a:extLst>
              <a:ext uri="{FF2B5EF4-FFF2-40B4-BE49-F238E27FC236}">
                <a16:creationId xmlns:a16="http://schemas.microsoft.com/office/drawing/2014/main" id="{177D1E85-0B1A-C84F-9DFD-EDE10D546991}"/>
              </a:ext>
            </a:extLst>
          </p:cNvPr>
          <p:cNvSpPr txBox="1">
            <a:spLocks/>
          </p:cNvSpPr>
          <p:nvPr/>
        </p:nvSpPr>
        <p:spPr>
          <a:xfrm>
            <a:off x="9587607" y="6025974"/>
            <a:ext cx="9301733" cy="7201468"/>
          </a:xfrm>
          <a:prstGeom prst="rect">
            <a:avLst/>
          </a:prstGeom>
          <a:ln>
            <a:solidFill>
              <a:schemeClr val="bg1">
                <a:lumMod val="85000"/>
              </a:schemeClr>
            </a:solidFill>
          </a:ln>
        </p:spPr>
        <p:txBody>
          <a:bodyPr/>
          <a:lstStyle>
            <a:lvl1pPr marL="514376" indent="-514376" algn="l" defTabSz="2057503" rtl="0" eaLnBrk="1" latinLnBrk="0" hangingPunct="1">
              <a:lnSpc>
                <a:spcPct val="90000"/>
              </a:lnSpc>
              <a:spcBef>
                <a:spcPts val="2250"/>
              </a:spcBef>
              <a:buFont typeface="Arial" panose="020B0604020202020204" pitchFamily="34" charset="0"/>
              <a:buChar char="•"/>
              <a:defRPr lang="en-US" sz="6300" b="0" i="0" u="none" strike="noStrike" kern="1200" smtClean="0">
                <a:solidFill>
                  <a:schemeClr val="tx1"/>
                </a:solidFill>
                <a:effectLst/>
                <a:latin typeface="Franklin Gothic Book" panose="020B0503020102020204" pitchFamily="34" charset="0"/>
                <a:ea typeface="+mn-ea"/>
                <a:cs typeface="+mn-cs"/>
              </a:defRPr>
            </a:lvl1pPr>
            <a:lvl2pPr marL="1543127" indent="-514376" algn="l" defTabSz="2057503"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879" indent="-514376" algn="l" defTabSz="2057503"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630"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381"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8133"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884"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636"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4387"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a:lstStyle>
          <a:p>
            <a:pPr marL="0" indent="0" algn="ctr">
              <a:buNone/>
            </a:pPr>
            <a:r>
              <a:rPr lang="en-US" sz="6000" b="1" dirty="0"/>
              <a:t>Analysis / Evaluation</a:t>
            </a:r>
          </a:p>
          <a:p>
            <a:pPr marL="0" lvl="0" indent="0" defTabSz="2194560">
              <a:lnSpc>
                <a:spcPct val="100000"/>
              </a:lnSpc>
              <a:spcBef>
                <a:spcPts val="0"/>
              </a:spcBef>
              <a:buNone/>
            </a:pPr>
            <a:r>
              <a:rPr lang="en-US" sz="4400" dirty="0"/>
              <a:t>#1 The data was scraped from Amazon using Beautiful Soup  </a:t>
            </a:r>
          </a:p>
          <a:p>
            <a:pPr marL="0" lvl="0" indent="0" defTabSz="2194560">
              <a:lnSpc>
                <a:spcPct val="100000"/>
              </a:lnSpc>
              <a:spcBef>
                <a:spcPts val="0"/>
              </a:spcBef>
              <a:buNone/>
            </a:pPr>
            <a:r>
              <a:rPr lang="en-US" sz="4400" dirty="0"/>
              <a:t>#2 Reviews were grouped using the star rating </a:t>
            </a:r>
          </a:p>
          <a:p>
            <a:pPr marL="0" lvl="0" indent="0" defTabSz="2194560">
              <a:lnSpc>
                <a:spcPct val="100000"/>
              </a:lnSpc>
              <a:spcBef>
                <a:spcPts val="0"/>
              </a:spcBef>
              <a:buNone/>
            </a:pPr>
            <a:r>
              <a:rPr lang="en-US" sz="4400" dirty="0"/>
              <a:t>#3 The top ten ranked sentences were found using cosine similarity and TF-IDF. These were then sent in the hugging face transformers pipeline to create a summary for that star rating</a:t>
            </a:r>
            <a:endParaRPr lang="en-US" sz="5400" dirty="0">
              <a:solidFill>
                <a:prstClr val="black"/>
              </a:solidFill>
              <a:latin typeface="Calibri" panose="020F0502020204030204"/>
            </a:endParaRPr>
          </a:p>
        </p:txBody>
      </p:sp>
      <p:sp>
        <p:nvSpPr>
          <p:cNvPr id="7" name="Content Placeholder 2">
            <a:extLst>
              <a:ext uri="{FF2B5EF4-FFF2-40B4-BE49-F238E27FC236}">
                <a16:creationId xmlns:a16="http://schemas.microsoft.com/office/drawing/2014/main" id="{8D42EF1E-A5DE-3944-909D-197CA9C2281B}"/>
              </a:ext>
            </a:extLst>
          </p:cNvPr>
          <p:cNvSpPr txBox="1">
            <a:spLocks/>
          </p:cNvSpPr>
          <p:nvPr/>
        </p:nvSpPr>
        <p:spPr>
          <a:xfrm>
            <a:off x="19294491" y="3749583"/>
            <a:ext cx="7986931" cy="8013021"/>
          </a:xfrm>
          <a:prstGeom prst="rect">
            <a:avLst/>
          </a:prstGeom>
          <a:ln>
            <a:solidFill>
              <a:schemeClr val="bg1">
                <a:lumMod val="85000"/>
              </a:schemeClr>
            </a:solidFill>
          </a:ln>
        </p:spPr>
        <p:txBody>
          <a:bodyPr/>
          <a:lstStyle>
            <a:lvl1pPr marL="514376" indent="-514376" algn="l" defTabSz="2057503" rtl="0" eaLnBrk="1" latinLnBrk="0" hangingPunct="1">
              <a:lnSpc>
                <a:spcPct val="90000"/>
              </a:lnSpc>
              <a:spcBef>
                <a:spcPts val="2250"/>
              </a:spcBef>
              <a:buFont typeface="Arial" panose="020B0604020202020204" pitchFamily="34" charset="0"/>
              <a:buChar char="•"/>
              <a:defRPr lang="en-US" sz="6300" b="0" i="0" u="none" strike="noStrike" kern="1200" smtClean="0">
                <a:solidFill>
                  <a:schemeClr val="tx1"/>
                </a:solidFill>
                <a:effectLst/>
                <a:latin typeface="Franklin Gothic Book" panose="020B0503020102020204" pitchFamily="34" charset="0"/>
                <a:ea typeface="+mn-ea"/>
                <a:cs typeface="+mn-cs"/>
              </a:defRPr>
            </a:lvl1pPr>
            <a:lvl2pPr marL="1543127" indent="-514376" algn="l" defTabSz="2057503"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879" indent="-514376" algn="l" defTabSz="2057503"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630"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381"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8133"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884"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636"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4387"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a:lstStyle>
          <a:p>
            <a:pPr marL="0" indent="0" algn="ctr">
              <a:buNone/>
            </a:pPr>
            <a:r>
              <a:rPr lang="en-US" b="1" dirty="0"/>
              <a:t>Conclusion / Future Directions</a:t>
            </a:r>
          </a:p>
          <a:p>
            <a:pPr marL="0" lvl="0" indent="0" defTabSz="2194560">
              <a:lnSpc>
                <a:spcPct val="100000"/>
              </a:lnSpc>
              <a:spcBef>
                <a:spcPts val="0"/>
              </a:spcBef>
              <a:buNone/>
            </a:pPr>
            <a:r>
              <a:rPr lang="en-US" sz="4400" dirty="0"/>
              <a:t>#A summarizer to generate summaries of product reviews was created  </a:t>
            </a:r>
          </a:p>
          <a:p>
            <a:pPr marL="0" lvl="0" indent="0" defTabSz="2194560">
              <a:lnSpc>
                <a:spcPct val="100000"/>
              </a:lnSpc>
              <a:spcBef>
                <a:spcPts val="0"/>
              </a:spcBef>
              <a:buNone/>
            </a:pPr>
            <a:r>
              <a:rPr lang="en-US" sz="4400" dirty="0"/>
              <a:t>#An end-to-end product like a mobile app can be developed which can enable the user to summarize any product just by inputting the</a:t>
            </a:r>
          </a:p>
          <a:p>
            <a:pPr marL="0" lvl="0" indent="0" defTabSz="2194560">
              <a:lnSpc>
                <a:spcPct val="100000"/>
              </a:lnSpc>
              <a:spcBef>
                <a:spcPts val="0"/>
              </a:spcBef>
              <a:buNone/>
            </a:pPr>
            <a:r>
              <a:rPr lang="en-US" sz="4400" dirty="0"/>
              <a:t>product URL.</a:t>
            </a:r>
          </a:p>
          <a:p>
            <a:pPr algn="ctr"/>
            <a:endParaRPr lang="en-US" dirty="0"/>
          </a:p>
        </p:txBody>
      </p:sp>
      <p:sp>
        <p:nvSpPr>
          <p:cNvPr id="8" name="Content Placeholder 2">
            <a:extLst>
              <a:ext uri="{FF2B5EF4-FFF2-40B4-BE49-F238E27FC236}">
                <a16:creationId xmlns:a16="http://schemas.microsoft.com/office/drawing/2014/main" id="{C393E3D9-D7E7-FE40-90B7-49987F67744C}"/>
              </a:ext>
            </a:extLst>
          </p:cNvPr>
          <p:cNvSpPr txBox="1">
            <a:spLocks/>
          </p:cNvSpPr>
          <p:nvPr/>
        </p:nvSpPr>
        <p:spPr>
          <a:xfrm>
            <a:off x="19401034" y="12665695"/>
            <a:ext cx="7513320" cy="3769442"/>
          </a:xfrm>
          <a:prstGeom prst="rect">
            <a:avLst/>
          </a:prstGeom>
          <a:ln>
            <a:solidFill>
              <a:schemeClr val="bg1">
                <a:lumMod val="85000"/>
              </a:schemeClr>
            </a:solidFill>
          </a:ln>
        </p:spPr>
        <p:txBody>
          <a:bodyPr/>
          <a:lstStyle>
            <a:lvl1pPr marL="514376" indent="-514376" algn="l" defTabSz="2057503" rtl="0" eaLnBrk="1" latinLnBrk="0" hangingPunct="1">
              <a:lnSpc>
                <a:spcPct val="90000"/>
              </a:lnSpc>
              <a:spcBef>
                <a:spcPts val="2250"/>
              </a:spcBef>
              <a:buFont typeface="Arial" panose="020B0604020202020204" pitchFamily="34" charset="0"/>
              <a:buChar char="•"/>
              <a:defRPr lang="en-US" sz="6300" b="0" i="0" u="none" strike="noStrike" kern="1200" smtClean="0">
                <a:solidFill>
                  <a:schemeClr val="tx1"/>
                </a:solidFill>
                <a:effectLst/>
                <a:latin typeface="Franklin Gothic Book" panose="020B0503020102020204" pitchFamily="34" charset="0"/>
                <a:ea typeface="+mn-ea"/>
                <a:cs typeface="+mn-cs"/>
              </a:defRPr>
            </a:lvl1pPr>
            <a:lvl2pPr marL="1543127" indent="-514376" algn="l" defTabSz="2057503"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879" indent="-514376" algn="l" defTabSz="2057503"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630"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381"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8133"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884"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636"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4387"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a:lstStyle>
          <a:p>
            <a:pPr marL="0" indent="0" algn="ctr">
              <a:buNone/>
            </a:pPr>
            <a:r>
              <a:rPr lang="en-US" b="1" dirty="0"/>
              <a:t>Acknowledgments </a:t>
            </a:r>
          </a:p>
          <a:p>
            <a:pPr marL="0" indent="0">
              <a:buNone/>
            </a:pPr>
            <a:r>
              <a:rPr lang="en-US" sz="4400" dirty="0"/>
              <a:t>The data set was extracted from Amazon.com</a:t>
            </a:r>
          </a:p>
        </p:txBody>
      </p:sp>
      <p:sp>
        <p:nvSpPr>
          <p:cNvPr id="9" name="Content Placeholder 2">
            <a:extLst>
              <a:ext uri="{FF2B5EF4-FFF2-40B4-BE49-F238E27FC236}">
                <a16:creationId xmlns:a16="http://schemas.microsoft.com/office/drawing/2014/main" id="{738162EB-CE03-1F45-8998-848913361E05}"/>
              </a:ext>
            </a:extLst>
          </p:cNvPr>
          <p:cNvSpPr txBox="1">
            <a:spLocks/>
          </p:cNvSpPr>
          <p:nvPr/>
        </p:nvSpPr>
        <p:spPr>
          <a:xfrm>
            <a:off x="9587607" y="13402567"/>
            <a:ext cx="9301733" cy="4885433"/>
          </a:xfrm>
          <a:prstGeom prst="rect">
            <a:avLst/>
          </a:prstGeom>
          <a:ln>
            <a:solidFill>
              <a:schemeClr val="bg1">
                <a:lumMod val="85000"/>
              </a:schemeClr>
            </a:solidFill>
          </a:ln>
        </p:spPr>
        <p:txBody>
          <a:bodyPr/>
          <a:lstStyle>
            <a:lvl1pPr marL="514376" indent="-514376" algn="l" defTabSz="2057503" rtl="0" eaLnBrk="1" latinLnBrk="0" hangingPunct="1">
              <a:lnSpc>
                <a:spcPct val="90000"/>
              </a:lnSpc>
              <a:spcBef>
                <a:spcPts val="2250"/>
              </a:spcBef>
              <a:buFont typeface="Arial" panose="020B0604020202020204" pitchFamily="34" charset="0"/>
              <a:buChar char="•"/>
              <a:defRPr lang="en-US" sz="6300" b="0" i="0" u="none" strike="noStrike" kern="1200" smtClean="0">
                <a:solidFill>
                  <a:schemeClr val="tx1"/>
                </a:solidFill>
                <a:effectLst/>
                <a:latin typeface="Franklin Gothic Book" panose="020B0503020102020204" pitchFamily="34" charset="0"/>
                <a:ea typeface="+mn-ea"/>
                <a:cs typeface="+mn-cs"/>
              </a:defRPr>
            </a:lvl1pPr>
            <a:lvl2pPr marL="1543127" indent="-514376" algn="l" defTabSz="2057503"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879" indent="-514376" algn="l" defTabSz="2057503"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630"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381"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8133"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884"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636"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4387"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a:lstStyle>
          <a:p>
            <a:pPr marL="0" indent="0">
              <a:buNone/>
            </a:pPr>
            <a:r>
              <a:rPr lang="en-US" b="1" dirty="0"/>
              <a:t>Results / Finding</a:t>
            </a:r>
          </a:p>
          <a:p>
            <a:r>
              <a:rPr lang="en-US" sz="4400" dirty="0"/>
              <a:t>For a product , for each star rating , a summary was generated. This saves the user a lot of time and effort. Instead of going through a lot of reviews ,our tool provides a summary of all the reviews</a:t>
            </a:r>
          </a:p>
          <a:p>
            <a:endParaRPr lang="en-US" dirty="0"/>
          </a:p>
          <a:p>
            <a:endParaRPr lang="en-US" dirty="0"/>
          </a:p>
          <a:p>
            <a:pPr algn="ctr"/>
            <a:endParaRPr lang="en-US" dirty="0"/>
          </a:p>
        </p:txBody>
      </p:sp>
      <p:sp>
        <p:nvSpPr>
          <p:cNvPr id="10" name="TextBox 9">
            <a:extLst>
              <a:ext uri="{FF2B5EF4-FFF2-40B4-BE49-F238E27FC236}">
                <a16:creationId xmlns:a16="http://schemas.microsoft.com/office/drawing/2014/main" id="{76EF1D94-1EC8-854E-9716-35E6F9F74CE1}"/>
              </a:ext>
            </a:extLst>
          </p:cNvPr>
          <p:cNvSpPr txBox="1"/>
          <p:nvPr/>
        </p:nvSpPr>
        <p:spPr>
          <a:xfrm>
            <a:off x="9682951" y="4050516"/>
            <a:ext cx="3526824" cy="1569660"/>
          </a:xfrm>
          <a:prstGeom prst="rect">
            <a:avLst/>
          </a:prstGeom>
          <a:noFill/>
        </p:spPr>
        <p:txBody>
          <a:bodyPr wrap="square" rtlCol="0">
            <a:spAutoFit/>
          </a:bodyPr>
          <a:lstStyle/>
          <a:p>
            <a:r>
              <a:rPr lang="en-US" sz="3200" dirty="0" err="1"/>
              <a:t>Namratha</a:t>
            </a:r>
            <a:r>
              <a:rPr lang="en-US" sz="3200" dirty="0"/>
              <a:t> Sri </a:t>
            </a:r>
            <a:r>
              <a:rPr lang="en-US" sz="3200" dirty="0" err="1"/>
              <a:t>Mateti</a:t>
            </a:r>
            <a:br>
              <a:rPr lang="en-US" sz="3200" dirty="0"/>
            </a:br>
            <a:r>
              <a:rPr lang="en-US" sz="3200" dirty="0"/>
              <a:t>MPS Data Analytics</a:t>
            </a:r>
          </a:p>
        </p:txBody>
      </p:sp>
      <p:sp>
        <p:nvSpPr>
          <p:cNvPr id="12" name="TextBox 11">
            <a:extLst>
              <a:ext uri="{FF2B5EF4-FFF2-40B4-BE49-F238E27FC236}">
                <a16:creationId xmlns:a16="http://schemas.microsoft.com/office/drawing/2014/main" id="{72615F5C-BB0F-E84A-9552-EAFABDFAE1D1}"/>
              </a:ext>
            </a:extLst>
          </p:cNvPr>
          <p:cNvSpPr txBox="1"/>
          <p:nvPr/>
        </p:nvSpPr>
        <p:spPr>
          <a:xfrm>
            <a:off x="12967134" y="4270618"/>
            <a:ext cx="3176700" cy="1569660"/>
          </a:xfrm>
          <a:prstGeom prst="rect">
            <a:avLst/>
          </a:prstGeom>
          <a:noFill/>
        </p:spPr>
        <p:txBody>
          <a:bodyPr wrap="square" rtlCol="0">
            <a:spAutoFit/>
          </a:bodyPr>
          <a:lstStyle/>
          <a:p>
            <a:r>
              <a:rPr lang="en-US" sz="3200" dirty="0"/>
              <a:t>Dominic Thomas</a:t>
            </a:r>
          </a:p>
          <a:p>
            <a:r>
              <a:rPr lang="en-US" sz="3200" dirty="0"/>
              <a:t>MPS Data Analytics</a:t>
            </a:r>
          </a:p>
        </p:txBody>
      </p:sp>
      <p:sp>
        <p:nvSpPr>
          <p:cNvPr id="14" name="TextBox 13">
            <a:extLst>
              <a:ext uri="{FF2B5EF4-FFF2-40B4-BE49-F238E27FC236}">
                <a16:creationId xmlns:a16="http://schemas.microsoft.com/office/drawing/2014/main" id="{A307523F-A7FA-F944-A1AC-A94F4E895B1B}"/>
              </a:ext>
            </a:extLst>
          </p:cNvPr>
          <p:cNvSpPr txBox="1"/>
          <p:nvPr/>
        </p:nvSpPr>
        <p:spPr>
          <a:xfrm>
            <a:off x="15852983" y="4270618"/>
            <a:ext cx="3491277" cy="1077218"/>
          </a:xfrm>
          <a:prstGeom prst="rect">
            <a:avLst/>
          </a:prstGeom>
          <a:noFill/>
        </p:spPr>
        <p:txBody>
          <a:bodyPr wrap="none" rtlCol="0">
            <a:spAutoFit/>
          </a:bodyPr>
          <a:lstStyle/>
          <a:p>
            <a:r>
              <a:rPr lang="en-US" sz="3200" dirty="0" err="1"/>
              <a:t>Parv</a:t>
            </a:r>
            <a:r>
              <a:rPr lang="en-US" sz="3200" dirty="0"/>
              <a:t> Bhatt</a:t>
            </a:r>
          </a:p>
          <a:p>
            <a:r>
              <a:rPr lang="en-US" sz="3200" dirty="0"/>
              <a:t> MPS Data Analytics</a:t>
            </a:r>
          </a:p>
        </p:txBody>
      </p:sp>
      <p:pic>
        <p:nvPicPr>
          <p:cNvPr id="15" name="Google Shape;147;p24">
            <a:extLst>
              <a:ext uri="{FF2B5EF4-FFF2-40B4-BE49-F238E27FC236}">
                <a16:creationId xmlns:a16="http://schemas.microsoft.com/office/drawing/2014/main" id="{3D797942-0428-4532-9241-DE96A96A3FAE}"/>
              </a:ext>
            </a:extLst>
          </p:cNvPr>
          <p:cNvPicPr preferRelativeResize="0"/>
          <p:nvPr/>
        </p:nvPicPr>
        <p:blipFill rotWithShape="1">
          <a:blip r:embed="rId2">
            <a:alphaModFix/>
          </a:blip>
          <a:srcRect t="12507" b="12507"/>
          <a:stretch/>
        </p:blipFill>
        <p:spPr>
          <a:xfrm>
            <a:off x="9983996" y="2198169"/>
            <a:ext cx="1973703" cy="1779686"/>
          </a:xfrm>
          <a:prstGeom prst="ellipse">
            <a:avLst/>
          </a:prstGeom>
          <a:noFill/>
          <a:ln>
            <a:noFill/>
          </a:ln>
        </p:spPr>
      </p:pic>
      <p:pic>
        <p:nvPicPr>
          <p:cNvPr id="16" name="Google Shape;151;p24">
            <a:extLst>
              <a:ext uri="{FF2B5EF4-FFF2-40B4-BE49-F238E27FC236}">
                <a16:creationId xmlns:a16="http://schemas.microsoft.com/office/drawing/2014/main" id="{CDE2E52E-8BCB-477B-BA91-D5986BB2C70D}"/>
              </a:ext>
            </a:extLst>
          </p:cNvPr>
          <p:cNvPicPr preferRelativeResize="0"/>
          <p:nvPr/>
        </p:nvPicPr>
        <p:blipFill rotWithShape="1">
          <a:blip r:embed="rId3">
            <a:alphaModFix/>
          </a:blip>
          <a:srcRect t="12495" b="12502"/>
          <a:stretch/>
        </p:blipFill>
        <p:spPr>
          <a:xfrm>
            <a:off x="12936675" y="2158358"/>
            <a:ext cx="1850985" cy="1819730"/>
          </a:xfrm>
          <a:prstGeom prst="ellipse">
            <a:avLst/>
          </a:prstGeom>
          <a:noFill/>
          <a:ln>
            <a:noFill/>
          </a:ln>
        </p:spPr>
      </p:pic>
      <p:pic>
        <p:nvPicPr>
          <p:cNvPr id="17" name="Google Shape;143;p24">
            <a:extLst>
              <a:ext uri="{FF2B5EF4-FFF2-40B4-BE49-F238E27FC236}">
                <a16:creationId xmlns:a16="http://schemas.microsoft.com/office/drawing/2014/main" id="{5FC15213-2A2F-4CF1-95C1-3BC9F81370F2}"/>
              </a:ext>
            </a:extLst>
          </p:cNvPr>
          <p:cNvPicPr preferRelativeResize="0"/>
          <p:nvPr/>
        </p:nvPicPr>
        <p:blipFill rotWithShape="1">
          <a:blip r:embed="rId4">
            <a:alphaModFix/>
          </a:blip>
          <a:srcRect b="24998"/>
          <a:stretch/>
        </p:blipFill>
        <p:spPr>
          <a:xfrm>
            <a:off x="15753887" y="2150752"/>
            <a:ext cx="1965275" cy="1874520"/>
          </a:xfrm>
          <a:prstGeom prst="ellipse">
            <a:avLst/>
          </a:prstGeom>
          <a:noFill/>
          <a:ln>
            <a:noFill/>
          </a:ln>
        </p:spPr>
      </p:pic>
    </p:spTree>
    <p:extLst>
      <p:ext uri="{BB962C8B-B14F-4D97-AF65-F5344CB8AC3E}">
        <p14:creationId xmlns:p14="http://schemas.microsoft.com/office/powerpoint/2010/main" val="1730452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V Shield Template_16x9 POSTER" id="{74B338BD-49DB-EA41-B7A3-D7032F45364E}" vid="{E116B83C-3AE2-574B-9BC8-007934AE08EA}"/>
    </a:ext>
  </a:extLst>
</a:theme>
</file>

<file path=docProps/app.xml><?xml version="1.0" encoding="utf-8"?>
<Properties xmlns="http://schemas.openxmlformats.org/officeDocument/2006/extended-properties" xmlns:vt="http://schemas.openxmlformats.org/officeDocument/2006/docPropsVTypes">
  <Template>Office Theme</Template>
  <TotalTime>1295</TotalTime>
  <Words>282</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Franklin Gothic Book</vt:lpstr>
      <vt:lpstr>Franklin Gothic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Youakim BADR</dc:creator>
  <cp:lastModifiedBy>Dominic</cp:lastModifiedBy>
  <cp:revision>10</cp:revision>
  <dcterms:created xsi:type="dcterms:W3CDTF">2018-12-07T21:14:27Z</dcterms:created>
  <dcterms:modified xsi:type="dcterms:W3CDTF">2021-12-10T02:57:39Z</dcterms:modified>
</cp:coreProperties>
</file>