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6" r:id="rId5"/>
    <p:sldId id="271" r:id="rId6"/>
    <p:sldId id="279" r:id="rId7"/>
    <p:sldId id="283" r:id="rId8"/>
    <p:sldId id="284" r:id="rId9"/>
    <p:sldId id="285" r:id="rId10"/>
    <p:sldId id="286" r:id="rId11"/>
    <p:sldId id="287" r:id="rId12"/>
    <p:sldId id="288" r:id="rId13"/>
    <p:sldId id="289" r:id="rId14"/>
    <p:sldId id="290" r:id="rId15"/>
    <p:sldId id="291" r:id="rId16"/>
    <p:sldId id="292"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3"/>
            <p14:sldId id="284"/>
            <p14:sldId id="285"/>
            <p14:sldId id="286"/>
            <p14:sldId id="287"/>
            <p14:sldId id="288"/>
            <p14:sldId id="289"/>
            <p14:sldId id="290"/>
            <p14:sldId id="291"/>
            <p14:sldId id="292"/>
            <p14:sldId id="293"/>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67" d="100"/>
          <a:sy n="67" d="100"/>
        </p:scale>
        <p:origin x="60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996998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64767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1335978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187882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75243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408517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21822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948066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289883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918096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7155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86708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8/8/2020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8/8/2020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0" name="fr" descr="     ">
            <a:extLst>
              <a:ext uri="{FF2B5EF4-FFF2-40B4-BE49-F238E27FC236}">
                <a16:creationId xmlns:a16="http://schemas.microsoft.com/office/drawing/2014/main" id="{75EA9911-14E6-46C1-8085-13DD2A07A183}"/>
              </a:ext>
            </a:extLst>
          </p:cNvPr>
          <p:cNvSpPr txBox="1"/>
          <p:nvPr userDrawn="1"/>
        </p:nvSpPr>
        <p:spPr>
          <a:xfrm>
            <a:off x="0" y="6515100"/>
            <a:ext cx="12192000" cy="246221"/>
          </a:xfrm>
          <a:prstGeom prst="rect">
            <a:avLst/>
          </a:prstGeom>
          <a:noFill/>
        </p:spPr>
        <p:txBody>
          <a:bodyPr vert="horz" rtlCol="0">
            <a:spAutoFit/>
          </a:bodyPr>
          <a:lstStyle/>
          <a:p>
            <a:pPr algn="r"/>
            <a:r>
              <a:rPr lang="en-US" sz="1000" b="0" i="0" u="none" baseline="0">
                <a:solidFill>
                  <a:srgbClr val="FFFFFF"/>
                </a:solidFill>
                <a:latin typeface="arial" panose="020B0604020202020204" pitchFamily="34" charset="0"/>
              </a:rPr>
              <a:t>     </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aslamp.media/download-zip-code-latitude-longitude-city-state-county-cs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ocs.gaslamp.media/wp-content/uploads/2013/08/zip_codes_states.cs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179201"/>
          </a:xfrm>
        </p:spPr>
        <p:txBody>
          <a:bodyPr anchor="ctr" anchorCtr="0">
            <a:normAutofit/>
          </a:bodyPr>
          <a:lstStyle/>
          <a:p>
            <a:pPr algn="ctr"/>
            <a:r>
              <a:rPr lang="en-US" sz="4800" dirty="0">
                <a:solidFill>
                  <a:schemeClr val="bg1"/>
                </a:solidFill>
              </a:rPr>
              <a:t>Capstone Project- The battle of Neighborhood</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preparing and processing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As the table suggest, we have list of different zip codes with its location data.</a:t>
            </a:r>
          </a:p>
          <a:p>
            <a:r>
              <a:rPr lang="en-US" dirty="0"/>
              <a:t>Use </a:t>
            </a:r>
            <a:r>
              <a:rPr lang="en-US" dirty="0" err="1"/>
              <a:t>Foresquare</a:t>
            </a:r>
            <a:r>
              <a:rPr lang="en-US" dirty="0"/>
              <a:t> API to collect nearby locations in different neighborhood in Charlotte within radios of 1000 meter.</a:t>
            </a:r>
          </a:p>
          <a:p>
            <a:r>
              <a:rPr lang="en-US" dirty="0" err="1"/>
              <a:t>Groupby</a:t>
            </a:r>
            <a:r>
              <a:rPr lang="en-US" dirty="0"/>
              <a:t> data with neighborhood.</a:t>
            </a:r>
          </a:p>
          <a:p>
            <a:endParaRPr lang="en-US" dirty="0"/>
          </a:p>
        </p:txBody>
      </p:sp>
      <p:pic>
        <p:nvPicPr>
          <p:cNvPr id="3" name="Picture 2">
            <a:extLst>
              <a:ext uri="{FF2B5EF4-FFF2-40B4-BE49-F238E27FC236}">
                <a16:creationId xmlns:a16="http://schemas.microsoft.com/office/drawing/2014/main" id="{34A5F574-CD03-4148-AF69-325B3C24DCF5}"/>
              </a:ext>
            </a:extLst>
          </p:cNvPr>
          <p:cNvPicPr>
            <a:picLocks noChangeAspect="1"/>
          </p:cNvPicPr>
          <p:nvPr/>
        </p:nvPicPr>
        <p:blipFill>
          <a:blip r:embed="rId3"/>
          <a:stretch>
            <a:fillRect/>
          </a:stretch>
        </p:blipFill>
        <p:spPr>
          <a:xfrm>
            <a:off x="1142868" y="3564797"/>
            <a:ext cx="9134475" cy="1943100"/>
          </a:xfrm>
          <a:prstGeom prst="rect">
            <a:avLst/>
          </a:prstGeom>
        </p:spPr>
      </p:pic>
    </p:spTree>
    <p:extLst>
      <p:ext uri="{BB962C8B-B14F-4D97-AF65-F5344CB8AC3E}">
        <p14:creationId xmlns:p14="http://schemas.microsoft.com/office/powerpoint/2010/main" val="2768596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preparing and processing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After group by data with Neighborhood.</a:t>
            </a:r>
          </a:p>
          <a:p>
            <a:endParaRPr lang="en-US" dirty="0"/>
          </a:p>
        </p:txBody>
      </p:sp>
      <p:pic>
        <p:nvPicPr>
          <p:cNvPr id="3" name="Picture 2">
            <a:extLst>
              <a:ext uri="{FF2B5EF4-FFF2-40B4-BE49-F238E27FC236}">
                <a16:creationId xmlns:a16="http://schemas.microsoft.com/office/drawing/2014/main" id="{C24018DC-0233-4374-BFC0-02AEB682A9C9}"/>
              </a:ext>
            </a:extLst>
          </p:cNvPr>
          <p:cNvPicPr>
            <a:picLocks noChangeAspect="1"/>
          </p:cNvPicPr>
          <p:nvPr/>
        </p:nvPicPr>
        <p:blipFill>
          <a:blip r:embed="rId3"/>
          <a:stretch>
            <a:fillRect/>
          </a:stretch>
        </p:blipFill>
        <p:spPr>
          <a:xfrm>
            <a:off x="1728470" y="2319655"/>
            <a:ext cx="8267700" cy="2686050"/>
          </a:xfrm>
          <a:prstGeom prst="rect">
            <a:avLst/>
          </a:prstGeom>
        </p:spPr>
      </p:pic>
    </p:spTree>
    <p:extLst>
      <p:ext uri="{BB962C8B-B14F-4D97-AF65-F5344CB8AC3E}">
        <p14:creationId xmlns:p14="http://schemas.microsoft.com/office/powerpoint/2010/main" val="3064556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preparing and processing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Apply one hot encoding on Charlotte grouped Data frame.</a:t>
            </a:r>
          </a:p>
          <a:p>
            <a:endParaRPr lang="en-US" dirty="0"/>
          </a:p>
        </p:txBody>
      </p:sp>
      <p:pic>
        <p:nvPicPr>
          <p:cNvPr id="2" name="Picture 1">
            <a:extLst>
              <a:ext uri="{FF2B5EF4-FFF2-40B4-BE49-F238E27FC236}">
                <a16:creationId xmlns:a16="http://schemas.microsoft.com/office/drawing/2014/main" id="{3DC70A6D-EE0F-495F-B2DC-4C2DE7607E32}"/>
              </a:ext>
            </a:extLst>
          </p:cNvPr>
          <p:cNvPicPr>
            <a:picLocks noChangeAspect="1"/>
          </p:cNvPicPr>
          <p:nvPr/>
        </p:nvPicPr>
        <p:blipFill>
          <a:blip r:embed="rId3"/>
          <a:stretch>
            <a:fillRect/>
          </a:stretch>
        </p:blipFill>
        <p:spPr>
          <a:xfrm>
            <a:off x="365760" y="1854415"/>
            <a:ext cx="11085212" cy="2044338"/>
          </a:xfrm>
          <a:prstGeom prst="rect">
            <a:avLst/>
          </a:prstGeom>
        </p:spPr>
      </p:pic>
    </p:spTree>
    <p:extLst>
      <p:ext uri="{BB962C8B-B14F-4D97-AF65-F5344CB8AC3E}">
        <p14:creationId xmlns:p14="http://schemas.microsoft.com/office/powerpoint/2010/main" val="126697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Modeling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Apply K-means clustering.</a:t>
            </a:r>
          </a:p>
          <a:p>
            <a:r>
              <a:rPr lang="en-US" dirty="0"/>
              <a:t>Find top 10 most common venues in each neighborhood</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630AB9E0-5A41-44FE-9EC7-453977E7B0D1}"/>
              </a:ext>
            </a:extLst>
          </p:cNvPr>
          <p:cNvPicPr>
            <a:picLocks noChangeAspect="1"/>
          </p:cNvPicPr>
          <p:nvPr/>
        </p:nvPicPr>
        <p:blipFill>
          <a:blip r:embed="rId3"/>
          <a:stretch>
            <a:fillRect/>
          </a:stretch>
        </p:blipFill>
        <p:spPr>
          <a:xfrm>
            <a:off x="243840" y="2736910"/>
            <a:ext cx="11694160" cy="2323686"/>
          </a:xfrm>
          <a:prstGeom prst="rect">
            <a:avLst/>
          </a:prstGeom>
        </p:spPr>
      </p:pic>
    </p:spTree>
    <p:extLst>
      <p:ext uri="{BB962C8B-B14F-4D97-AF65-F5344CB8AC3E}">
        <p14:creationId xmlns:p14="http://schemas.microsoft.com/office/powerpoint/2010/main" val="65049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Map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2" name="Picture 1">
            <a:extLst>
              <a:ext uri="{FF2B5EF4-FFF2-40B4-BE49-F238E27FC236}">
                <a16:creationId xmlns:a16="http://schemas.microsoft.com/office/drawing/2014/main" id="{CF8BE821-35CE-41D4-9033-A9AE15709203}"/>
              </a:ext>
            </a:extLst>
          </p:cNvPr>
          <p:cNvPicPr>
            <a:picLocks noChangeAspect="1"/>
          </p:cNvPicPr>
          <p:nvPr/>
        </p:nvPicPr>
        <p:blipFill>
          <a:blip r:embed="rId3"/>
          <a:stretch>
            <a:fillRect/>
          </a:stretch>
        </p:blipFill>
        <p:spPr>
          <a:xfrm>
            <a:off x="314960" y="1605280"/>
            <a:ext cx="11592560" cy="4500880"/>
          </a:xfrm>
          <a:prstGeom prst="rect">
            <a:avLst/>
          </a:prstGeom>
        </p:spPr>
      </p:pic>
    </p:spTree>
    <p:extLst>
      <p:ext uri="{BB962C8B-B14F-4D97-AF65-F5344CB8AC3E}">
        <p14:creationId xmlns:p14="http://schemas.microsoft.com/office/powerpoint/2010/main" val="4265328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Problem statement</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11026808"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t>Charlotte is a one of the most populous city of USA. Between 2004 to 2014, charlotte was rank as fastest growing metro area with 880000 more resident. (Per Wikipedia). Opportunity of opening new business and being successful is real. Being there are many different kinds of business ideas, opening a restaurant is on top of the list for my customer. Before they think about other things require to open a restaurant, they would like to do assessment on different area based on area, nearby restaurant etc. This will help them compare and decide best location.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Description of Data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Based on the problem that we are trying to solve, assessment on following list based on zip code would be important.</a:t>
            </a:r>
          </a:p>
          <a:p>
            <a:pPr lvl="2"/>
            <a:r>
              <a:rPr lang="en-US" dirty="0"/>
              <a:t>Zip code list of the charlotte</a:t>
            </a:r>
          </a:p>
          <a:p>
            <a:pPr lvl="2"/>
            <a:r>
              <a:rPr lang="en-US" dirty="0"/>
              <a:t>Near by Restaurant</a:t>
            </a:r>
          </a:p>
          <a:p>
            <a:r>
              <a:rPr lang="en-US" dirty="0"/>
              <a:t>We will use</a:t>
            </a:r>
          </a:p>
          <a:p>
            <a:pPr lvl="1">
              <a:buAutoNum type="arabicPeriod"/>
            </a:pPr>
            <a:r>
              <a:rPr lang="en-US" u="sng" dirty="0">
                <a:hlinkClick r:id="rId3"/>
              </a:rPr>
              <a:t>https://docs.gaslamp.media/download-zip-code-latitude-longitude-city-state-county-csv/</a:t>
            </a:r>
            <a:r>
              <a:rPr lang="en-US" dirty="0"/>
              <a:t> - To get list of </a:t>
            </a:r>
            <a:r>
              <a:rPr lang="en-US" dirty="0" err="1"/>
              <a:t>zipcode</a:t>
            </a:r>
            <a:r>
              <a:rPr lang="en-US" dirty="0"/>
              <a:t> in charlotte area</a:t>
            </a:r>
          </a:p>
          <a:p>
            <a:pPr lvl="1">
              <a:buAutoNum type="arabicPeriod"/>
            </a:pPr>
            <a:r>
              <a:rPr lang="en-US" dirty="0"/>
              <a:t>Number of restaurants and their type and location in every neighborhood will be obtained using Foursquare API</a:t>
            </a:r>
          </a:p>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Methodology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In this section we will be doing following steps</a:t>
            </a:r>
          </a:p>
          <a:p>
            <a:pPr lvl="2">
              <a:buFont typeface="+mj-lt"/>
              <a:buAutoNum type="arabicPeriod"/>
            </a:pPr>
            <a:r>
              <a:rPr lang="en-US" dirty="0"/>
              <a:t>Collect Inspection Data</a:t>
            </a:r>
          </a:p>
          <a:p>
            <a:pPr lvl="2">
              <a:buFont typeface="+mj-lt"/>
              <a:buAutoNum type="arabicPeriod"/>
            </a:pPr>
            <a:r>
              <a:rPr lang="en-US" dirty="0"/>
              <a:t>Explore and Understand Data</a:t>
            </a:r>
          </a:p>
          <a:p>
            <a:pPr lvl="2">
              <a:buFont typeface="+mj-lt"/>
              <a:buAutoNum type="arabicPeriod"/>
            </a:pPr>
            <a:r>
              <a:rPr lang="en-US" dirty="0"/>
              <a:t>Data preparation and preprocessing</a:t>
            </a:r>
          </a:p>
          <a:p>
            <a:pPr lvl="2">
              <a:buFont typeface="+mj-lt"/>
              <a:buAutoNum type="arabicPeriod"/>
            </a:pPr>
            <a:r>
              <a:rPr lang="en-US" dirty="0"/>
              <a:t>Modeling</a:t>
            </a:r>
          </a:p>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03150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Methodology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In this section we will be doing following steps</a:t>
            </a:r>
          </a:p>
          <a:p>
            <a:pPr lvl="2">
              <a:buFont typeface="+mj-lt"/>
              <a:buAutoNum type="arabicPeriod"/>
            </a:pPr>
            <a:r>
              <a:rPr lang="en-US" dirty="0"/>
              <a:t>Data collection</a:t>
            </a:r>
          </a:p>
          <a:p>
            <a:pPr lvl="2">
              <a:buFont typeface="+mj-lt"/>
              <a:buAutoNum type="arabicPeriod"/>
            </a:pPr>
            <a:r>
              <a:rPr lang="en-US" dirty="0"/>
              <a:t>Explore and Understand Data</a:t>
            </a:r>
          </a:p>
          <a:p>
            <a:pPr lvl="2">
              <a:buFont typeface="+mj-lt"/>
              <a:buAutoNum type="arabicPeriod"/>
            </a:pPr>
            <a:r>
              <a:rPr lang="en-US" dirty="0"/>
              <a:t>Data preparation and preprocessing</a:t>
            </a:r>
          </a:p>
          <a:p>
            <a:pPr lvl="2">
              <a:buFont typeface="+mj-lt"/>
              <a:buAutoNum type="arabicPeriod"/>
            </a:pPr>
            <a:r>
              <a:rPr lang="en-US" dirty="0"/>
              <a:t>Modeling</a:t>
            </a:r>
          </a:p>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0242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collection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In this section import libraries </a:t>
            </a:r>
          </a:p>
          <a:p>
            <a:r>
              <a:rPr lang="en-US" dirty="0"/>
              <a:t>Read CSV file- </a:t>
            </a:r>
            <a:r>
              <a:rPr lang="en-US" b="1" u="sng" dirty="0">
                <a:hlinkClick r:id="rId3"/>
              </a:rPr>
              <a:t>http://docs.gaslamp.media/wp-content/uploads/2013/08/zip_codes_states.csv</a:t>
            </a:r>
            <a:endParaRPr lang="en-US" b="1" dirty="0"/>
          </a:p>
          <a:p>
            <a:endParaRPr lang="en-US" dirty="0"/>
          </a:p>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2590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preparing and processing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Imported data look as below.</a:t>
            </a:r>
          </a:p>
          <a:p>
            <a:r>
              <a:rPr lang="en-US" dirty="0"/>
              <a:t>It is collection of all counties, cities and states data.</a:t>
            </a:r>
          </a:p>
        </p:txBody>
      </p:sp>
      <p:graphicFrame>
        <p:nvGraphicFramePr>
          <p:cNvPr id="2" name="Table 1">
            <a:extLst>
              <a:ext uri="{FF2B5EF4-FFF2-40B4-BE49-F238E27FC236}">
                <a16:creationId xmlns:a16="http://schemas.microsoft.com/office/drawing/2014/main" id="{3204D21B-EF15-477F-A51D-8593301BEF6A}"/>
              </a:ext>
            </a:extLst>
          </p:cNvPr>
          <p:cNvGraphicFramePr>
            <a:graphicFrameLocks noGrp="1"/>
          </p:cNvGraphicFramePr>
          <p:nvPr>
            <p:extLst>
              <p:ext uri="{D42A27DB-BD31-4B8C-83A1-F6EECF244321}">
                <p14:modId xmlns:p14="http://schemas.microsoft.com/office/powerpoint/2010/main" val="1413089161"/>
              </p:ext>
            </p:extLst>
          </p:nvPr>
        </p:nvGraphicFramePr>
        <p:xfrm>
          <a:off x="648157" y="2850913"/>
          <a:ext cx="8860922" cy="1412159"/>
        </p:xfrm>
        <a:graphic>
          <a:graphicData uri="http://schemas.openxmlformats.org/drawingml/2006/table">
            <a:tbl>
              <a:tblPr/>
              <a:tblGrid>
                <a:gridCol w="1265846">
                  <a:extLst>
                    <a:ext uri="{9D8B030D-6E8A-4147-A177-3AD203B41FA5}">
                      <a16:colId xmlns:a16="http://schemas.microsoft.com/office/drawing/2014/main" val="2132513880"/>
                    </a:ext>
                  </a:extLst>
                </a:gridCol>
                <a:gridCol w="1265846">
                  <a:extLst>
                    <a:ext uri="{9D8B030D-6E8A-4147-A177-3AD203B41FA5}">
                      <a16:colId xmlns:a16="http://schemas.microsoft.com/office/drawing/2014/main" val="3565080806"/>
                    </a:ext>
                  </a:extLst>
                </a:gridCol>
                <a:gridCol w="1265846">
                  <a:extLst>
                    <a:ext uri="{9D8B030D-6E8A-4147-A177-3AD203B41FA5}">
                      <a16:colId xmlns:a16="http://schemas.microsoft.com/office/drawing/2014/main" val="3469829689"/>
                    </a:ext>
                  </a:extLst>
                </a:gridCol>
                <a:gridCol w="1265846">
                  <a:extLst>
                    <a:ext uri="{9D8B030D-6E8A-4147-A177-3AD203B41FA5}">
                      <a16:colId xmlns:a16="http://schemas.microsoft.com/office/drawing/2014/main" val="1932975877"/>
                    </a:ext>
                  </a:extLst>
                </a:gridCol>
                <a:gridCol w="1265846">
                  <a:extLst>
                    <a:ext uri="{9D8B030D-6E8A-4147-A177-3AD203B41FA5}">
                      <a16:colId xmlns:a16="http://schemas.microsoft.com/office/drawing/2014/main" val="2257665241"/>
                    </a:ext>
                  </a:extLst>
                </a:gridCol>
                <a:gridCol w="1265846">
                  <a:extLst>
                    <a:ext uri="{9D8B030D-6E8A-4147-A177-3AD203B41FA5}">
                      <a16:colId xmlns:a16="http://schemas.microsoft.com/office/drawing/2014/main" val="3725154740"/>
                    </a:ext>
                  </a:extLst>
                </a:gridCol>
                <a:gridCol w="1265846">
                  <a:extLst>
                    <a:ext uri="{9D8B030D-6E8A-4147-A177-3AD203B41FA5}">
                      <a16:colId xmlns:a16="http://schemas.microsoft.com/office/drawing/2014/main" val="1960714017"/>
                    </a:ext>
                  </a:extLst>
                </a:gridCol>
              </a:tblGrid>
              <a:tr h="243354">
                <a:tc>
                  <a:txBody>
                    <a:bodyPr/>
                    <a:lstStyle/>
                    <a:p>
                      <a:pPr algn="r" fontAlgn="ctr"/>
                      <a:br>
                        <a:rPr lang="en-US" sz="1000" b="1">
                          <a:effectLst/>
                        </a:rPr>
                      </a:br>
                      <a:r>
                        <a:rPr lang="en-US" sz="1000" b="1">
                          <a:effectLst/>
                        </a:rPr>
                        <a:t>zip_code</a:t>
                      </a:r>
                    </a:p>
                  </a:txBody>
                  <a:tcPr marL="51004" marR="51004" marT="25502" marB="25502" anchor="ctr">
                    <a:lnL>
                      <a:noFill/>
                    </a:lnL>
                    <a:lnR>
                      <a:noFill/>
                    </a:lnR>
                    <a:lnT>
                      <a:noFill/>
                    </a:lnT>
                    <a:lnB>
                      <a:noFill/>
                    </a:lnB>
                  </a:tcPr>
                </a:tc>
                <a:tc>
                  <a:txBody>
                    <a:bodyPr/>
                    <a:lstStyle/>
                    <a:p>
                      <a:pPr algn="r" fontAlgn="ctr"/>
                      <a:r>
                        <a:rPr lang="en-US" sz="1000" b="1">
                          <a:effectLst/>
                        </a:rPr>
                        <a:t>latitude</a:t>
                      </a:r>
                    </a:p>
                  </a:txBody>
                  <a:tcPr marL="51004" marR="51004" marT="25502" marB="25502" anchor="ctr">
                    <a:lnL>
                      <a:noFill/>
                    </a:lnL>
                    <a:lnR>
                      <a:noFill/>
                    </a:lnR>
                    <a:lnT>
                      <a:noFill/>
                    </a:lnT>
                    <a:lnB>
                      <a:noFill/>
                    </a:lnB>
                  </a:tcPr>
                </a:tc>
                <a:tc>
                  <a:txBody>
                    <a:bodyPr/>
                    <a:lstStyle/>
                    <a:p>
                      <a:pPr algn="r" fontAlgn="ctr"/>
                      <a:r>
                        <a:rPr lang="en-US" sz="1000" b="1">
                          <a:effectLst/>
                        </a:rPr>
                        <a:t>longitude</a:t>
                      </a:r>
                    </a:p>
                  </a:txBody>
                  <a:tcPr marL="51004" marR="51004" marT="25502" marB="25502" anchor="ctr">
                    <a:lnL>
                      <a:noFill/>
                    </a:lnL>
                    <a:lnR>
                      <a:noFill/>
                    </a:lnR>
                    <a:lnT>
                      <a:noFill/>
                    </a:lnT>
                    <a:lnB>
                      <a:noFill/>
                    </a:lnB>
                  </a:tcPr>
                </a:tc>
                <a:tc>
                  <a:txBody>
                    <a:bodyPr/>
                    <a:lstStyle/>
                    <a:p>
                      <a:pPr algn="r" fontAlgn="ctr"/>
                      <a:r>
                        <a:rPr lang="en-US" sz="1000" b="1">
                          <a:effectLst/>
                        </a:rPr>
                        <a:t>city</a:t>
                      </a:r>
                    </a:p>
                  </a:txBody>
                  <a:tcPr marL="51004" marR="51004" marT="25502" marB="25502" anchor="ctr">
                    <a:lnL>
                      <a:noFill/>
                    </a:lnL>
                    <a:lnR>
                      <a:noFill/>
                    </a:lnR>
                    <a:lnT>
                      <a:noFill/>
                    </a:lnT>
                    <a:lnB>
                      <a:noFill/>
                    </a:lnB>
                  </a:tcPr>
                </a:tc>
                <a:tc>
                  <a:txBody>
                    <a:bodyPr/>
                    <a:lstStyle/>
                    <a:p>
                      <a:pPr algn="r" fontAlgn="ctr"/>
                      <a:r>
                        <a:rPr lang="en-US" sz="1000" b="1">
                          <a:effectLst/>
                        </a:rPr>
                        <a:t>state</a:t>
                      </a:r>
                    </a:p>
                  </a:txBody>
                  <a:tcPr marL="51004" marR="51004" marT="25502" marB="25502" anchor="ctr">
                    <a:lnL>
                      <a:noFill/>
                    </a:lnL>
                    <a:lnR>
                      <a:noFill/>
                    </a:lnR>
                    <a:lnT>
                      <a:noFill/>
                    </a:lnT>
                    <a:lnB>
                      <a:noFill/>
                    </a:lnB>
                  </a:tcPr>
                </a:tc>
                <a:tc>
                  <a:txBody>
                    <a:bodyPr/>
                    <a:lstStyle/>
                    <a:p>
                      <a:pPr algn="r" fontAlgn="ctr"/>
                      <a:r>
                        <a:rPr lang="en-US" sz="1000" b="1">
                          <a:effectLst/>
                        </a:rPr>
                        <a:t>county</a:t>
                      </a:r>
                    </a:p>
                  </a:txBody>
                  <a:tcPr marL="51004" marR="51004" marT="25502" marB="25502" anchor="ctr">
                    <a:lnL>
                      <a:noFill/>
                    </a:lnL>
                    <a:lnR>
                      <a:noFill/>
                    </a:lnR>
                    <a:lnT>
                      <a:noFill/>
                    </a:lnT>
                    <a:lnB>
                      <a:noFill/>
                    </a:lnB>
                  </a:tcPr>
                </a:tc>
                <a:tc>
                  <a:txBody>
                    <a:bodyPr/>
                    <a:lstStyle/>
                    <a:p>
                      <a:endParaRPr lang="en-US" sz="1000"/>
                    </a:p>
                  </a:txBody>
                  <a:tcPr marL="51004" marR="51004" marT="25502" marB="25502">
                    <a:lnL>
                      <a:noFill/>
                    </a:lnL>
                  </a:tcPr>
                </a:tc>
                <a:extLst>
                  <a:ext uri="{0D108BD9-81ED-4DB2-BD59-A6C34878D82A}">
                    <a16:rowId xmlns:a16="http://schemas.microsoft.com/office/drawing/2014/main" val="3630995460"/>
                  </a:ext>
                </a:extLst>
              </a:tr>
              <a:tr h="211271">
                <a:tc>
                  <a:txBody>
                    <a:bodyPr/>
                    <a:lstStyle/>
                    <a:p>
                      <a:pPr algn="r" fontAlgn="ctr"/>
                      <a:r>
                        <a:rPr lang="en-US" sz="1000" b="1">
                          <a:effectLst/>
                        </a:rPr>
                        <a:t>0</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501</a:t>
                      </a:r>
                    </a:p>
                  </a:txBody>
                  <a:tcPr marL="51004" marR="51004" marT="25502" marB="25502" anchor="ctr">
                    <a:lnL>
                      <a:noFill/>
                    </a:lnL>
                    <a:lnR>
                      <a:noFill/>
                    </a:lnR>
                    <a:lnT>
                      <a:noFill/>
                    </a:lnT>
                    <a:lnB>
                      <a:noFill/>
                    </a:lnB>
                    <a:solidFill>
                      <a:srgbClr val="F5F5F5"/>
                    </a:solidFill>
                  </a:tcPr>
                </a:tc>
                <a:tc>
                  <a:txBody>
                    <a:bodyPr/>
                    <a:lstStyle/>
                    <a:p>
                      <a:pPr algn="r" fontAlgn="ctr"/>
                      <a:r>
                        <a:rPr lang="en-US" sz="1000" dirty="0">
                          <a:effectLst/>
                        </a:rPr>
                        <a:t>40.922326</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-72.637078</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Holtsville</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NY</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Suffolk</a:t>
                      </a:r>
                    </a:p>
                  </a:txBody>
                  <a:tcPr marL="51004" marR="51004" marT="25502" marB="25502" anchor="ctr">
                    <a:lnL>
                      <a:noFill/>
                    </a:lnL>
                    <a:lnR>
                      <a:noFill/>
                    </a:lnR>
                    <a:lnB>
                      <a:noFill/>
                    </a:lnB>
                    <a:solidFill>
                      <a:srgbClr val="F5F5F5"/>
                    </a:solidFill>
                  </a:tcPr>
                </a:tc>
                <a:extLst>
                  <a:ext uri="{0D108BD9-81ED-4DB2-BD59-A6C34878D82A}">
                    <a16:rowId xmlns:a16="http://schemas.microsoft.com/office/drawing/2014/main" val="302313102"/>
                  </a:ext>
                </a:extLst>
              </a:tr>
              <a:tr h="211271">
                <a:tc>
                  <a:txBody>
                    <a:bodyPr/>
                    <a:lstStyle/>
                    <a:p>
                      <a:pPr algn="r" fontAlgn="ctr"/>
                      <a:r>
                        <a:rPr lang="en-US" sz="1000" b="1">
                          <a:effectLst/>
                        </a:rPr>
                        <a:t>1</a:t>
                      </a:r>
                    </a:p>
                  </a:txBody>
                  <a:tcPr marL="51004" marR="51004" marT="25502" marB="25502" anchor="ctr">
                    <a:lnL>
                      <a:noFill/>
                    </a:lnL>
                    <a:lnR>
                      <a:noFill/>
                    </a:lnR>
                    <a:lnT>
                      <a:noFill/>
                    </a:lnT>
                    <a:lnB>
                      <a:noFill/>
                    </a:lnB>
                  </a:tcPr>
                </a:tc>
                <a:tc>
                  <a:txBody>
                    <a:bodyPr/>
                    <a:lstStyle/>
                    <a:p>
                      <a:pPr algn="r" fontAlgn="ctr"/>
                      <a:r>
                        <a:rPr lang="en-US" sz="1000" dirty="0">
                          <a:effectLst/>
                        </a:rPr>
                        <a:t>544</a:t>
                      </a:r>
                    </a:p>
                  </a:txBody>
                  <a:tcPr marL="51004" marR="51004" marT="25502" marB="25502" anchor="ctr">
                    <a:lnL>
                      <a:noFill/>
                    </a:lnL>
                    <a:lnR>
                      <a:noFill/>
                    </a:lnR>
                    <a:lnT>
                      <a:noFill/>
                    </a:lnT>
                    <a:lnB>
                      <a:noFill/>
                    </a:lnB>
                  </a:tcPr>
                </a:tc>
                <a:tc>
                  <a:txBody>
                    <a:bodyPr/>
                    <a:lstStyle/>
                    <a:p>
                      <a:pPr algn="r" fontAlgn="ctr"/>
                      <a:r>
                        <a:rPr lang="en-US" sz="1000">
                          <a:effectLst/>
                        </a:rPr>
                        <a:t>40.922326</a:t>
                      </a:r>
                    </a:p>
                  </a:txBody>
                  <a:tcPr marL="51004" marR="51004" marT="25502" marB="25502" anchor="ctr">
                    <a:lnL>
                      <a:noFill/>
                    </a:lnL>
                    <a:lnR>
                      <a:noFill/>
                    </a:lnR>
                    <a:lnT>
                      <a:noFill/>
                    </a:lnT>
                    <a:lnB>
                      <a:noFill/>
                    </a:lnB>
                  </a:tcPr>
                </a:tc>
                <a:tc>
                  <a:txBody>
                    <a:bodyPr/>
                    <a:lstStyle/>
                    <a:p>
                      <a:pPr algn="r" fontAlgn="ctr"/>
                      <a:r>
                        <a:rPr lang="en-US" sz="1000" dirty="0">
                          <a:effectLst/>
                        </a:rPr>
                        <a:t>-72.637078</a:t>
                      </a:r>
                    </a:p>
                  </a:txBody>
                  <a:tcPr marL="51004" marR="51004" marT="25502" marB="25502" anchor="ctr">
                    <a:lnL>
                      <a:noFill/>
                    </a:lnL>
                    <a:lnR>
                      <a:noFill/>
                    </a:lnR>
                    <a:lnT>
                      <a:noFill/>
                    </a:lnT>
                    <a:lnB>
                      <a:noFill/>
                    </a:lnB>
                  </a:tcPr>
                </a:tc>
                <a:tc>
                  <a:txBody>
                    <a:bodyPr/>
                    <a:lstStyle/>
                    <a:p>
                      <a:pPr algn="r" fontAlgn="ctr"/>
                      <a:r>
                        <a:rPr lang="en-US" sz="1000">
                          <a:effectLst/>
                        </a:rPr>
                        <a:t>Holtsville</a:t>
                      </a:r>
                    </a:p>
                  </a:txBody>
                  <a:tcPr marL="51004" marR="51004" marT="25502" marB="25502" anchor="ctr">
                    <a:lnL>
                      <a:noFill/>
                    </a:lnL>
                    <a:lnR>
                      <a:noFill/>
                    </a:lnR>
                    <a:lnT>
                      <a:noFill/>
                    </a:lnT>
                    <a:lnB>
                      <a:noFill/>
                    </a:lnB>
                  </a:tcPr>
                </a:tc>
                <a:tc>
                  <a:txBody>
                    <a:bodyPr/>
                    <a:lstStyle/>
                    <a:p>
                      <a:pPr algn="r" fontAlgn="ctr"/>
                      <a:r>
                        <a:rPr lang="en-US" sz="1000">
                          <a:effectLst/>
                        </a:rPr>
                        <a:t>NY</a:t>
                      </a:r>
                    </a:p>
                  </a:txBody>
                  <a:tcPr marL="51004" marR="51004" marT="25502" marB="25502" anchor="ctr">
                    <a:lnL>
                      <a:noFill/>
                    </a:lnL>
                    <a:lnR>
                      <a:noFill/>
                    </a:lnR>
                    <a:lnT>
                      <a:noFill/>
                    </a:lnT>
                    <a:lnB>
                      <a:noFill/>
                    </a:lnB>
                  </a:tcPr>
                </a:tc>
                <a:tc>
                  <a:txBody>
                    <a:bodyPr/>
                    <a:lstStyle/>
                    <a:p>
                      <a:pPr algn="r" fontAlgn="ctr"/>
                      <a:r>
                        <a:rPr lang="en-US" sz="1000">
                          <a:effectLst/>
                        </a:rPr>
                        <a:t>Suffolk</a:t>
                      </a:r>
                    </a:p>
                  </a:txBody>
                  <a:tcPr marL="51004" marR="51004" marT="25502" marB="25502" anchor="ctr">
                    <a:lnL>
                      <a:noFill/>
                    </a:lnL>
                    <a:lnR>
                      <a:noFill/>
                    </a:lnR>
                    <a:lnT>
                      <a:noFill/>
                    </a:lnT>
                    <a:lnB>
                      <a:noFill/>
                    </a:lnB>
                  </a:tcPr>
                </a:tc>
                <a:extLst>
                  <a:ext uri="{0D108BD9-81ED-4DB2-BD59-A6C34878D82A}">
                    <a16:rowId xmlns:a16="http://schemas.microsoft.com/office/drawing/2014/main" val="406255647"/>
                  </a:ext>
                </a:extLst>
              </a:tr>
              <a:tr h="211271">
                <a:tc>
                  <a:txBody>
                    <a:bodyPr/>
                    <a:lstStyle/>
                    <a:p>
                      <a:pPr algn="r" fontAlgn="ctr"/>
                      <a:r>
                        <a:rPr lang="en-US" sz="1000" b="1">
                          <a:effectLst/>
                        </a:rPr>
                        <a:t>2</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601</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18.165273</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-66.722583</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Adjuntas</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PR</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Adjuntas</a:t>
                      </a:r>
                    </a:p>
                  </a:txBody>
                  <a:tcPr marL="51004" marR="51004" marT="25502" marB="25502" anchor="ctr">
                    <a:lnL>
                      <a:noFill/>
                    </a:lnL>
                    <a:lnR>
                      <a:noFill/>
                    </a:lnR>
                    <a:lnT>
                      <a:noFill/>
                    </a:lnT>
                    <a:lnB>
                      <a:noFill/>
                    </a:lnB>
                    <a:solidFill>
                      <a:srgbClr val="F5F5F5"/>
                    </a:solidFill>
                  </a:tcPr>
                </a:tc>
                <a:extLst>
                  <a:ext uri="{0D108BD9-81ED-4DB2-BD59-A6C34878D82A}">
                    <a16:rowId xmlns:a16="http://schemas.microsoft.com/office/drawing/2014/main" val="238936226"/>
                  </a:ext>
                </a:extLst>
              </a:tr>
              <a:tr h="211271">
                <a:tc>
                  <a:txBody>
                    <a:bodyPr/>
                    <a:lstStyle/>
                    <a:p>
                      <a:pPr algn="r" fontAlgn="ctr"/>
                      <a:r>
                        <a:rPr lang="en-US" sz="1000" b="1">
                          <a:effectLst/>
                        </a:rPr>
                        <a:t>3</a:t>
                      </a:r>
                    </a:p>
                  </a:txBody>
                  <a:tcPr marL="51004" marR="51004" marT="25502" marB="25502" anchor="ctr">
                    <a:lnL>
                      <a:noFill/>
                    </a:lnL>
                    <a:lnR>
                      <a:noFill/>
                    </a:lnR>
                    <a:lnT>
                      <a:noFill/>
                    </a:lnT>
                    <a:lnB>
                      <a:noFill/>
                    </a:lnB>
                  </a:tcPr>
                </a:tc>
                <a:tc>
                  <a:txBody>
                    <a:bodyPr/>
                    <a:lstStyle/>
                    <a:p>
                      <a:pPr algn="r" fontAlgn="ctr"/>
                      <a:r>
                        <a:rPr lang="en-US" sz="1000" dirty="0">
                          <a:effectLst/>
                        </a:rPr>
                        <a:t>602</a:t>
                      </a:r>
                    </a:p>
                  </a:txBody>
                  <a:tcPr marL="51004" marR="51004" marT="25502" marB="25502" anchor="ctr">
                    <a:lnL>
                      <a:noFill/>
                    </a:lnL>
                    <a:lnR>
                      <a:noFill/>
                    </a:lnR>
                    <a:lnT>
                      <a:noFill/>
                    </a:lnT>
                    <a:lnB>
                      <a:noFill/>
                    </a:lnB>
                  </a:tcPr>
                </a:tc>
                <a:tc>
                  <a:txBody>
                    <a:bodyPr/>
                    <a:lstStyle/>
                    <a:p>
                      <a:pPr algn="r" fontAlgn="ctr"/>
                      <a:r>
                        <a:rPr lang="en-US" sz="1000">
                          <a:effectLst/>
                        </a:rPr>
                        <a:t>18.393103</a:t>
                      </a:r>
                    </a:p>
                  </a:txBody>
                  <a:tcPr marL="51004" marR="51004" marT="25502" marB="25502" anchor="ctr">
                    <a:lnL>
                      <a:noFill/>
                    </a:lnL>
                    <a:lnR>
                      <a:noFill/>
                    </a:lnR>
                    <a:lnT>
                      <a:noFill/>
                    </a:lnT>
                    <a:lnB>
                      <a:noFill/>
                    </a:lnB>
                  </a:tcPr>
                </a:tc>
                <a:tc>
                  <a:txBody>
                    <a:bodyPr/>
                    <a:lstStyle/>
                    <a:p>
                      <a:pPr algn="r" fontAlgn="ctr"/>
                      <a:r>
                        <a:rPr lang="en-US" sz="1000">
                          <a:effectLst/>
                        </a:rPr>
                        <a:t>-67.180953</a:t>
                      </a:r>
                    </a:p>
                  </a:txBody>
                  <a:tcPr marL="51004" marR="51004" marT="25502" marB="25502" anchor="ctr">
                    <a:lnL>
                      <a:noFill/>
                    </a:lnL>
                    <a:lnR>
                      <a:noFill/>
                    </a:lnR>
                    <a:lnT>
                      <a:noFill/>
                    </a:lnT>
                    <a:lnB>
                      <a:noFill/>
                    </a:lnB>
                  </a:tcPr>
                </a:tc>
                <a:tc>
                  <a:txBody>
                    <a:bodyPr/>
                    <a:lstStyle/>
                    <a:p>
                      <a:pPr algn="r" fontAlgn="ctr"/>
                      <a:r>
                        <a:rPr lang="en-US" sz="1000">
                          <a:effectLst/>
                        </a:rPr>
                        <a:t>Aguada</a:t>
                      </a:r>
                    </a:p>
                  </a:txBody>
                  <a:tcPr marL="51004" marR="51004" marT="25502" marB="25502" anchor="ctr">
                    <a:lnL>
                      <a:noFill/>
                    </a:lnL>
                    <a:lnR>
                      <a:noFill/>
                    </a:lnR>
                    <a:lnT>
                      <a:noFill/>
                    </a:lnT>
                    <a:lnB>
                      <a:noFill/>
                    </a:lnB>
                  </a:tcPr>
                </a:tc>
                <a:tc>
                  <a:txBody>
                    <a:bodyPr/>
                    <a:lstStyle/>
                    <a:p>
                      <a:pPr algn="r" fontAlgn="ctr"/>
                      <a:r>
                        <a:rPr lang="en-US" sz="1000">
                          <a:effectLst/>
                        </a:rPr>
                        <a:t>PR</a:t>
                      </a:r>
                    </a:p>
                  </a:txBody>
                  <a:tcPr marL="51004" marR="51004" marT="25502" marB="25502" anchor="ctr">
                    <a:lnL>
                      <a:noFill/>
                    </a:lnL>
                    <a:lnR>
                      <a:noFill/>
                    </a:lnR>
                    <a:lnT>
                      <a:noFill/>
                    </a:lnT>
                    <a:lnB>
                      <a:noFill/>
                    </a:lnB>
                  </a:tcPr>
                </a:tc>
                <a:tc>
                  <a:txBody>
                    <a:bodyPr/>
                    <a:lstStyle/>
                    <a:p>
                      <a:pPr algn="r" fontAlgn="ctr"/>
                      <a:r>
                        <a:rPr lang="en-US" sz="1000">
                          <a:effectLst/>
                        </a:rPr>
                        <a:t>Aguada</a:t>
                      </a:r>
                    </a:p>
                  </a:txBody>
                  <a:tcPr marL="51004" marR="51004" marT="25502" marB="25502" anchor="ctr">
                    <a:lnL>
                      <a:noFill/>
                    </a:lnL>
                    <a:lnR>
                      <a:noFill/>
                    </a:lnR>
                    <a:lnT>
                      <a:noFill/>
                    </a:lnT>
                    <a:lnB>
                      <a:noFill/>
                    </a:lnB>
                  </a:tcPr>
                </a:tc>
                <a:extLst>
                  <a:ext uri="{0D108BD9-81ED-4DB2-BD59-A6C34878D82A}">
                    <a16:rowId xmlns:a16="http://schemas.microsoft.com/office/drawing/2014/main" val="2093012121"/>
                  </a:ext>
                </a:extLst>
              </a:tr>
              <a:tr h="211271">
                <a:tc>
                  <a:txBody>
                    <a:bodyPr/>
                    <a:lstStyle/>
                    <a:p>
                      <a:pPr algn="r" fontAlgn="ctr"/>
                      <a:r>
                        <a:rPr lang="en-US" sz="1000" b="1">
                          <a:effectLst/>
                        </a:rPr>
                        <a:t>4</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603</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18.455913</a:t>
                      </a:r>
                    </a:p>
                  </a:txBody>
                  <a:tcPr marL="51004" marR="51004" marT="25502" marB="25502" anchor="ctr">
                    <a:lnL>
                      <a:noFill/>
                    </a:lnL>
                    <a:lnR>
                      <a:noFill/>
                    </a:lnR>
                    <a:lnT>
                      <a:noFill/>
                    </a:lnT>
                    <a:lnB>
                      <a:noFill/>
                    </a:lnB>
                    <a:solidFill>
                      <a:srgbClr val="F5F5F5"/>
                    </a:solidFill>
                  </a:tcPr>
                </a:tc>
                <a:tc>
                  <a:txBody>
                    <a:bodyPr/>
                    <a:lstStyle/>
                    <a:p>
                      <a:pPr algn="r" fontAlgn="ctr"/>
                      <a:r>
                        <a:rPr lang="en-US" sz="1000" dirty="0">
                          <a:effectLst/>
                        </a:rPr>
                        <a:t>-67.145780</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Aguadilla</a:t>
                      </a:r>
                    </a:p>
                  </a:txBody>
                  <a:tcPr marL="51004" marR="51004" marT="25502" marB="25502" anchor="ctr">
                    <a:lnL>
                      <a:noFill/>
                    </a:lnL>
                    <a:lnR>
                      <a:noFill/>
                    </a:lnR>
                    <a:lnT>
                      <a:noFill/>
                    </a:lnT>
                    <a:lnB>
                      <a:noFill/>
                    </a:lnB>
                    <a:solidFill>
                      <a:srgbClr val="F5F5F5"/>
                    </a:solidFill>
                  </a:tcPr>
                </a:tc>
                <a:tc>
                  <a:txBody>
                    <a:bodyPr/>
                    <a:lstStyle/>
                    <a:p>
                      <a:pPr algn="r" fontAlgn="ctr"/>
                      <a:r>
                        <a:rPr lang="en-US" sz="1000">
                          <a:effectLst/>
                        </a:rPr>
                        <a:t>PR</a:t>
                      </a:r>
                    </a:p>
                  </a:txBody>
                  <a:tcPr marL="51004" marR="51004" marT="25502" marB="25502" anchor="ctr">
                    <a:lnL>
                      <a:noFill/>
                    </a:lnL>
                    <a:lnR>
                      <a:noFill/>
                    </a:lnR>
                    <a:lnT>
                      <a:noFill/>
                    </a:lnT>
                    <a:lnB>
                      <a:noFill/>
                    </a:lnB>
                    <a:solidFill>
                      <a:srgbClr val="F5F5F5"/>
                    </a:solidFill>
                  </a:tcPr>
                </a:tc>
                <a:tc>
                  <a:txBody>
                    <a:bodyPr/>
                    <a:lstStyle/>
                    <a:p>
                      <a:pPr algn="r" fontAlgn="ctr"/>
                      <a:r>
                        <a:rPr lang="en-US" sz="1000" dirty="0">
                          <a:effectLst/>
                        </a:rPr>
                        <a:t>Aguadilla</a:t>
                      </a:r>
                    </a:p>
                  </a:txBody>
                  <a:tcPr marL="51004" marR="51004" marT="25502" marB="25502" anchor="ctr">
                    <a:lnL>
                      <a:noFill/>
                    </a:lnL>
                    <a:lnR>
                      <a:noFill/>
                    </a:lnR>
                    <a:lnT>
                      <a:noFill/>
                    </a:lnT>
                    <a:lnB>
                      <a:noFill/>
                    </a:lnB>
                    <a:solidFill>
                      <a:srgbClr val="F5F5F5"/>
                    </a:solidFill>
                  </a:tcPr>
                </a:tc>
                <a:extLst>
                  <a:ext uri="{0D108BD9-81ED-4DB2-BD59-A6C34878D82A}">
                    <a16:rowId xmlns:a16="http://schemas.microsoft.com/office/drawing/2014/main" val="926782086"/>
                  </a:ext>
                </a:extLst>
              </a:tr>
            </a:tbl>
          </a:graphicData>
        </a:graphic>
      </p:graphicFrame>
    </p:spTree>
    <p:extLst>
      <p:ext uri="{BB962C8B-B14F-4D97-AF65-F5344CB8AC3E}">
        <p14:creationId xmlns:p14="http://schemas.microsoft.com/office/powerpoint/2010/main" val="3818290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preparing and processing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Extract all rows containing city name Charlotte.</a:t>
            </a:r>
          </a:p>
          <a:p>
            <a:endParaRPr lang="en-US" dirty="0"/>
          </a:p>
        </p:txBody>
      </p:sp>
      <p:pic>
        <p:nvPicPr>
          <p:cNvPr id="3" name="Picture 2">
            <a:extLst>
              <a:ext uri="{FF2B5EF4-FFF2-40B4-BE49-F238E27FC236}">
                <a16:creationId xmlns:a16="http://schemas.microsoft.com/office/drawing/2014/main" id="{0BF12361-51D7-46A6-BB2F-228135676DC3}"/>
              </a:ext>
            </a:extLst>
          </p:cNvPr>
          <p:cNvPicPr>
            <a:picLocks noChangeAspect="1"/>
          </p:cNvPicPr>
          <p:nvPr/>
        </p:nvPicPr>
        <p:blipFill>
          <a:blip r:embed="rId3"/>
          <a:stretch>
            <a:fillRect/>
          </a:stretch>
        </p:blipFill>
        <p:spPr>
          <a:xfrm>
            <a:off x="2569151" y="2486287"/>
            <a:ext cx="4829175" cy="1600200"/>
          </a:xfrm>
          <a:prstGeom prst="rect">
            <a:avLst/>
          </a:prstGeom>
        </p:spPr>
      </p:pic>
    </p:spTree>
    <p:extLst>
      <p:ext uri="{BB962C8B-B14F-4D97-AF65-F5344CB8AC3E}">
        <p14:creationId xmlns:p14="http://schemas.microsoft.com/office/powerpoint/2010/main" val="674707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preparing and processing	</a:t>
            </a:r>
          </a:p>
        </p:txBody>
      </p:sp>
      <p:sp>
        <p:nvSpPr>
          <p:cNvPr id="40" name="Content Placeholder 17"/>
          <p:cNvSpPr txBox="1">
            <a:spLocks/>
          </p:cNvSpPr>
          <p:nvPr/>
        </p:nvSpPr>
        <p:spPr>
          <a:xfrm>
            <a:off x="807548" y="1514152"/>
            <a:ext cx="10643424" cy="47692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Filter all rows for state NC.</a:t>
            </a:r>
          </a:p>
          <a:p>
            <a:endParaRPr lang="en-US" dirty="0"/>
          </a:p>
        </p:txBody>
      </p:sp>
      <p:pic>
        <p:nvPicPr>
          <p:cNvPr id="2" name="Picture 1">
            <a:extLst>
              <a:ext uri="{FF2B5EF4-FFF2-40B4-BE49-F238E27FC236}">
                <a16:creationId xmlns:a16="http://schemas.microsoft.com/office/drawing/2014/main" id="{D7CADEA1-45B1-4E67-A1BE-A9913355736D}"/>
              </a:ext>
            </a:extLst>
          </p:cNvPr>
          <p:cNvPicPr>
            <a:picLocks noChangeAspect="1"/>
          </p:cNvPicPr>
          <p:nvPr/>
        </p:nvPicPr>
        <p:blipFill>
          <a:blip r:embed="rId3"/>
          <a:stretch>
            <a:fillRect/>
          </a:stretch>
        </p:blipFill>
        <p:spPr>
          <a:xfrm>
            <a:off x="4000500" y="2619375"/>
            <a:ext cx="4191000" cy="1619250"/>
          </a:xfrm>
          <a:prstGeom prst="rect">
            <a:avLst/>
          </a:prstGeom>
        </p:spPr>
      </p:pic>
    </p:spTree>
    <p:extLst>
      <p:ext uri="{BB962C8B-B14F-4D97-AF65-F5344CB8AC3E}">
        <p14:creationId xmlns:p14="http://schemas.microsoft.com/office/powerpoint/2010/main" val="3719764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purl.org/dc/dcmitype/"/>
    <ds:schemaRef ds:uri="http://purl.org/dc/elements/1.1/"/>
    <ds:schemaRef ds:uri="http://schemas.openxmlformats.org/package/2006/metadata/core-properties"/>
    <ds:schemaRef ds:uri="16c05727-aa75-4e4a-9b5f-8a80a1165891"/>
    <ds:schemaRef ds:uri="http://schemas.microsoft.com/office/infopath/2007/PartnerControls"/>
    <ds:schemaRef ds:uri="http://purl.org/dc/terms/"/>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424</Words>
  <Application>Microsoft Office PowerPoint</Application>
  <PresentationFormat>Widescreen</PresentationFormat>
  <Paragraphs>100</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Calibri</vt:lpstr>
      <vt:lpstr>Segoe UI</vt:lpstr>
      <vt:lpstr>Segoe UI Light</vt:lpstr>
      <vt:lpstr>WelcomeDoc</vt:lpstr>
      <vt:lpstr>Capstone Project- The battle of Neighborhood</vt:lpstr>
      <vt:lpstr>Problem statement</vt:lpstr>
      <vt:lpstr>Description of Data </vt:lpstr>
      <vt:lpstr>Methodology </vt:lpstr>
      <vt:lpstr>Methodology </vt:lpstr>
      <vt:lpstr>Data collection </vt:lpstr>
      <vt:lpstr>Data preparing and processing </vt:lpstr>
      <vt:lpstr>Data preparing and processing </vt:lpstr>
      <vt:lpstr>Data preparing and processing </vt:lpstr>
      <vt:lpstr>Data preparing and processing </vt:lpstr>
      <vt:lpstr>Data preparing and processing </vt:lpstr>
      <vt:lpstr>Data preparing and processing </vt:lpstr>
      <vt:lpstr>Modeling  </vt:lpstr>
      <vt:lpstr>Map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Corning Non-Corning</cp:keywords>
  <cp:lastModifiedBy/>
  <cp:revision>1</cp:revision>
  <dcterms:created xsi:type="dcterms:W3CDTF">2020-07-30T19:47:03Z</dcterms:created>
  <dcterms:modified xsi:type="dcterms:W3CDTF">2020-08-08T04:39:17Z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1a19790f-e331-48e2-98de-e5b661632c54</vt:lpwstr>
  </property>
  <property fmtid="{D5CDD505-2E9C-101B-9397-08002B2CF9AE}" pid="4" name="CorningConfigurationVersion">
    <vt:lpwstr>3.0.11.5.6.1ENM-4.8Edit</vt:lpwstr>
  </property>
  <property fmtid="{D5CDD505-2E9C-101B-9397-08002B2CF9AE}" pid="5" name="CorningFullClassification">
    <vt:lpwstr>Non-Corning</vt:lpwstr>
  </property>
  <property fmtid="{D5CDD505-2E9C-101B-9397-08002B2CF9AE}" pid="6" name="CCTCode">
    <vt:lpwstr>NC</vt:lpwstr>
  </property>
  <property fmtid="{D5CDD505-2E9C-101B-9397-08002B2CF9AE}" pid="7" name="CRCCode">
    <vt:lpwstr/>
  </property>
  <property fmtid="{D5CDD505-2E9C-101B-9397-08002B2CF9AE}" pid="8" name="CORNINGClassification">
    <vt:lpwstr>Non-Corning</vt:lpwstr>
  </property>
  <property fmtid="{D5CDD505-2E9C-101B-9397-08002B2CF9AE}" pid="9" name="CORNINGLabelExtension">
    <vt:lpwstr>None</vt:lpwstr>
  </property>
  <property fmtid="{D5CDD505-2E9C-101B-9397-08002B2CF9AE}" pid="10" name="CORNINGDisplayOptionalMarkingLanguage">
    <vt:lpwstr>None</vt:lpwstr>
  </property>
  <property fmtid="{D5CDD505-2E9C-101B-9397-08002B2CF9AE}" pid="11" name="CORNINGMarkingOption">
    <vt:lpwstr>Automatic</vt:lpwstr>
  </property>
  <property fmtid="{D5CDD505-2E9C-101B-9397-08002B2CF9AE}" pid="12" name="_AdHocReviewCycleID">
    <vt:i4>419590706</vt:i4>
  </property>
  <property fmtid="{D5CDD505-2E9C-101B-9397-08002B2CF9AE}" pid="13" name="_NewReviewCycle">
    <vt:lpwstr/>
  </property>
</Properties>
</file>