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61" r:id="rId4"/>
    <p:sldId id="258" r:id="rId5"/>
    <p:sldId id="259" r:id="rId6"/>
    <p:sldId id="260" r:id="rId7"/>
    <p:sldId id="262" r:id="rId8"/>
    <p:sldId id="266" r:id="rId9"/>
    <p:sldId id="267" r:id="rId10"/>
    <p:sldId id="263" r:id="rId11"/>
    <p:sldId id="264" r:id="rId12"/>
    <p:sldId id="270" r:id="rId13"/>
    <p:sldId id="268" r:id="rId14"/>
    <p:sldId id="271"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9" d="100"/>
          <a:sy n="29" d="100"/>
        </p:scale>
        <p:origin x="7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BCE038-DEA0-4E2B-B609-8593CBA6769D}"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11572205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CE038-DEA0-4E2B-B609-8593CBA6769D}"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2862672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CE038-DEA0-4E2B-B609-8593CBA6769D}"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278678123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CE038-DEA0-4E2B-B609-8593CBA6769D}"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14E8F-EE6C-4E99-98A3-827B0FDFB20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7198258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CE038-DEA0-4E2B-B609-8593CBA6769D}"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273332117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CE038-DEA0-4E2B-B609-8593CBA6769D}"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39482503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DBCE038-DEA0-4E2B-B609-8593CBA6769D}"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22285962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CE038-DEA0-4E2B-B609-8593CBA6769D}"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222933150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CE038-DEA0-4E2B-B609-8593CBA6769D}"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30478625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CE038-DEA0-4E2B-B609-8593CBA6769D}"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150389986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BCE038-DEA0-4E2B-B609-8593CBA6769D}" type="datetimeFigureOut">
              <a:rPr lang="en-IN" smtClean="0"/>
              <a:t>15-11-2022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10708197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BCE038-DEA0-4E2B-B609-8593CBA6769D}"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28977540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BCE038-DEA0-4E2B-B609-8593CBA6769D}" type="datetimeFigureOut">
              <a:rPr lang="en-IN" smtClean="0"/>
              <a:t>15-11-2022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30213189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CE038-DEA0-4E2B-B609-8593CBA6769D}" type="datetimeFigureOut">
              <a:rPr lang="en-IN" smtClean="0"/>
              <a:t>15-11-2022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40262166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DBCE038-DEA0-4E2B-B609-8593CBA6769D}" type="datetimeFigureOut">
              <a:rPr lang="en-IN" smtClean="0"/>
              <a:t>15-11-2022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30682037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CE038-DEA0-4E2B-B609-8593CBA6769D}"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21624191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BCE038-DEA0-4E2B-B609-8593CBA6769D}" type="datetimeFigureOut">
              <a:rPr lang="en-IN" smtClean="0"/>
              <a:t>15-11-2022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C14E8F-EE6C-4E99-98A3-827B0FDFB204}" type="slidenum">
              <a:rPr lang="en-IN" smtClean="0"/>
              <a:t>‹#›</a:t>
            </a:fld>
            <a:endParaRPr lang="en-IN"/>
          </a:p>
        </p:txBody>
      </p:sp>
    </p:spTree>
    <p:extLst>
      <p:ext uri="{BB962C8B-B14F-4D97-AF65-F5344CB8AC3E}">
        <p14:creationId xmlns:p14="http://schemas.microsoft.com/office/powerpoint/2010/main" val="17080039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DBCE038-DEA0-4E2B-B609-8593CBA6769D}" type="datetimeFigureOut">
              <a:rPr lang="en-IN" smtClean="0"/>
              <a:t>15-11-2022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6C14E8F-EE6C-4E99-98A3-827B0FDFB204}" type="slidenum">
              <a:rPr lang="en-IN" smtClean="0"/>
              <a:t>‹#›</a:t>
            </a:fld>
            <a:endParaRPr lang="en-IN"/>
          </a:p>
        </p:txBody>
      </p:sp>
    </p:spTree>
    <p:extLst>
      <p:ext uri="{BB962C8B-B14F-4D97-AF65-F5344CB8AC3E}">
        <p14:creationId xmlns:p14="http://schemas.microsoft.com/office/powerpoint/2010/main" val="66360406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p:fade/>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5B69-A207-EC64-DB65-52BDAC76541D}"/>
              </a:ext>
            </a:extLst>
          </p:cNvPr>
          <p:cNvSpPr>
            <a:spLocks noGrp="1"/>
          </p:cNvSpPr>
          <p:nvPr>
            <p:ph type="ctrTitle"/>
          </p:nvPr>
        </p:nvSpPr>
        <p:spPr>
          <a:xfrm>
            <a:off x="1751012" y="1300786"/>
            <a:ext cx="8916988" cy="2328680"/>
          </a:xfrm>
        </p:spPr>
        <p:txBody>
          <a:bodyPr/>
          <a:lstStyle/>
          <a:p>
            <a:r>
              <a:rPr lang="en-IN" b="1" dirty="0"/>
              <a:t>Credit Card Fraud Detection (Capstone Project)</a:t>
            </a:r>
          </a:p>
        </p:txBody>
      </p:sp>
      <p:sp>
        <p:nvSpPr>
          <p:cNvPr id="3" name="Subtitle 2">
            <a:extLst>
              <a:ext uri="{FF2B5EF4-FFF2-40B4-BE49-F238E27FC236}">
                <a16:creationId xmlns:a16="http://schemas.microsoft.com/office/drawing/2014/main" id="{F8A537C6-88AB-85A1-F43F-FF6B6CB76CE4}"/>
              </a:ext>
            </a:extLst>
          </p:cNvPr>
          <p:cNvSpPr>
            <a:spLocks noGrp="1"/>
          </p:cNvSpPr>
          <p:nvPr>
            <p:ph type="subTitle" idx="1"/>
          </p:nvPr>
        </p:nvSpPr>
        <p:spPr>
          <a:xfrm>
            <a:off x="6654018" y="4403188"/>
            <a:ext cx="4013982" cy="1153550"/>
          </a:xfrm>
        </p:spPr>
        <p:txBody>
          <a:bodyPr/>
          <a:lstStyle/>
          <a:p>
            <a:pPr algn="r"/>
            <a:r>
              <a:rPr lang="en-IN" b="1" dirty="0">
                <a:solidFill>
                  <a:schemeClr val="tx1">
                    <a:lumMod val="85000"/>
                    <a:lumOff val="15000"/>
                  </a:schemeClr>
                </a:solidFill>
              </a:rPr>
              <a:t>Made and Presented by:</a:t>
            </a:r>
          </a:p>
          <a:p>
            <a:pPr algn="r"/>
            <a:r>
              <a:rPr lang="en-IN" b="1" dirty="0">
                <a:solidFill>
                  <a:schemeClr val="tx1">
                    <a:lumMod val="85000"/>
                    <a:lumOff val="15000"/>
                  </a:schemeClr>
                </a:solidFill>
              </a:rPr>
              <a:t>Shubham Bhatt</a:t>
            </a:r>
          </a:p>
        </p:txBody>
      </p:sp>
    </p:spTree>
    <p:extLst>
      <p:ext uri="{BB962C8B-B14F-4D97-AF65-F5344CB8AC3E}">
        <p14:creationId xmlns:p14="http://schemas.microsoft.com/office/powerpoint/2010/main" val="202417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7">
            <a:extLst>
              <a:ext uri="{FF2B5EF4-FFF2-40B4-BE49-F238E27FC236}">
                <a16:creationId xmlns:a16="http://schemas.microsoft.com/office/drawing/2014/main" id="{820E1A63-ECBB-3688-4730-B50F5B59AD00}"/>
              </a:ext>
            </a:extLst>
          </p:cNvPr>
          <p:cNvGraphicFramePr>
            <a:graphicFrameLocks noGrp="1"/>
          </p:cNvGraphicFramePr>
          <p:nvPr>
            <p:ph sz="quarter" idx="13"/>
            <p:extLst>
              <p:ext uri="{D42A27DB-BD31-4B8C-83A1-F6EECF244321}">
                <p14:modId xmlns:p14="http://schemas.microsoft.com/office/powerpoint/2010/main" val="1775132784"/>
              </p:ext>
            </p:extLst>
          </p:nvPr>
        </p:nvGraphicFramePr>
        <p:xfrm>
          <a:off x="977705" y="1050779"/>
          <a:ext cx="10424160" cy="5645443"/>
        </p:xfrm>
        <a:graphic>
          <a:graphicData uri="http://schemas.openxmlformats.org/drawingml/2006/table">
            <a:tbl>
              <a:tblPr firstRow="1" bandRow="1">
                <a:tableStyleId>{5C22544A-7EE6-4342-B048-85BDC9FD1C3A}</a:tableStyleId>
              </a:tblPr>
              <a:tblGrid>
                <a:gridCol w="8405363">
                  <a:extLst>
                    <a:ext uri="{9D8B030D-6E8A-4147-A177-3AD203B41FA5}">
                      <a16:colId xmlns:a16="http://schemas.microsoft.com/office/drawing/2014/main" val="194077246"/>
                    </a:ext>
                  </a:extLst>
                </a:gridCol>
                <a:gridCol w="2018797">
                  <a:extLst>
                    <a:ext uri="{9D8B030D-6E8A-4147-A177-3AD203B41FA5}">
                      <a16:colId xmlns:a16="http://schemas.microsoft.com/office/drawing/2014/main" val="4069579168"/>
                    </a:ext>
                  </a:extLst>
                </a:gridCol>
              </a:tblGrid>
              <a:tr h="0">
                <a:tc>
                  <a:txBody>
                    <a:bodyPr/>
                    <a:lstStyle/>
                    <a:p>
                      <a:r>
                        <a:rPr lang="en-IN" dirty="0"/>
                        <a:t>Questions</a:t>
                      </a:r>
                    </a:p>
                  </a:txBody>
                  <a:tcPr/>
                </a:tc>
                <a:tc>
                  <a:txBody>
                    <a:bodyPr/>
                    <a:lstStyle/>
                    <a:p>
                      <a:r>
                        <a:rPr lang="en-IN" dirty="0"/>
                        <a:t>Answers</a:t>
                      </a:r>
                    </a:p>
                  </a:txBody>
                  <a:tcPr/>
                </a:tc>
                <a:extLst>
                  <a:ext uri="{0D108BD9-81ED-4DB2-BD59-A6C34878D82A}">
                    <a16:rowId xmlns:a16="http://schemas.microsoft.com/office/drawing/2014/main" val="2801343525"/>
                  </a:ext>
                </a:extLst>
              </a:tr>
              <a:tr h="397503">
                <a:tc>
                  <a:txBody>
                    <a:bodyPr/>
                    <a:lstStyle/>
                    <a:p>
                      <a:r>
                        <a:rPr lang="en-IN" dirty="0"/>
                        <a:t>Average number of transactions per month</a:t>
                      </a:r>
                    </a:p>
                  </a:txBody>
                  <a:tcPr/>
                </a:tc>
                <a:tc>
                  <a:txBody>
                    <a:bodyPr/>
                    <a:lstStyle/>
                    <a:p>
                      <a:r>
                        <a:rPr lang="en-IN" dirty="0"/>
                        <a:t>79,388</a:t>
                      </a:r>
                    </a:p>
                  </a:txBody>
                  <a:tcPr/>
                </a:tc>
                <a:extLst>
                  <a:ext uri="{0D108BD9-81ED-4DB2-BD59-A6C34878D82A}">
                    <a16:rowId xmlns:a16="http://schemas.microsoft.com/office/drawing/2014/main" val="1479098690"/>
                  </a:ext>
                </a:extLst>
              </a:tr>
              <a:tr h="397503">
                <a:tc>
                  <a:txBody>
                    <a:bodyPr/>
                    <a:lstStyle/>
                    <a:p>
                      <a:r>
                        <a:rPr lang="en-IN" dirty="0"/>
                        <a:t>Average number of fraudulent transaction per month</a:t>
                      </a:r>
                    </a:p>
                  </a:txBody>
                  <a:tcPr/>
                </a:tc>
                <a:tc>
                  <a:txBody>
                    <a:bodyPr/>
                    <a:lstStyle/>
                    <a:p>
                      <a:r>
                        <a:rPr lang="en-IN" dirty="0"/>
                        <a:t>306</a:t>
                      </a:r>
                    </a:p>
                  </a:txBody>
                  <a:tcPr/>
                </a:tc>
                <a:extLst>
                  <a:ext uri="{0D108BD9-81ED-4DB2-BD59-A6C34878D82A}">
                    <a16:rowId xmlns:a16="http://schemas.microsoft.com/office/drawing/2014/main" val="349831734"/>
                  </a:ext>
                </a:extLst>
              </a:tr>
              <a:tr h="397503">
                <a:tc>
                  <a:txBody>
                    <a:bodyPr/>
                    <a:lstStyle/>
                    <a:p>
                      <a:r>
                        <a:rPr lang="en-IN" dirty="0"/>
                        <a:t>Average amount per fraud transaction</a:t>
                      </a:r>
                    </a:p>
                  </a:txBody>
                  <a:tcPr/>
                </a:tc>
                <a:tc>
                  <a:txBody>
                    <a:bodyPr/>
                    <a:lstStyle/>
                    <a:p>
                      <a:r>
                        <a:rPr lang="en-IN" dirty="0"/>
                        <a:t>$528.35</a:t>
                      </a:r>
                    </a:p>
                  </a:txBody>
                  <a:tcPr/>
                </a:tc>
                <a:extLst>
                  <a:ext uri="{0D108BD9-81ED-4DB2-BD59-A6C34878D82A}">
                    <a16:rowId xmlns:a16="http://schemas.microsoft.com/office/drawing/2014/main" val="72503935"/>
                  </a:ext>
                </a:extLst>
              </a:tr>
              <a:tr h="397503">
                <a:tc>
                  <a:txBody>
                    <a:bodyPr/>
                    <a:lstStyle/>
                    <a:p>
                      <a:r>
                        <a:rPr lang="en-IN" dirty="0"/>
                        <a:t>Cost incurred per month before the model was deployed</a:t>
                      </a:r>
                    </a:p>
                  </a:txBody>
                  <a:tcPr/>
                </a:tc>
                <a:tc>
                  <a:txBody>
                    <a:bodyPr/>
                    <a:lstStyle/>
                    <a:p>
                      <a:r>
                        <a:rPr lang="en-IN" dirty="0"/>
                        <a:t>$161,175.1</a:t>
                      </a:r>
                    </a:p>
                  </a:txBody>
                  <a:tcPr/>
                </a:tc>
                <a:extLst>
                  <a:ext uri="{0D108BD9-81ED-4DB2-BD59-A6C34878D82A}">
                    <a16:rowId xmlns:a16="http://schemas.microsoft.com/office/drawing/2014/main" val="4166363498"/>
                  </a:ext>
                </a:extLst>
              </a:tr>
              <a:tr h="397503">
                <a:tc>
                  <a:txBody>
                    <a:bodyPr/>
                    <a:lstStyle/>
                    <a:p>
                      <a:r>
                        <a:rPr lang="en-IN" dirty="0"/>
                        <a:t>Average number of transactions per month detected as fraudulent by the model (TF)</a:t>
                      </a:r>
                    </a:p>
                  </a:txBody>
                  <a:tcPr/>
                </a:tc>
                <a:tc>
                  <a:txBody>
                    <a:bodyPr/>
                    <a:lstStyle/>
                    <a:p>
                      <a:r>
                        <a:rPr lang="en-IN" dirty="0"/>
                        <a:t>8,237</a:t>
                      </a:r>
                    </a:p>
                  </a:txBody>
                  <a:tcPr/>
                </a:tc>
                <a:extLst>
                  <a:ext uri="{0D108BD9-81ED-4DB2-BD59-A6C34878D82A}">
                    <a16:rowId xmlns:a16="http://schemas.microsoft.com/office/drawing/2014/main" val="940554135"/>
                  </a:ext>
                </a:extLst>
              </a:tr>
              <a:tr h="686101">
                <a:tc>
                  <a:txBody>
                    <a:bodyPr/>
                    <a:lstStyle/>
                    <a:p>
                      <a:r>
                        <a:rPr lang="en-IN" dirty="0"/>
                        <a:t>Cost of providing customer executive support per fraudulent transaction detected by the model</a:t>
                      </a:r>
                    </a:p>
                  </a:txBody>
                  <a:tcPr/>
                </a:tc>
                <a:tc>
                  <a:txBody>
                    <a:bodyPr/>
                    <a:lstStyle/>
                    <a:p>
                      <a:r>
                        <a:rPr lang="en-IN" dirty="0"/>
                        <a:t>$1.5</a:t>
                      </a:r>
                    </a:p>
                  </a:txBody>
                  <a:tcPr/>
                </a:tc>
                <a:extLst>
                  <a:ext uri="{0D108BD9-81ED-4DB2-BD59-A6C34878D82A}">
                    <a16:rowId xmlns:a16="http://schemas.microsoft.com/office/drawing/2014/main" val="1631242028"/>
                  </a:ext>
                </a:extLst>
              </a:tr>
              <a:tr h="686101">
                <a:tc>
                  <a:txBody>
                    <a:bodyPr/>
                    <a:lstStyle/>
                    <a:p>
                      <a:r>
                        <a:rPr lang="en-IN" dirty="0"/>
                        <a:t>Total cost of providing customer support per month for fraudulent transactions detected by the model</a:t>
                      </a:r>
                    </a:p>
                  </a:txBody>
                  <a:tcPr/>
                </a:tc>
                <a:tc>
                  <a:txBody>
                    <a:bodyPr/>
                    <a:lstStyle/>
                    <a:p>
                      <a:r>
                        <a:rPr lang="en-IN" dirty="0"/>
                        <a:t>$12,355.5</a:t>
                      </a:r>
                    </a:p>
                  </a:txBody>
                  <a:tcPr/>
                </a:tc>
                <a:extLst>
                  <a:ext uri="{0D108BD9-81ED-4DB2-BD59-A6C34878D82A}">
                    <a16:rowId xmlns:a16="http://schemas.microsoft.com/office/drawing/2014/main" val="2621508635"/>
                  </a:ext>
                </a:extLst>
              </a:tr>
              <a:tr h="686101">
                <a:tc>
                  <a:txBody>
                    <a:bodyPr/>
                    <a:lstStyle/>
                    <a:p>
                      <a:r>
                        <a:rPr lang="en-IN" dirty="0"/>
                        <a:t>Average number of transactions per month that are fraudulent but not detected by the model </a:t>
                      </a:r>
                    </a:p>
                  </a:txBody>
                  <a:tcPr/>
                </a:tc>
                <a:tc>
                  <a:txBody>
                    <a:bodyPr/>
                    <a:lstStyle/>
                    <a:p>
                      <a:r>
                        <a:rPr lang="en-IN" dirty="0"/>
                        <a:t>77</a:t>
                      </a:r>
                    </a:p>
                  </a:txBody>
                  <a:tcPr/>
                </a:tc>
                <a:extLst>
                  <a:ext uri="{0D108BD9-81ED-4DB2-BD59-A6C34878D82A}">
                    <a16:rowId xmlns:a16="http://schemas.microsoft.com/office/drawing/2014/main" val="3808978824"/>
                  </a:ext>
                </a:extLst>
              </a:tr>
              <a:tr h="397503">
                <a:tc>
                  <a:txBody>
                    <a:bodyPr/>
                    <a:lstStyle/>
                    <a:p>
                      <a:r>
                        <a:rPr lang="en-IN" dirty="0"/>
                        <a:t>Cost incurred due to fraudulent transactions left undetected by the model</a:t>
                      </a:r>
                    </a:p>
                  </a:txBody>
                  <a:tcPr/>
                </a:tc>
                <a:tc>
                  <a:txBody>
                    <a:bodyPr/>
                    <a:lstStyle/>
                    <a:p>
                      <a:r>
                        <a:rPr lang="en-IN" dirty="0"/>
                        <a:t>$40,682.95</a:t>
                      </a:r>
                    </a:p>
                  </a:txBody>
                  <a:tcPr/>
                </a:tc>
                <a:extLst>
                  <a:ext uri="{0D108BD9-81ED-4DB2-BD59-A6C34878D82A}">
                    <a16:rowId xmlns:a16="http://schemas.microsoft.com/office/drawing/2014/main" val="140694225"/>
                  </a:ext>
                </a:extLst>
              </a:tr>
              <a:tr h="397503">
                <a:tc>
                  <a:txBody>
                    <a:bodyPr/>
                    <a:lstStyle/>
                    <a:p>
                      <a:r>
                        <a:rPr lang="en-IN" dirty="0"/>
                        <a:t>Cost incurred per month after the model is built and deployed</a:t>
                      </a:r>
                    </a:p>
                  </a:txBody>
                  <a:tcPr/>
                </a:tc>
                <a:tc>
                  <a:txBody>
                    <a:bodyPr/>
                    <a:lstStyle/>
                    <a:p>
                      <a:r>
                        <a:rPr lang="en-IN" dirty="0"/>
                        <a:t>$53,038.45</a:t>
                      </a:r>
                    </a:p>
                  </a:txBody>
                  <a:tcPr/>
                </a:tc>
                <a:extLst>
                  <a:ext uri="{0D108BD9-81ED-4DB2-BD59-A6C34878D82A}">
                    <a16:rowId xmlns:a16="http://schemas.microsoft.com/office/drawing/2014/main" val="2469075981"/>
                  </a:ext>
                </a:extLst>
              </a:tr>
              <a:tr h="438859">
                <a:tc>
                  <a:txBody>
                    <a:bodyPr/>
                    <a:lstStyle/>
                    <a:p>
                      <a:r>
                        <a:rPr lang="en-IN" dirty="0"/>
                        <a:t>Final savings</a:t>
                      </a:r>
                    </a:p>
                  </a:txBody>
                  <a:tcPr/>
                </a:tc>
                <a:tc>
                  <a:txBody>
                    <a:bodyPr/>
                    <a:lstStyle/>
                    <a:p>
                      <a:r>
                        <a:rPr lang="en-IN" b="1" dirty="0"/>
                        <a:t>$108,636.65</a:t>
                      </a:r>
                    </a:p>
                  </a:txBody>
                  <a:tcPr/>
                </a:tc>
                <a:extLst>
                  <a:ext uri="{0D108BD9-81ED-4DB2-BD59-A6C34878D82A}">
                    <a16:rowId xmlns:a16="http://schemas.microsoft.com/office/drawing/2014/main" val="713153842"/>
                  </a:ext>
                </a:extLst>
              </a:tr>
            </a:tbl>
          </a:graphicData>
        </a:graphic>
      </p:graphicFrame>
      <p:sp>
        <p:nvSpPr>
          <p:cNvPr id="5" name="Rectangle: Rounded Corners 4">
            <a:extLst>
              <a:ext uri="{FF2B5EF4-FFF2-40B4-BE49-F238E27FC236}">
                <a16:creationId xmlns:a16="http://schemas.microsoft.com/office/drawing/2014/main" id="{CE782436-8EE0-DA66-0126-FD01EF077529}"/>
              </a:ext>
            </a:extLst>
          </p:cNvPr>
          <p:cNvSpPr/>
          <p:nvPr/>
        </p:nvSpPr>
        <p:spPr>
          <a:xfrm>
            <a:off x="4234375" y="281354"/>
            <a:ext cx="3404382" cy="54864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accent1">
                    <a:lumMod val="75000"/>
                  </a:schemeClr>
                </a:solidFill>
              </a:rPr>
              <a:t>SUMMARY</a:t>
            </a:r>
          </a:p>
        </p:txBody>
      </p:sp>
    </p:spTree>
    <p:extLst>
      <p:ext uri="{BB962C8B-B14F-4D97-AF65-F5344CB8AC3E}">
        <p14:creationId xmlns:p14="http://schemas.microsoft.com/office/powerpoint/2010/main" val="10319723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FA1E-B5D3-C55D-7083-D6A2D26B9258}"/>
              </a:ext>
            </a:extLst>
          </p:cNvPr>
          <p:cNvSpPr>
            <a:spLocks noGrp="1"/>
          </p:cNvSpPr>
          <p:nvPr>
            <p:ph type="title"/>
          </p:nvPr>
        </p:nvSpPr>
        <p:spPr>
          <a:xfrm>
            <a:off x="913775" y="618518"/>
            <a:ext cx="10364451" cy="2198078"/>
          </a:xfrm>
        </p:spPr>
        <p:txBody>
          <a:bodyPr/>
          <a:lstStyle/>
          <a:p>
            <a:r>
              <a:rPr lang="en-IN" b="1" dirty="0"/>
              <a:t>Total estimated savings if model is deployed </a:t>
            </a:r>
            <a:br>
              <a:rPr lang="en-IN" b="1" dirty="0"/>
            </a:br>
            <a:r>
              <a:rPr lang="en-IN" b="1" dirty="0"/>
              <a:t>could be whopping</a:t>
            </a:r>
          </a:p>
        </p:txBody>
      </p:sp>
      <p:sp>
        <p:nvSpPr>
          <p:cNvPr id="5" name="Cloud 4">
            <a:extLst>
              <a:ext uri="{FF2B5EF4-FFF2-40B4-BE49-F238E27FC236}">
                <a16:creationId xmlns:a16="http://schemas.microsoft.com/office/drawing/2014/main" id="{1F91AA08-FD9B-33F3-9C66-C1E477A484B5}"/>
              </a:ext>
            </a:extLst>
          </p:cNvPr>
          <p:cNvSpPr/>
          <p:nvPr/>
        </p:nvSpPr>
        <p:spPr>
          <a:xfrm>
            <a:off x="3831101" y="3073790"/>
            <a:ext cx="4529797" cy="2198077"/>
          </a:xfrm>
          <a:prstGeom prst="cloud">
            <a:avLst/>
          </a:prstGeom>
          <a:solidFill>
            <a:schemeClr val="bg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000" b="1" dirty="0">
                <a:solidFill>
                  <a:schemeClr val="accent1">
                    <a:lumMod val="75000"/>
                  </a:schemeClr>
                </a:solidFill>
              </a:rPr>
              <a:t>$108,636.65</a:t>
            </a:r>
          </a:p>
        </p:txBody>
      </p:sp>
    </p:spTree>
    <p:extLst>
      <p:ext uri="{BB962C8B-B14F-4D97-AF65-F5344CB8AC3E}">
        <p14:creationId xmlns:p14="http://schemas.microsoft.com/office/powerpoint/2010/main" val="32995517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484D-47C1-C7ED-A783-6E008506CD48}"/>
              </a:ext>
            </a:extLst>
          </p:cNvPr>
          <p:cNvSpPr>
            <a:spLocks noGrp="1"/>
          </p:cNvSpPr>
          <p:nvPr>
            <p:ph type="title"/>
          </p:nvPr>
        </p:nvSpPr>
        <p:spPr>
          <a:xfrm>
            <a:off x="913775" y="168813"/>
            <a:ext cx="10364451" cy="1026941"/>
          </a:xfrm>
        </p:spPr>
        <p:txBody>
          <a:bodyPr/>
          <a:lstStyle/>
          <a:p>
            <a:r>
              <a:rPr lang="en-US" sz="3600" b="1" dirty="0"/>
              <a:t>Appendix: Data Attributes</a:t>
            </a:r>
            <a:endParaRPr lang="en-IN" b="1" dirty="0"/>
          </a:p>
        </p:txBody>
      </p:sp>
      <p:pic>
        <p:nvPicPr>
          <p:cNvPr id="7" name="Content Placeholder 6">
            <a:extLst>
              <a:ext uri="{FF2B5EF4-FFF2-40B4-BE49-F238E27FC236}">
                <a16:creationId xmlns:a16="http://schemas.microsoft.com/office/drawing/2014/main" id="{DEF81891-B71B-3DAC-A0D4-AA5CA08F7BA6}"/>
              </a:ext>
            </a:extLst>
          </p:cNvPr>
          <p:cNvPicPr>
            <a:picLocks noGrp="1" noChangeAspect="1"/>
          </p:cNvPicPr>
          <p:nvPr>
            <p:ph sz="quarter" idx="13"/>
          </p:nvPr>
        </p:nvPicPr>
        <p:blipFill>
          <a:blip r:embed="rId2"/>
          <a:stretch>
            <a:fillRect/>
          </a:stretch>
        </p:blipFill>
        <p:spPr>
          <a:xfrm>
            <a:off x="3460652" y="1322363"/>
            <a:ext cx="5458265" cy="4979963"/>
          </a:xfrm>
        </p:spPr>
      </p:pic>
    </p:spTree>
    <p:extLst>
      <p:ext uri="{BB962C8B-B14F-4D97-AF65-F5344CB8AC3E}">
        <p14:creationId xmlns:p14="http://schemas.microsoft.com/office/powerpoint/2010/main" val="12211755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6613-7DFC-7450-2997-C9FEA33E13BB}"/>
              </a:ext>
            </a:extLst>
          </p:cNvPr>
          <p:cNvSpPr>
            <a:spLocks noGrp="1"/>
          </p:cNvSpPr>
          <p:nvPr>
            <p:ph type="title"/>
          </p:nvPr>
        </p:nvSpPr>
        <p:spPr/>
        <p:txBody>
          <a:bodyPr/>
          <a:lstStyle/>
          <a:p>
            <a:r>
              <a:rPr lang="en-US" sz="3600" b="1" dirty="0"/>
              <a:t>Appendix: Data Methodology </a:t>
            </a:r>
            <a:endParaRPr lang="en-IN" b="1" dirty="0"/>
          </a:p>
        </p:txBody>
      </p:sp>
      <p:sp>
        <p:nvSpPr>
          <p:cNvPr id="3" name="Content Placeholder 2">
            <a:extLst>
              <a:ext uri="{FF2B5EF4-FFF2-40B4-BE49-F238E27FC236}">
                <a16:creationId xmlns:a16="http://schemas.microsoft.com/office/drawing/2014/main" id="{4D831C27-298A-951D-4F51-DD6021CFF296}"/>
              </a:ext>
            </a:extLst>
          </p:cNvPr>
          <p:cNvSpPr>
            <a:spLocks noGrp="1"/>
          </p:cNvSpPr>
          <p:nvPr>
            <p:ph sz="quarter" idx="13"/>
          </p:nvPr>
        </p:nvSpPr>
        <p:spPr/>
        <p:txBody>
          <a:bodyPr/>
          <a:lstStyle/>
          <a:p>
            <a:r>
              <a:rPr lang="en-IN" dirty="0"/>
              <a:t>15 models were developed and amongst them the model which satisfy our need was chosen, with prime focus on recall metric </a:t>
            </a:r>
          </a:p>
          <a:p>
            <a:pPr marL="0" indent="0">
              <a:buNone/>
            </a:pPr>
            <a:endParaRPr lang="en-IN" dirty="0"/>
          </a:p>
          <a:p>
            <a:r>
              <a:rPr lang="en-GB" sz="2000" b="0" i="0" dirty="0">
                <a:effectLst/>
                <a:latin typeface="Tw Cen MT (Body)"/>
              </a:rPr>
              <a:t>A logistic regression classifier built on top dataset and </a:t>
            </a:r>
            <a:br>
              <a:rPr lang="en-GB" sz="2000" b="0" i="0" dirty="0">
                <a:effectLst/>
                <a:latin typeface="Tw Cen MT (Body)"/>
              </a:rPr>
            </a:br>
            <a:r>
              <a:rPr lang="en-GB" sz="2000" b="0" i="0" dirty="0">
                <a:effectLst/>
                <a:latin typeface="Tw Cen MT (Body)"/>
              </a:rPr>
              <a:t>Class imbalance adjusted using synthetic minority oversampling technique (SMOTE) sampling method</a:t>
            </a:r>
            <a:br>
              <a:rPr lang="en-GB" sz="2000" b="0" i="0" dirty="0">
                <a:solidFill>
                  <a:srgbClr val="3E3D2D"/>
                </a:solidFill>
                <a:effectLst/>
                <a:latin typeface="Century Gothic" panose="020B0502020202020204" pitchFamily="34" charset="0"/>
              </a:rPr>
            </a:br>
            <a:endParaRPr lang="en-GB" sz="1800" b="0" i="0" dirty="0">
              <a:solidFill>
                <a:srgbClr val="94C600"/>
              </a:solidFill>
              <a:effectLst/>
              <a:latin typeface="Wingdings 2" panose="05020102010507070707" pitchFamily="18" charset="2"/>
            </a:endParaRPr>
          </a:p>
          <a:p>
            <a:endParaRPr lang="en-IN" dirty="0"/>
          </a:p>
        </p:txBody>
      </p:sp>
    </p:spTree>
    <p:extLst>
      <p:ext uri="{BB962C8B-B14F-4D97-AF65-F5344CB8AC3E}">
        <p14:creationId xmlns:p14="http://schemas.microsoft.com/office/powerpoint/2010/main" val="363803497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C694-18F2-154D-F6F8-C4AD7483197E}"/>
              </a:ext>
            </a:extLst>
          </p:cNvPr>
          <p:cNvSpPr>
            <a:spLocks noGrp="1"/>
          </p:cNvSpPr>
          <p:nvPr>
            <p:ph type="title"/>
          </p:nvPr>
        </p:nvSpPr>
        <p:spPr/>
        <p:txBody>
          <a:bodyPr/>
          <a:lstStyle/>
          <a:p>
            <a:r>
              <a:rPr lang="en-IN" b="1" dirty="0"/>
              <a:t>Files attached </a:t>
            </a:r>
          </a:p>
        </p:txBody>
      </p:sp>
      <p:sp>
        <p:nvSpPr>
          <p:cNvPr id="3" name="Content Placeholder 2">
            <a:extLst>
              <a:ext uri="{FF2B5EF4-FFF2-40B4-BE49-F238E27FC236}">
                <a16:creationId xmlns:a16="http://schemas.microsoft.com/office/drawing/2014/main" id="{E644A9ED-6CEF-C4A6-14CB-7845FFBB6D3B}"/>
              </a:ext>
            </a:extLst>
          </p:cNvPr>
          <p:cNvSpPr>
            <a:spLocks noGrp="1"/>
          </p:cNvSpPr>
          <p:nvPr>
            <p:ph sz="quarter" idx="13"/>
          </p:nvPr>
        </p:nvSpPr>
        <p:spPr>
          <a:xfrm>
            <a:off x="1885070" y="2367092"/>
            <a:ext cx="9392529" cy="3424107"/>
          </a:xfrm>
        </p:spPr>
        <p:txBody>
          <a:bodyPr/>
          <a:lstStyle/>
          <a:p>
            <a:pPr algn="l">
              <a:buFont typeface="+mj-lt"/>
              <a:buAutoNum type="arabicPeriod"/>
            </a:pPr>
            <a:r>
              <a:rPr lang="en-IN" b="0" i="0" dirty="0">
                <a:solidFill>
                  <a:srgbClr val="000000"/>
                </a:solidFill>
                <a:effectLst/>
                <a:latin typeface="Helvetica Neue"/>
              </a:rPr>
              <a:t>Structured Problem Solving (excel file)</a:t>
            </a:r>
          </a:p>
          <a:p>
            <a:pPr algn="l">
              <a:buFont typeface="+mj-lt"/>
              <a:buAutoNum type="arabicPeriod"/>
            </a:pPr>
            <a:r>
              <a:rPr lang="en-IN" b="0" i="0" dirty="0">
                <a:solidFill>
                  <a:srgbClr val="000000"/>
                </a:solidFill>
                <a:effectLst/>
                <a:latin typeface="Helvetica Neue"/>
              </a:rPr>
              <a:t>Root Cause Analysis (pdf file)</a:t>
            </a:r>
          </a:p>
          <a:p>
            <a:pPr algn="l">
              <a:buFont typeface="+mj-lt"/>
              <a:buAutoNum type="arabicPeriod"/>
            </a:pPr>
            <a:r>
              <a:rPr lang="en-IN" b="0" i="0" dirty="0">
                <a:solidFill>
                  <a:srgbClr val="000000"/>
                </a:solidFill>
                <a:effectLst/>
                <a:latin typeface="Helvetica Neue"/>
              </a:rPr>
              <a:t>Cost Benefit Analysis (excel file)</a:t>
            </a:r>
          </a:p>
          <a:p>
            <a:pPr algn="l">
              <a:buFont typeface="+mj-lt"/>
              <a:buAutoNum type="arabicPeriod"/>
            </a:pPr>
            <a:r>
              <a:rPr lang="en-IN" b="0" i="0" dirty="0">
                <a:solidFill>
                  <a:srgbClr val="000000"/>
                </a:solidFill>
                <a:effectLst/>
                <a:latin typeface="Helvetica Neue"/>
              </a:rPr>
              <a:t>PPT</a:t>
            </a:r>
          </a:p>
          <a:p>
            <a:pPr algn="l">
              <a:buFont typeface="+mj-lt"/>
              <a:buAutoNum type="arabicPeriod"/>
            </a:pPr>
            <a:r>
              <a:rPr lang="en-IN" b="0" i="0" dirty="0">
                <a:solidFill>
                  <a:srgbClr val="000000"/>
                </a:solidFill>
                <a:effectLst/>
                <a:latin typeface="Helvetica Neue"/>
              </a:rPr>
              <a:t>Video Presentation</a:t>
            </a:r>
          </a:p>
          <a:p>
            <a:pPr algn="l">
              <a:buFont typeface="+mj-lt"/>
              <a:buAutoNum type="arabicPeriod"/>
            </a:pPr>
            <a:r>
              <a:rPr lang="en-IN" b="0" i="0" dirty="0">
                <a:solidFill>
                  <a:srgbClr val="000000"/>
                </a:solidFill>
                <a:effectLst/>
                <a:latin typeface="Helvetica Neue"/>
              </a:rPr>
              <a:t> python coding file </a:t>
            </a:r>
          </a:p>
          <a:p>
            <a:endParaRPr lang="en-IN" dirty="0"/>
          </a:p>
        </p:txBody>
      </p:sp>
    </p:spTree>
    <p:extLst>
      <p:ext uri="{BB962C8B-B14F-4D97-AF65-F5344CB8AC3E}">
        <p14:creationId xmlns:p14="http://schemas.microsoft.com/office/powerpoint/2010/main" val="25192065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EE09-3362-35E9-2E47-E917AB916AE2}"/>
              </a:ext>
            </a:extLst>
          </p:cNvPr>
          <p:cNvSpPr>
            <a:spLocks noGrp="1"/>
          </p:cNvSpPr>
          <p:nvPr>
            <p:ph type="title"/>
          </p:nvPr>
        </p:nvSpPr>
        <p:spPr>
          <a:xfrm>
            <a:off x="913775" y="618517"/>
            <a:ext cx="10364451" cy="4896018"/>
          </a:xfrm>
        </p:spPr>
        <p:txBody>
          <a:bodyPr>
            <a:normAutofit/>
          </a:bodyPr>
          <a:lstStyle/>
          <a:p>
            <a:r>
              <a:rPr lang="en-IN" sz="5000" b="1" dirty="0"/>
              <a:t>Thank you</a:t>
            </a:r>
          </a:p>
        </p:txBody>
      </p:sp>
    </p:spTree>
    <p:extLst>
      <p:ext uri="{BB962C8B-B14F-4D97-AF65-F5344CB8AC3E}">
        <p14:creationId xmlns:p14="http://schemas.microsoft.com/office/powerpoint/2010/main" val="18244476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A815-CCD5-B341-03D0-0E376764B322}"/>
              </a:ext>
            </a:extLst>
          </p:cNvPr>
          <p:cNvSpPr>
            <a:spLocks noGrp="1"/>
          </p:cNvSpPr>
          <p:nvPr>
            <p:ph type="title"/>
          </p:nvPr>
        </p:nvSpPr>
        <p:spPr>
          <a:xfrm>
            <a:off x="913775" y="618518"/>
            <a:ext cx="10364451" cy="1168080"/>
          </a:xfrm>
        </p:spPr>
        <p:txBody>
          <a:bodyPr/>
          <a:lstStyle/>
          <a:p>
            <a:r>
              <a:rPr lang="en-IN" b="1" dirty="0"/>
              <a:t>Table of Content</a:t>
            </a:r>
          </a:p>
        </p:txBody>
      </p:sp>
      <p:sp>
        <p:nvSpPr>
          <p:cNvPr id="3" name="Content Placeholder 2">
            <a:extLst>
              <a:ext uri="{FF2B5EF4-FFF2-40B4-BE49-F238E27FC236}">
                <a16:creationId xmlns:a16="http://schemas.microsoft.com/office/drawing/2014/main" id="{00134486-8575-57D7-7D30-5BFB631EAAE8}"/>
              </a:ext>
            </a:extLst>
          </p:cNvPr>
          <p:cNvSpPr>
            <a:spLocks noGrp="1"/>
          </p:cNvSpPr>
          <p:nvPr>
            <p:ph sz="quarter" idx="13"/>
          </p:nvPr>
        </p:nvSpPr>
        <p:spPr>
          <a:xfrm>
            <a:off x="1885070" y="2194560"/>
            <a:ext cx="9392529" cy="3615397"/>
          </a:xfrm>
        </p:spPr>
        <p:txBody>
          <a:bodyPr>
            <a:normAutofit fontScale="92500" lnSpcReduction="10000"/>
          </a:bodyPr>
          <a:lstStyle/>
          <a:p>
            <a:pPr marL="457200" indent="-457200">
              <a:buFont typeface="+mj-lt"/>
              <a:buAutoNum type="arabicPeriod"/>
            </a:pPr>
            <a:r>
              <a:rPr lang="en-IN" dirty="0"/>
              <a:t>What is credit card fraud ?</a:t>
            </a:r>
          </a:p>
          <a:p>
            <a:pPr marL="457200" indent="-457200">
              <a:buFont typeface="+mj-lt"/>
              <a:buAutoNum type="arabicPeriod"/>
            </a:pPr>
            <a:r>
              <a:rPr lang="en-IN" dirty="0"/>
              <a:t>Problem statement</a:t>
            </a:r>
          </a:p>
          <a:p>
            <a:pPr marL="457200" indent="-457200">
              <a:buFont typeface="+mj-lt"/>
              <a:buAutoNum type="arabicPeriod"/>
            </a:pPr>
            <a:r>
              <a:rPr lang="en-IN" dirty="0"/>
              <a:t>Useful insights from root cause analysis</a:t>
            </a:r>
          </a:p>
          <a:p>
            <a:pPr marL="457200" indent="-457200">
              <a:buFont typeface="+mj-lt"/>
              <a:buAutoNum type="arabicPeriod"/>
            </a:pPr>
            <a:r>
              <a:rPr lang="en-IN" dirty="0"/>
              <a:t>IMP Features TO BE FOCUSED ON</a:t>
            </a:r>
          </a:p>
          <a:p>
            <a:pPr marL="457200" indent="-457200">
              <a:buFont typeface="+mj-lt"/>
              <a:buAutoNum type="arabicPeriod"/>
            </a:pPr>
            <a:r>
              <a:rPr lang="en-IN" dirty="0"/>
              <a:t>Cost benefit analysis</a:t>
            </a:r>
          </a:p>
          <a:p>
            <a:pPr marL="457200" indent="-457200">
              <a:buFont typeface="+mj-lt"/>
              <a:buAutoNum type="arabicPeriod"/>
            </a:pPr>
            <a:r>
              <a:rPr lang="en-US" sz="2000" dirty="0"/>
              <a:t>Appendix: Data Attributes</a:t>
            </a:r>
          </a:p>
          <a:p>
            <a:pPr marL="457200" indent="-457200">
              <a:buFont typeface="+mj-lt"/>
              <a:buAutoNum type="arabicPeriod"/>
            </a:pPr>
            <a:r>
              <a:rPr lang="en-US" sz="2000" dirty="0"/>
              <a:t>Appendix: Data Methodology </a:t>
            </a:r>
          </a:p>
          <a:p>
            <a:pPr marL="457200" indent="-457200">
              <a:buFont typeface="+mj-lt"/>
              <a:buAutoNum type="arabicPeriod"/>
            </a:pPr>
            <a:r>
              <a:rPr lang="en-IN" dirty="0"/>
              <a:t>Files attached </a:t>
            </a:r>
            <a:endParaRPr lang="en-US" sz="2000" dirty="0"/>
          </a:p>
          <a:p>
            <a:pPr marL="457200" indent="-457200">
              <a:buFont typeface="+mj-lt"/>
              <a:buAutoNum type="arabicPeriod"/>
            </a:pPr>
            <a:endParaRPr lang="en-IN" b="1" dirty="0"/>
          </a:p>
          <a:p>
            <a:pPr marL="457200" indent="-457200">
              <a:buFont typeface="+mj-lt"/>
              <a:buAutoNum type="arabicPeriod"/>
            </a:pPr>
            <a:endParaRPr lang="en-IN" b="1" dirty="0"/>
          </a:p>
          <a:p>
            <a:pPr marL="457200" indent="-457200">
              <a:buFont typeface="+mj-lt"/>
              <a:buAutoNum type="arabicPeriod"/>
            </a:pPr>
            <a:endParaRPr lang="en-IN" b="1" dirty="0"/>
          </a:p>
          <a:p>
            <a:pPr marL="457200" indent="-457200">
              <a:buFont typeface="+mj-lt"/>
              <a:buAutoNum type="arabicPeriod"/>
            </a:pPr>
            <a:endParaRPr lang="en-IN" dirty="0"/>
          </a:p>
        </p:txBody>
      </p:sp>
    </p:spTree>
    <p:extLst>
      <p:ext uri="{BB962C8B-B14F-4D97-AF65-F5344CB8AC3E}">
        <p14:creationId xmlns:p14="http://schemas.microsoft.com/office/powerpoint/2010/main" val="41269375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27BE-88C0-2238-7119-CA98704B89CD}"/>
              </a:ext>
            </a:extLst>
          </p:cNvPr>
          <p:cNvSpPr>
            <a:spLocks noGrp="1"/>
          </p:cNvSpPr>
          <p:nvPr>
            <p:ph type="title"/>
          </p:nvPr>
        </p:nvSpPr>
        <p:spPr/>
        <p:txBody>
          <a:bodyPr/>
          <a:lstStyle/>
          <a:p>
            <a:r>
              <a:rPr lang="en-IN" b="1" dirty="0"/>
              <a:t>What is credit card fraud ?</a:t>
            </a:r>
          </a:p>
        </p:txBody>
      </p:sp>
      <p:sp>
        <p:nvSpPr>
          <p:cNvPr id="3" name="Content Placeholder 2">
            <a:extLst>
              <a:ext uri="{FF2B5EF4-FFF2-40B4-BE49-F238E27FC236}">
                <a16:creationId xmlns:a16="http://schemas.microsoft.com/office/drawing/2014/main" id="{E3D91F10-DD96-116F-15C8-8A4A96F272E2}"/>
              </a:ext>
            </a:extLst>
          </p:cNvPr>
          <p:cNvSpPr>
            <a:spLocks noGrp="1"/>
          </p:cNvSpPr>
          <p:nvPr>
            <p:ph sz="quarter" idx="13"/>
          </p:nvPr>
        </p:nvSpPr>
        <p:spPr>
          <a:xfrm>
            <a:off x="1533377" y="2827606"/>
            <a:ext cx="9270611" cy="2963593"/>
          </a:xfrm>
        </p:spPr>
        <p:txBody>
          <a:bodyPr/>
          <a:lstStyle/>
          <a:p>
            <a:r>
              <a:rPr lang="en-IN" b="0" i="0" dirty="0">
                <a:solidFill>
                  <a:srgbClr val="091E42"/>
                </a:solidFill>
                <a:effectLst/>
                <a:latin typeface="freight-text-pro"/>
              </a:rPr>
              <a:t>credit card fraud is an inclusive term for fraud that is committed using a payment card, such as a credit card or a debit card, by stealing the card information through skimmers.</a:t>
            </a:r>
            <a:endParaRPr lang="en-IN" dirty="0"/>
          </a:p>
        </p:txBody>
      </p:sp>
    </p:spTree>
    <p:extLst>
      <p:ext uri="{BB962C8B-B14F-4D97-AF65-F5344CB8AC3E}">
        <p14:creationId xmlns:p14="http://schemas.microsoft.com/office/powerpoint/2010/main" val="32403935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E45F-FA6C-97B9-A917-D1FEF89B83B5}"/>
              </a:ext>
            </a:extLst>
          </p:cNvPr>
          <p:cNvSpPr>
            <a:spLocks noGrp="1"/>
          </p:cNvSpPr>
          <p:nvPr>
            <p:ph type="title"/>
          </p:nvPr>
        </p:nvSpPr>
        <p:spPr>
          <a:xfrm>
            <a:off x="913775" y="379828"/>
            <a:ext cx="10364451" cy="815926"/>
          </a:xfrm>
        </p:spPr>
        <p:txBody>
          <a:bodyPr>
            <a:normAutofit/>
          </a:bodyPr>
          <a:lstStyle/>
          <a:p>
            <a:r>
              <a:rPr lang="en-IN" b="1" dirty="0"/>
              <a:t>Problem statement</a:t>
            </a:r>
          </a:p>
        </p:txBody>
      </p:sp>
      <p:sp>
        <p:nvSpPr>
          <p:cNvPr id="3" name="Content Placeholder 2">
            <a:extLst>
              <a:ext uri="{FF2B5EF4-FFF2-40B4-BE49-F238E27FC236}">
                <a16:creationId xmlns:a16="http://schemas.microsoft.com/office/drawing/2014/main" id="{BC8E9650-7E8A-92D9-D5D0-8285BB78282F}"/>
              </a:ext>
            </a:extLst>
          </p:cNvPr>
          <p:cNvSpPr>
            <a:spLocks noGrp="1"/>
          </p:cNvSpPr>
          <p:nvPr>
            <p:ph sz="quarter" idx="13"/>
          </p:nvPr>
        </p:nvSpPr>
        <p:spPr>
          <a:xfrm>
            <a:off x="703385" y="1336432"/>
            <a:ext cx="10958731" cy="5141740"/>
          </a:xfrm>
        </p:spPr>
        <p:txBody>
          <a:bodyPr>
            <a:noAutofit/>
          </a:bodyPr>
          <a:lstStyle/>
          <a:p>
            <a:pPr algn="just"/>
            <a:r>
              <a:rPr lang="en-IN" sz="1550" b="1" i="0" dirty="0">
                <a:solidFill>
                  <a:srgbClr val="091E42"/>
                </a:solidFill>
                <a:effectLst/>
                <a:latin typeface="freight-text-pro"/>
              </a:rPr>
              <a:t>Finex is a leading financial service provider based out of Florida, US</a:t>
            </a:r>
            <a:r>
              <a:rPr lang="en-IN" sz="1550" b="0" i="0" dirty="0">
                <a:solidFill>
                  <a:srgbClr val="091E42"/>
                </a:solidFill>
                <a:effectLst/>
                <a:latin typeface="freight-text-pro"/>
              </a:rPr>
              <a:t>. It offers a wide range of products and business services ranging from in-person banking and ATMs to online banking. Over the last few years, Finex has observed, Many customers have been complaining about unauthorised transactions being made through their credit/debit cards. Fraudsters are indulge in ATM skimming at various POS terminals such as gas stations, shopping malls, and ATMs .</a:t>
            </a:r>
          </a:p>
          <a:p>
            <a:pPr algn="just"/>
            <a:r>
              <a:rPr lang="en-IN" sz="1550" b="0" i="0" dirty="0">
                <a:solidFill>
                  <a:srgbClr val="091E42"/>
                </a:solidFill>
                <a:effectLst/>
                <a:latin typeface="freight-text-pro"/>
              </a:rPr>
              <a:t>In most cases, customers get to know of such unauthorised transactions happening through their cards quite late as they are unaware of such ongoing credit card frauds. This has led to late complaint registration with Finex and by the time the case is flagged fraudulent, the bank incurs heavy losses and ends up paying the lost amount to the cardholders.</a:t>
            </a:r>
          </a:p>
          <a:p>
            <a:pPr algn="just"/>
            <a:r>
              <a:rPr lang="en-IN" sz="1550" b="0" i="0" dirty="0">
                <a:solidFill>
                  <a:srgbClr val="091E42"/>
                </a:solidFill>
                <a:effectLst/>
                <a:latin typeface="freight-text-pro"/>
              </a:rPr>
              <a:t>Now, Finex is also not really equipped with the latest financial technologies, and it is becoming difficult for the bank to track these data breaches on time to prevent further losses. The Branch Manager is worried about the ongoing situation and wants to identify the possible root causes and action areas to come up with a long-term solution that would help the bank generate high revenue with minimal losses.</a:t>
            </a:r>
          </a:p>
        </p:txBody>
      </p:sp>
    </p:spTree>
    <p:extLst>
      <p:ext uri="{BB962C8B-B14F-4D97-AF65-F5344CB8AC3E}">
        <p14:creationId xmlns:p14="http://schemas.microsoft.com/office/powerpoint/2010/main" val="6357856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0495E-BCA9-8B5F-C4C3-08F6636B1ECA}"/>
              </a:ext>
            </a:extLst>
          </p:cNvPr>
          <p:cNvSpPr>
            <a:spLocks noGrp="1"/>
          </p:cNvSpPr>
          <p:nvPr>
            <p:ph type="title"/>
          </p:nvPr>
        </p:nvSpPr>
        <p:spPr>
          <a:xfrm>
            <a:off x="913775" y="253219"/>
            <a:ext cx="10364451" cy="1125415"/>
          </a:xfrm>
        </p:spPr>
        <p:txBody>
          <a:bodyPr/>
          <a:lstStyle/>
          <a:p>
            <a:r>
              <a:rPr lang="en-IN" b="1" dirty="0"/>
              <a:t>Useful insights from root cause analysis</a:t>
            </a:r>
          </a:p>
        </p:txBody>
      </p:sp>
      <p:sp>
        <p:nvSpPr>
          <p:cNvPr id="3" name="Content Placeholder 2">
            <a:extLst>
              <a:ext uri="{FF2B5EF4-FFF2-40B4-BE49-F238E27FC236}">
                <a16:creationId xmlns:a16="http://schemas.microsoft.com/office/drawing/2014/main" id="{BF587955-6004-AD4B-D499-4CC36489022F}"/>
              </a:ext>
            </a:extLst>
          </p:cNvPr>
          <p:cNvSpPr>
            <a:spLocks noGrp="1"/>
          </p:cNvSpPr>
          <p:nvPr>
            <p:ph sz="quarter" idx="13"/>
          </p:nvPr>
        </p:nvSpPr>
        <p:spPr>
          <a:xfrm>
            <a:off x="913774" y="1491176"/>
            <a:ext cx="10363826" cy="4825218"/>
          </a:xfrm>
        </p:spPr>
        <p:txBody>
          <a:bodyPr>
            <a:normAutofit/>
          </a:bodyPr>
          <a:lstStyle/>
          <a:p>
            <a:pPr marL="0" indent="0">
              <a:buNone/>
            </a:pPr>
            <a:r>
              <a:rPr lang="en-IN" dirty="0"/>
              <a:t>Why frauds are rising?</a:t>
            </a:r>
          </a:p>
          <a:p>
            <a:r>
              <a:rPr lang="en-IN" sz="1800" b="0" i="0" u="none" strike="noStrike" baseline="0" dirty="0">
                <a:solidFill>
                  <a:schemeClr val="bg2">
                    <a:lumMod val="50000"/>
                  </a:schemeClr>
                </a:solidFill>
                <a:latin typeface="LiberationSans"/>
              </a:rPr>
              <a:t>Merchants do not follow strict data sanctity checks.</a:t>
            </a:r>
          </a:p>
          <a:p>
            <a:pPr algn="l"/>
            <a:r>
              <a:rPr lang="en-IN" sz="1800" b="0" i="0" u="none" strike="noStrike" baseline="0" dirty="0">
                <a:solidFill>
                  <a:schemeClr val="bg2">
                    <a:lumMod val="50000"/>
                  </a:schemeClr>
                </a:solidFill>
                <a:latin typeface="LiberationSans"/>
              </a:rPr>
              <a:t>Inability to identify or take actions on time over fraudulent transactions by banks.</a:t>
            </a:r>
          </a:p>
          <a:p>
            <a:pPr marL="0" indent="0" algn="l">
              <a:buNone/>
            </a:pPr>
            <a:endParaRPr lang="en-IN" sz="1800" dirty="0">
              <a:solidFill>
                <a:srgbClr val="8A5027"/>
              </a:solidFill>
              <a:latin typeface="LiberationSans"/>
            </a:endParaRPr>
          </a:p>
          <a:p>
            <a:pPr marL="0" indent="0" algn="l">
              <a:buNone/>
            </a:pPr>
            <a:r>
              <a:rPr lang="en-IN" sz="1800" dirty="0">
                <a:latin typeface="LiberationSans"/>
              </a:rPr>
              <a:t>Other aspects:</a:t>
            </a:r>
          </a:p>
          <a:p>
            <a:pPr algn="l"/>
            <a:r>
              <a:rPr lang="en-IN" sz="1800" b="0" i="0" u="none" strike="noStrike" baseline="0" dirty="0">
                <a:solidFill>
                  <a:schemeClr val="bg2">
                    <a:lumMod val="50000"/>
                  </a:schemeClr>
                </a:solidFill>
                <a:latin typeface="LiberationSans"/>
              </a:rPr>
              <a:t>Such fraudulent activities have been reported to happen during non-peak and odd hours of the day leaving no room for suspicion.</a:t>
            </a:r>
          </a:p>
          <a:p>
            <a:pPr algn="l"/>
            <a:r>
              <a:rPr lang="en-IN" sz="1800" b="0" i="0" u="none" strike="noStrike" baseline="0" dirty="0">
                <a:solidFill>
                  <a:schemeClr val="bg2">
                    <a:lumMod val="50000"/>
                  </a:schemeClr>
                </a:solidFill>
                <a:latin typeface="LiberationSans"/>
              </a:rPr>
              <a:t>Fraudsters use stolen/lost cards and hack private systems to access the personal and sensitive data of many cardholders thus appears to be a genuine transaction.</a:t>
            </a:r>
            <a:endParaRPr lang="en-IN" sz="1800" dirty="0">
              <a:solidFill>
                <a:schemeClr val="bg2">
                  <a:lumMod val="50000"/>
                </a:schemeClr>
              </a:solidFill>
              <a:latin typeface="LiberationSans"/>
            </a:endParaRPr>
          </a:p>
          <a:p>
            <a:pPr algn="l"/>
            <a:r>
              <a:rPr lang="en-IN" sz="1800" b="0" i="0" u="none" strike="noStrike" baseline="0" dirty="0">
                <a:solidFill>
                  <a:schemeClr val="bg2">
                    <a:lumMod val="50000"/>
                  </a:schemeClr>
                </a:solidFill>
                <a:latin typeface="LiberationSans"/>
              </a:rPr>
              <a:t>ATMs/POS terminals do not have OTP systems available</a:t>
            </a:r>
          </a:p>
          <a:p>
            <a:pPr algn="l"/>
            <a:r>
              <a:rPr lang="en-IN" sz="1800" dirty="0">
                <a:solidFill>
                  <a:schemeClr val="bg2">
                    <a:lumMod val="50000"/>
                  </a:schemeClr>
                </a:solidFill>
                <a:latin typeface="LiberationSans"/>
              </a:rPr>
              <a:t>Late reporting by customers, lead to heavy losses incur  by </a:t>
            </a:r>
            <a:r>
              <a:rPr lang="en-IN" sz="1800" dirty="0" err="1">
                <a:solidFill>
                  <a:schemeClr val="bg2">
                    <a:lumMod val="50000"/>
                  </a:schemeClr>
                </a:solidFill>
                <a:latin typeface="LiberationSans"/>
              </a:rPr>
              <a:t>finex</a:t>
            </a:r>
            <a:endParaRPr lang="en-IN" dirty="0">
              <a:solidFill>
                <a:schemeClr val="bg2">
                  <a:lumMod val="50000"/>
                </a:schemeClr>
              </a:solidFill>
            </a:endParaRPr>
          </a:p>
        </p:txBody>
      </p:sp>
    </p:spTree>
    <p:extLst>
      <p:ext uri="{BB962C8B-B14F-4D97-AF65-F5344CB8AC3E}">
        <p14:creationId xmlns:p14="http://schemas.microsoft.com/office/powerpoint/2010/main" val="27412169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1B37-E2DE-2262-7BAE-F3B1ED8EFA88}"/>
              </a:ext>
            </a:extLst>
          </p:cNvPr>
          <p:cNvSpPr>
            <a:spLocks noGrp="1"/>
          </p:cNvSpPr>
          <p:nvPr>
            <p:ph type="title"/>
          </p:nvPr>
        </p:nvSpPr>
        <p:spPr>
          <a:xfrm>
            <a:off x="913775" y="618517"/>
            <a:ext cx="10364451" cy="1308757"/>
          </a:xfrm>
        </p:spPr>
        <p:txBody>
          <a:bodyPr/>
          <a:lstStyle/>
          <a:p>
            <a:r>
              <a:rPr lang="en-IN" b="1" dirty="0"/>
              <a:t>IMP Features TO BE FOCUSED ON</a:t>
            </a:r>
          </a:p>
        </p:txBody>
      </p:sp>
      <p:graphicFrame>
        <p:nvGraphicFramePr>
          <p:cNvPr id="4" name="Content Placeholder 3">
            <a:extLst>
              <a:ext uri="{FF2B5EF4-FFF2-40B4-BE49-F238E27FC236}">
                <a16:creationId xmlns:a16="http://schemas.microsoft.com/office/drawing/2014/main" id="{824002F4-86FB-AAAB-7E42-D058C4D7FC4C}"/>
              </a:ext>
            </a:extLst>
          </p:cNvPr>
          <p:cNvGraphicFramePr>
            <a:graphicFrameLocks noGrp="1"/>
          </p:cNvGraphicFramePr>
          <p:nvPr>
            <p:ph sz="quarter" idx="13"/>
            <p:extLst>
              <p:ext uri="{D42A27DB-BD31-4B8C-83A1-F6EECF244321}">
                <p14:modId xmlns:p14="http://schemas.microsoft.com/office/powerpoint/2010/main" val="2084057930"/>
              </p:ext>
            </p:extLst>
          </p:nvPr>
        </p:nvGraphicFramePr>
        <p:xfrm>
          <a:off x="1519312" y="2025747"/>
          <a:ext cx="9101796" cy="3953027"/>
        </p:xfrm>
        <a:graphic>
          <a:graphicData uri="http://schemas.openxmlformats.org/drawingml/2006/table">
            <a:tbl>
              <a:tblPr/>
              <a:tblGrid>
                <a:gridCol w="3033932">
                  <a:extLst>
                    <a:ext uri="{9D8B030D-6E8A-4147-A177-3AD203B41FA5}">
                      <a16:colId xmlns:a16="http://schemas.microsoft.com/office/drawing/2014/main" val="508265484"/>
                    </a:ext>
                  </a:extLst>
                </a:gridCol>
                <a:gridCol w="3033932">
                  <a:extLst>
                    <a:ext uri="{9D8B030D-6E8A-4147-A177-3AD203B41FA5}">
                      <a16:colId xmlns:a16="http://schemas.microsoft.com/office/drawing/2014/main" val="2366109481"/>
                    </a:ext>
                  </a:extLst>
                </a:gridCol>
                <a:gridCol w="3033932">
                  <a:extLst>
                    <a:ext uri="{9D8B030D-6E8A-4147-A177-3AD203B41FA5}">
                      <a16:colId xmlns:a16="http://schemas.microsoft.com/office/drawing/2014/main" val="4241987767"/>
                    </a:ext>
                  </a:extLst>
                </a:gridCol>
              </a:tblGrid>
              <a:tr h="304079">
                <a:tc>
                  <a:txBody>
                    <a:bodyPr/>
                    <a:lstStyle/>
                    <a:p>
                      <a:pPr algn="r"/>
                      <a:endParaRPr lang="en-IN" sz="1300" b="1">
                        <a:effectLst/>
                      </a:endParaRPr>
                    </a:p>
                  </a:txBody>
                  <a:tcPr marL="65851" marR="65851" marT="32925" marB="32925" anchor="ctr">
                    <a:lnL>
                      <a:noFill/>
                    </a:lnL>
                    <a:lnR>
                      <a:noFill/>
                    </a:lnR>
                    <a:lnT>
                      <a:noFill/>
                    </a:lnT>
                    <a:lnB>
                      <a:noFill/>
                    </a:lnB>
                    <a:solidFill>
                      <a:srgbClr val="FFFFFF"/>
                    </a:solidFill>
                  </a:tcPr>
                </a:tc>
                <a:tc>
                  <a:txBody>
                    <a:bodyPr/>
                    <a:lstStyle/>
                    <a:p>
                      <a:pPr algn="r"/>
                      <a:r>
                        <a:rPr lang="en-IN" sz="1300" b="1">
                          <a:effectLst/>
                        </a:rPr>
                        <a:t>Varname</a:t>
                      </a:r>
                    </a:p>
                  </a:txBody>
                  <a:tcPr marL="65851" marR="65851" marT="32925" marB="32925" anchor="ctr">
                    <a:lnL>
                      <a:noFill/>
                    </a:lnL>
                    <a:lnR>
                      <a:noFill/>
                    </a:lnR>
                    <a:lnT>
                      <a:noFill/>
                    </a:lnT>
                    <a:lnB>
                      <a:noFill/>
                    </a:lnB>
                    <a:solidFill>
                      <a:srgbClr val="FFFFFF"/>
                    </a:solidFill>
                  </a:tcPr>
                </a:tc>
                <a:tc>
                  <a:txBody>
                    <a:bodyPr/>
                    <a:lstStyle/>
                    <a:p>
                      <a:pPr algn="r"/>
                      <a:r>
                        <a:rPr lang="en-IN" sz="1300" b="1">
                          <a:effectLst/>
                        </a:rPr>
                        <a:t>Imp</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4246462485"/>
                  </a:ext>
                </a:extLst>
              </a:tr>
              <a:tr h="304079">
                <a:tc>
                  <a:txBody>
                    <a:bodyPr/>
                    <a:lstStyle/>
                    <a:p>
                      <a:pPr fontAlgn="ctr"/>
                      <a:r>
                        <a:rPr lang="en-IN" sz="1300" b="1">
                          <a:effectLst/>
                        </a:rPr>
                        <a:t>0</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amount</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0.581354</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3309906186"/>
                  </a:ext>
                </a:extLst>
              </a:tr>
              <a:tr h="304079">
                <a:tc>
                  <a:txBody>
                    <a:bodyPr/>
                    <a:lstStyle/>
                    <a:p>
                      <a:pPr fontAlgn="ctr"/>
                      <a:r>
                        <a:rPr lang="en-IN" sz="1300" b="1">
                          <a:effectLst/>
                        </a:rPr>
                        <a:t>1</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transaction_hour</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0.134038</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1907665133"/>
                  </a:ext>
                </a:extLst>
              </a:tr>
              <a:tr h="304079">
                <a:tc>
                  <a:txBody>
                    <a:bodyPr/>
                    <a:lstStyle/>
                    <a:p>
                      <a:pPr fontAlgn="ctr"/>
                      <a:r>
                        <a:rPr lang="en-IN" sz="1300" b="1">
                          <a:effectLst/>
                        </a:rPr>
                        <a:t>5</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category_grocery_pos</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0.059144</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3494868046"/>
                  </a:ext>
                </a:extLst>
              </a:tr>
              <a:tr h="304079">
                <a:tc>
                  <a:txBody>
                    <a:bodyPr/>
                    <a:lstStyle/>
                    <a:p>
                      <a:pPr fontAlgn="ctr"/>
                      <a:r>
                        <a:rPr lang="en-IN" sz="1300" b="1">
                          <a:effectLst/>
                        </a:rPr>
                        <a:t>3</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category_gas_transport</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0.024102</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4284916546"/>
                  </a:ext>
                </a:extLst>
              </a:tr>
              <a:tr h="304079">
                <a:tc>
                  <a:txBody>
                    <a:bodyPr/>
                    <a:lstStyle/>
                    <a:p>
                      <a:pPr fontAlgn="ctr"/>
                      <a:r>
                        <a:rPr lang="en-IN" sz="1300" b="1">
                          <a:effectLst/>
                        </a:rPr>
                        <a:t>20</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age_group_60+</a:t>
                      </a:r>
                    </a:p>
                  </a:txBody>
                  <a:tcPr marL="65851" marR="65851" marT="32925" marB="32925" anchor="ctr">
                    <a:lnL>
                      <a:noFill/>
                    </a:lnL>
                    <a:lnR>
                      <a:noFill/>
                    </a:lnR>
                    <a:lnT>
                      <a:noFill/>
                    </a:lnT>
                    <a:lnB>
                      <a:noFill/>
                    </a:lnB>
                    <a:solidFill>
                      <a:srgbClr val="FFFFFF"/>
                    </a:solidFill>
                  </a:tcPr>
                </a:tc>
                <a:tc>
                  <a:txBody>
                    <a:bodyPr/>
                    <a:lstStyle/>
                    <a:p>
                      <a:pPr algn="r"/>
                      <a:r>
                        <a:rPr lang="en-IN" sz="1300" dirty="0">
                          <a:effectLst/>
                        </a:rPr>
                        <a:t>0.019561</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1062386336"/>
                  </a:ext>
                </a:extLst>
              </a:tr>
              <a:tr h="304079">
                <a:tc>
                  <a:txBody>
                    <a:bodyPr/>
                    <a:lstStyle/>
                    <a:p>
                      <a:pPr fontAlgn="ctr"/>
                      <a:r>
                        <a:rPr lang="en-IN" sz="1300" b="1">
                          <a:effectLst/>
                        </a:rPr>
                        <a:t>15</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gender_M</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0.019026</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3560381833"/>
                  </a:ext>
                </a:extLst>
              </a:tr>
              <a:tr h="304079">
                <a:tc>
                  <a:txBody>
                    <a:bodyPr/>
                    <a:lstStyle/>
                    <a:p>
                      <a:pPr fontAlgn="ctr"/>
                      <a:r>
                        <a:rPr lang="en-IN" sz="1300" b="1">
                          <a:effectLst/>
                        </a:rPr>
                        <a:t>19</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age_group_51-60</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0.016013</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595761680"/>
                  </a:ext>
                </a:extLst>
              </a:tr>
              <a:tr h="304079">
                <a:tc>
                  <a:txBody>
                    <a:bodyPr/>
                    <a:lstStyle/>
                    <a:p>
                      <a:pPr fontAlgn="ctr"/>
                      <a:r>
                        <a:rPr lang="en-IN" sz="1300" b="1">
                          <a:effectLst/>
                        </a:rPr>
                        <a:t>9</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category_misc_net</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0.014455</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2716223804"/>
                  </a:ext>
                </a:extLst>
              </a:tr>
              <a:tr h="304079">
                <a:tc>
                  <a:txBody>
                    <a:bodyPr/>
                    <a:lstStyle/>
                    <a:p>
                      <a:pPr fontAlgn="ctr"/>
                      <a:r>
                        <a:rPr lang="en-IN" sz="1300" b="1">
                          <a:effectLst/>
                        </a:rPr>
                        <a:t>10</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category_misc_pos</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0.014376</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2630016442"/>
                  </a:ext>
                </a:extLst>
              </a:tr>
              <a:tr h="304079">
                <a:tc>
                  <a:txBody>
                    <a:bodyPr/>
                    <a:lstStyle/>
                    <a:p>
                      <a:pPr fontAlgn="ctr"/>
                      <a:r>
                        <a:rPr lang="en-IN" sz="1300" b="1">
                          <a:effectLst/>
                        </a:rPr>
                        <a:t>12</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category_shopping_net</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0.012556</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3784721985"/>
                  </a:ext>
                </a:extLst>
              </a:tr>
              <a:tr h="304079">
                <a:tc>
                  <a:txBody>
                    <a:bodyPr/>
                    <a:lstStyle/>
                    <a:p>
                      <a:pPr fontAlgn="ctr"/>
                      <a:r>
                        <a:rPr lang="en-IN" sz="1300" b="1">
                          <a:effectLst/>
                        </a:rPr>
                        <a:t>13</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category_shopping_pos</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0.009325</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1580918573"/>
                  </a:ext>
                </a:extLst>
              </a:tr>
              <a:tr h="304079">
                <a:tc>
                  <a:txBody>
                    <a:bodyPr/>
                    <a:lstStyle/>
                    <a:p>
                      <a:pPr fontAlgn="ctr"/>
                      <a:r>
                        <a:rPr lang="en-IN" sz="1300" b="1">
                          <a:effectLst/>
                        </a:rPr>
                        <a:t>17</a:t>
                      </a:r>
                    </a:p>
                  </a:txBody>
                  <a:tcPr marL="65851" marR="65851" marT="32925" marB="32925" anchor="ctr">
                    <a:lnL>
                      <a:noFill/>
                    </a:lnL>
                    <a:lnR>
                      <a:noFill/>
                    </a:lnR>
                    <a:lnT>
                      <a:noFill/>
                    </a:lnT>
                    <a:lnB>
                      <a:noFill/>
                    </a:lnB>
                    <a:solidFill>
                      <a:srgbClr val="FFFFFF"/>
                    </a:solidFill>
                  </a:tcPr>
                </a:tc>
                <a:tc>
                  <a:txBody>
                    <a:bodyPr/>
                    <a:lstStyle/>
                    <a:p>
                      <a:pPr algn="r"/>
                      <a:r>
                        <a:rPr lang="en-IN" sz="1300">
                          <a:effectLst/>
                        </a:rPr>
                        <a:t>age_group_31-40</a:t>
                      </a:r>
                    </a:p>
                  </a:txBody>
                  <a:tcPr marL="65851" marR="65851" marT="32925" marB="32925" anchor="ctr">
                    <a:lnL>
                      <a:noFill/>
                    </a:lnL>
                    <a:lnR>
                      <a:noFill/>
                    </a:lnR>
                    <a:lnT>
                      <a:noFill/>
                    </a:lnT>
                    <a:lnB>
                      <a:noFill/>
                    </a:lnB>
                    <a:solidFill>
                      <a:srgbClr val="FFFFFF"/>
                    </a:solidFill>
                  </a:tcPr>
                </a:tc>
                <a:tc>
                  <a:txBody>
                    <a:bodyPr/>
                    <a:lstStyle/>
                    <a:p>
                      <a:pPr algn="r"/>
                      <a:r>
                        <a:rPr lang="en-IN" sz="1300" dirty="0">
                          <a:effectLst/>
                        </a:rPr>
                        <a:t>0.009239</a:t>
                      </a:r>
                    </a:p>
                  </a:txBody>
                  <a:tcPr marL="65851" marR="65851" marT="32925" marB="32925" anchor="ctr">
                    <a:lnL>
                      <a:noFill/>
                    </a:lnL>
                    <a:lnR>
                      <a:noFill/>
                    </a:lnR>
                    <a:lnT>
                      <a:noFill/>
                    </a:lnT>
                    <a:lnB>
                      <a:noFill/>
                    </a:lnB>
                    <a:solidFill>
                      <a:srgbClr val="FFFFFF"/>
                    </a:solidFill>
                  </a:tcPr>
                </a:tc>
                <a:extLst>
                  <a:ext uri="{0D108BD9-81ED-4DB2-BD59-A6C34878D82A}">
                    <a16:rowId xmlns:a16="http://schemas.microsoft.com/office/drawing/2014/main" val="1470417040"/>
                  </a:ext>
                </a:extLst>
              </a:tr>
            </a:tbl>
          </a:graphicData>
        </a:graphic>
      </p:graphicFrame>
    </p:spTree>
    <p:extLst>
      <p:ext uri="{BB962C8B-B14F-4D97-AF65-F5344CB8AC3E}">
        <p14:creationId xmlns:p14="http://schemas.microsoft.com/office/powerpoint/2010/main" val="41212841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9E81-D892-5B9A-1898-CBFCDA2B0BC7}"/>
              </a:ext>
            </a:extLst>
          </p:cNvPr>
          <p:cNvSpPr>
            <a:spLocks noGrp="1"/>
          </p:cNvSpPr>
          <p:nvPr>
            <p:ph type="title"/>
          </p:nvPr>
        </p:nvSpPr>
        <p:spPr>
          <a:xfrm>
            <a:off x="913775" y="420784"/>
            <a:ext cx="10364451" cy="5811203"/>
          </a:xfrm>
        </p:spPr>
        <p:txBody>
          <a:bodyPr/>
          <a:lstStyle/>
          <a:p>
            <a:r>
              <a:rPr lang="en-IN" b="1" dirty="0"/>
              <a:t>Cost benefit analysis</a:t>
            </a:r>
          </a:p>
        </p:txBody>
      </p:sp>
    </p:spTree>
    <p:extLst>
      <p:ext uri="{BB962C8B-B14F-4D97-AF65-F5344CB8AC3E}">
        <p14:creationId xmlns:p14="http://schemas.microsoft.com/office/powerpoint/2010/main" val="347833308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C8A-8B15-FFBB-19A5-69EA06D84506}"/>
              </a:ext>
            </a:extLst>
          </p:cNvPr>
          <p:cNvSpPr>
            <a:spLocks noGrp="1"/>
          </p:cNvSpPr>
          <p:nvPr>
            <p:ph type="title"/>
          </p:nvPr>
        </p:nvSpPr>
        <p:spPr/>
        <p:txBody>
          <a:bodyPr/>
          <a:lstStyle/>
          <a:p>
            <a:r>
              <a:rPr lang="en-IN" b="1" dirty="0"/>
              <a:t>CURRENT Losses	Incurred</a:t>
            </a:r>
          </a:p>
        </p:txBody>
      </p:sp>
      <p:sp>
        <p:nvSpPr>
          <p:cNvPr id="3" name="Content Placeholder 2">
            <a:extLst>
              <a:ext uri="{FF2B5EF4-FFF2-40B4-BE49-F238E27FC236}">
                <a16:creationId xmlns:a16="http://schemas.microsoft.com/office/drawing/2014/main" id="{AA9D792D-ED20-40CB-0A46-4B84A41FD7F9}"/>
              </a:ext>
            </a:extLst>
          </p:cNvPr>
          <p:cNvSpPr>
            <a:spLocks noGrp="1"/>
          </p:cNvSpPr>
          <p:nvPr>
            <p:ph sz="quarter" idx="13"/>
          </p:nvPr>
        </p:nvSpPr>
        <p:spPr>
          <a:xfrm>
            <a:off x="1589648" y="2367092"/>
            <a:ext cx="9687951" cy="3424107"/>
          </a:xfrm>
        </p:spPr>
        <p:txBody>
          <a:bodyPr/>
          <a:lstStyle/>
          <a:p>
            <a:pPr marL="0" algn="l" rtl="0" eaLnBrk="1" fontAlgn="t" latinLnBrk="0" hangingPunct="1">
              <a:spcBef>
                <a:spcPts val="0"/>
              </a:spcBef>
              <a:spcAft>
                <a:spcPts val="0"/>
              </a:spcAft>
            </a:pPr>
            <a:r>
              <a:rPr lang="en-IN" sz="1800" i="0" u="none" strike="noStrike" kern="1200" dirty="0">
                <a:effectLst/>
                <a:latin typeface="Tw Cen MT" panose="020B0602020104020603" pitchFamily="34" charset="0"/>
              </a:rPr>
              <a:t>Average number of transactions per month</a:t>
            </a:r>
            <a:r>
              <a:rPr lang="en-IN" sz="1800" dirty="0">
                <a:latin typeface="Arial" panose="020B0604020202020204" pitchFamily="34" charset="0"/>
              </a:rPr>
              <a:t> : </a:t>
            </a:r>
            <a:r>
              <a:rPr lang="en-IN" sz="1800" b="1" i="0" u="none" strike="noStrike" kern="1200" dirty="0">
                <a:effectLst/>
                <a:latin typeface="Tw Cen MT" panose="020B0602020104020603" pitchFamily="34" charset="0"/>
              </a:rPr>
              <a:t>79,388</a:t>
            </a:r>
          </a:p>
          <a:p>
            <a:pPr marL="0" indent="0" algn="l" rtl="0" eaLnBrk="1" fontAlgn="t" latinLnBrk="0" hangingPunct="1">
              <a:spcBef>
                <a:spcPts val="0"/>
              </a:spcBef>
              <a:spcAft>
                <a:spcPts val="0"/>
              </a:spcAft>
              <a:buNone/>
            </a:pPr>
            <a:endParaRPr lang="en-IN"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w Cen MT" panose="020B0602020104020603" pitchFamily="34" charset="0"/>
              </a:rPr>
              <a:t>Average number of fraudulent transaction per month</a:t>
            </a:r>
            <a:r>
              <a:rPr lang="en-IN" sz="1800" dirty="0">
                <a:latin typeface="Arial" panose="020B0604020202020204" pitchFamily="34" charset="0"/>
              </a:rPr>
              <a:t> : </a:t>
            </a:r>
            <a:r>
              <a:rPr lang="en-IN" sz="1800" b="1" i="0" u="none" strike="noStrike" kern="1200" dirty="0">
                <a:solidFill>
                  <a:srgbClr val="000000"/>
                </a:solidFill>
                <a:effectLst/>
                <a:latin typeface="Tw Cen MT" panose="020B0602020104020603" pitchFamily="34" charset="0"/>
              </a:rPr>
              <a:t>306</a:t>
            </a: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w Cen MT" panose="020B0602020104020603" pitchFamily="34" charset="0"/>
              </a:rPr>
              <a:t>Average amount per fraud transaction</a:t>
            </a:r>
            <a:r>
              <a:rPr lang="en-IN" sz="1800" dirty="0">
                <a:latin typeface="Arial" panose="020B0604020202020204" pitchFamily="34" charset="0"/>
              </a:rPr>
              <a:t> : </a:t>
            </a:r>
            <a:r>
              <a:rPr lang="en-IN" sz="1800" b="1" i="0" u="none" strike="noStrike" kern="1200" dirty="0">
                <a:solidFill>
                  <a:srgbClr val="000000"/>
                </a:solidFill>
                <a:effectLst/>
                <a:latin typeface="Tw Cen MT" panose="020B0602020104020603" pitchFamily="34" charset="0"/>
              </a:rPr>
              <a:t>$528.35</a:t>
            </a:r>
          </a:p>
          <a:p>
            <a:pPr marL="0" indent="0" algn="l" rtl="0" eaLnBrk="1" fontAlgn="t" latinLnBrk="0" hangingPunct="1">
              <a:spcBef>
                <a:spcPts val="0"/>
              </a:spcBef>
              <a:spcAft>
                <a:spcPts val="0"/>
              </a:spcAft>
              <a:buNone/>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w Cen MT" panose="020B0602020104020603" pitchFamily="34" charset="0"/>
              </a:rPr>
              <a:t>Cost incurred per month before the model was deployed</a:t>
            </a:r>
            <a:r>
              <a:rPr lang="en-IN" sz="1800" dirty="0">
                <a:latin typeface="Arial" panose="020B0604020202020204" pitchFamily="34" charset="0"/>
              </a:rPr>
              <a:t> : </a:t>
            </a:r>
            <a:r>
              <a:rPr lang="en-IN" sz="1800" b="1" i="0" u="none" strike="noStrike" kern="1200" dirty="0">
                <a:solidFill>
                  <a:srgbClr val="000000"/>
                </a:solidFill>
                <a:effectLst/>
                <a:latin typeface="Tw Cen MT" panose="020B0602020104020603" pitchFamily="34" charset="0"/>
              </a:rPr>
              <a:t>$161,175.1</a:t>
            </a:r>
            <a:endParaRPr lang="en-IN" sz="1800" b="1"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3854762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7CA0-2569-2F69-0FE7-AA6F08DDFDBC}"/>
              </a:ext>
            </a:extLst>
          </p:cNvPr>
          <p:cNvSpPr>
            <a:spLocks noGrp="1"/>
          </p:cNvSpPr>
          <p:nvPr>
            <p:ph type="title"/>
          </p:nvPr>
        </p:nvSpPr>
        <p:spPr>
          <a:xfrm>
            <a:off x="913775" y="225083"/>
            <a:ext cx="10364451" cy="1153551"/>
          </a:xfrm>
        </p:spPr>
        <p:txBody>
          <a:bodyPr/>
          <a:lstStyle/>
          <a:p>
            <a:r>
              <a:rPr lang="en-IN" b="1" dirty="0"/>
              <a:t>After ml model development </a:t>
            </a:r>
          </a:p>
        </p:txBody>
      </p:sp>
      <p:sp>
        <p:nvSpPr>
          <p:cNvPr id="3" name="Content Placeholder 2">
            <a:extLst>
              <a:ext uri="{FF2B5EF4-FFF2-40B4-BE49-F238E27FC236}">
                <a16:creationId xmlns:a16="http://schemas.microsoft.com/office/drawing/2014/main" id="{228DAA39-91C7-5A24-6ED5-8EFADB3DE7AC}"/>
              </a:ext>
            </a:extLst>
          </p:cNvPr>
          <p:cNvSpPr>
            <a:spLocks noGrp="1"/>
          </p:cNvSpPr>
          <p:nvPr>
            <p:ph sz="quarter" idx="13"/>
          </p:nvPr>
        </p:nvSpPr>
        <p:spPr>
          <a:xfrm>
            <a:off x="468923" y="1378634"/>
            <a:ext cx="11254154" cy="4965895"/>
          </a:xfrm>
        </p:spPr>
        <p:txBody>
          <a:bodyPr>
            <a:normAutofit/>
          </a:bodyPr>
          <a:lstStyle/>
          <a:p>
            <a:pPr marL="0" algn="l" rtl="0" eaLnBrk="1" fontAlgn="t" latinLnBrk="0" hangingPunct="1">
              <a:spcBef>
                <a:spcPts val="0"/>
              </a:spcBef>
              <a:spcAft>
                <a:spcPts val="0"/>
              </a:spcAft>
            </a:pPr>
            <a:r>
              <a:rPr lang="en-IN" sz="1800" i="0" u="none" strike="noStrike" kern="1200" dirty="0">
                <a:effectLst/>
                <a:latin typeface="Tw Cen MT" panose="020B0602020104020603" pitchFamily="34" charset="0"/>
              </a:rPr>
              <a:t>Av. number of transactions per month detected as fraudulent: </a:t>
            </a:r>
            <a:r>
              <a:rPr lang="en-IN" sz="1800" b="1" i="0" u="none" strike="noStrike" kern="1200" dirty="0">
                <a:effectLst/>
                <a:latin typeface="Tw Cen MT" panose="020B0602020104020603" pitchFamily="34" charset="0"/>
              </a:rPr>
              <a:t>8,237</a:t>
            </a:r>
          </a:p>
          <a:p>
            <a:pPr marL="0" algn="l" rtl="0" eaLnBrk="1" fontAlgn="t" latinLnBrk="0" hangingPunct="1">
              <a:spcBef>
                <a:spcPts val="0"/>
              </a:spcBef>
              <a:spcAft>
                <a:spcPts val="0"/>
              </a:spcAft>
            </a:pPr>
            <a:endParaRPr lang="en-IN" sz="180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w Cen MT" panose="020B0602020104020603" pitchFamily="34" charset="0"/>
              </a:rPr>
              <a:t>Cost of providing customer executive support per fraudulent transaction </a:t>
            </a:r>
            <a:r>
              <a:rPr lang="en-IN" sz="1800" dirty="0">
                <a:latin typeface="Arial" panose="020B0604020202020204" pitchFamily="34" charset="0"/>
              </a:rPr>
              <a:t> : </a:t>
            </a:r>
            <a:r>
              <a:rPr lang="en-IN" sz="1800" b="1" i="0" u="none" strike="noStrike" kern="1200" dirty="0">
                <a:solidFill>
                  <a:srgbClr val="000000"/>
                </a:solidFill>
                <a:effectLst/>
                <a:latin typeface="Tw Cen MT" panose="020B0602020104020603" pitchFamily="34" charset="0"/>
              </a:rPr>
              <a:t>$1.5</a:t>
            </a: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w Cen MT" panose="020B0602020104020603" pitchFamily="34" charset="0"/>
              </a:rPr>
              <a:t>Total cost of providing customer support per month for fraudulent transactions : </a:t>
            </a:r>
            <a:r>
              <a:rPr lang="en-IN" sz="1800" b="1" i="0" u="none" strike="noStrike" kern="1200" dirty="0">
                <a:solidFill>
                  <a:srgbClr val="000000"/>
                </a:solidFill>
                <a:effectLst/>
                <a:latin typeface="Tw Cen MT" panose="020B0602020104020603" pitchFamily="34" charset="0"/>
              </a:rPr>
              <a:t>$12,355.5</a:t>
            </a: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w Cen MT" panose="020B0602020104020603" pitchFamily="34" charset="0"/>
              </a:rPr>
              <a:t>Average number of transactions per month that are fraudulent but not detected  </a:t>
            </a:r>
            <a:r>
              <a:rPr lang="en-IN" sz="1800" b="1" dirty="0">
                <a:latin typeface="Arial" panose="020B0604020202020204" pitchFamily="34" charset="0"/>
              </a:rPr>
              <a:t>: </a:t>
            </a:r>
            <a:r>
              <a:rPr lang="en-IN" sz="1800" b="1" i="0" u="none" strike="noStrike" kern="1200" dirty="0">
                <a:solidFill>
                  <a:srgbClr val="000000"/>
                </a:solidFill>
                <a:effectLst/>
                <a:latin typeface="Tw Cen MT" panose="020B0602020104020603" pitchFamily="34" charset="0"/>
              </a:rPr>
              <a:t>77</a:t>
            </a: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w Cen MT" panose="020B0602020104020603" pitchFamily="34" charset="0"/>
              </a:rPr>
              <a:t>Cost incurred due to fraudulent transactions left undetected </a:t>
            </a:r>
            <a:r>
              <a:rPr lang="en-IN" sz="1800" dirty="0">
                <a:latin typeface="Arial" panose="020B0604020202020204" pitchFamily="34" charset="0"/>
              </a:rPr>
              <a:t> : </a:t>
            </a:r>
            <a:r>
              <a:rPr lang="en-IN" sz="1800" b="1" i="0" u="none" strike="noStrike" kern="1200" dirty="0">
                <a:solidFill>
                  <a:srgbClr val="000000"/>
                </a:solidFill>
                <a:effectLst/>
                <a:latin typeface="Tw Cen MT" panose="020B0602020104020603" pitchFamily="34" charset="0"/>
              </a:rPr>
              <a:t>$40,682.95</a:t>
            </a: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w Cen MT" panose="020B0602020104020603" pitchFamily="34" charset="0"/>
              </a:rPr>
              <a:t>Cost incurred per month after the model is built and deployed</a:t>
            </a:r>
            <a:r>
              <a:rPr lang="en-IN" sz="1800" dirty="0">
                <a:latin typeface="Arial" panose="020B0604020202020204" pitchFamily="34" charset="0"/>
              </a:rPr>
              <a:t> : </a:t>
            </a:r>
            <a:r>
              <a:rPr lang="en-IN" sz="1800" b="1" i="0" u="none" strike="noStrike" kern="1200" dirty="0">
                <a:solidFill>
                  <a:srgbClr val="000000"/>
                </a:solidFill>
                <a:effectLst/>
                <a:latin typeface="Tw Cen MT" panose="020B0602020104020603" pitchFamily="34" charset="0"/>
              </a:rPr>
              <a:t>$53,038.45</a:t>
            </a:r>
          </a:p>
          <a:p>
            <a:pPr marL="0" algn="l"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1" i="0" u="none" strike="noStrike" kern="1200" dirty="0">
                <a:solidFill>
                  <a:srgbClr val="000000"/>
                </a:solidFill>
                <a:effectLst/>
                <a:latin typeface="Tw Cen MT" panose="020B0602020104020603" pitchFamily="34" charset="0"/>
              </a:rPr>
              <a:t>Final savings </a:t>
            </a:r>
            <a:r>
              <a:rPr lang="en-IN" sz="1800" b="1" dirty="0">
                <a:latin typeface="Arial" panose="020B0604020202020204" pitchFamily="34" charset="0"/>
              </a:rPr>
              <a:t>:</a:t>
            </a:r>
            <a:r>
              <a:rPr lang="en-IN" sz="1800" dirty="0">
                <a:latin typeface="Arial" panose="020B0604020202020204" pitchFamily="34" charset="0"/>
              </a:rPr>
              <a:t> </a:t>
            </a:r>
            <a:r>
              <a:rPr lang="en-IN" sz="1800" b="1" i="0" u="none" strike="noStrike" kern="1200" dirty="0">
                <a:solidFill>
                  <a:srgbClr val="002060"/>
                </a:solidFill>
                <a:effectLst/>
                <a:latin typeface="Tw Cen MT" panose="020B0602020104020603" pitchFamily="34" charset="0"/>
              </a:rPr>
              <a:t>$108,636.65 </a:t>
            </a:r>
            <a:endParaRPr lang="en-IN" sz="1800" b="0" i="0" u="none" strike="noStrike" dirty="0">
              <a:solidFill>
                <a:srgbClr val="00206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932566838"/>
      </p:ext>
    </p:extLst>
  </p:cSld>
  <p:clrMapOvr>
    <a:masterClrMapping/>
  </p:clrMapOvr>
  <p:transition>
    <p:fade/>
  </p:transition>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Droplet</Template>
  <TotalTime>289</TotalTime>
  <Words>866</Words>
  <Application>Microsoft Office PowerPoint</Application>
  <PresentationFormat>Widescreen</PresentationFormat>
  <Paragraphs>132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Century Gothic</vt:lpstr>
      <vt:lpstr>freight-text-pro</vt:lpstr>
      <vt:lpstr>Helvetica Neue</vt:lpstr>
      <vt:lpstr>LiberationSans</vt:lpstr>
      <vt:lpstr>Tw Cen MT</vt:lpstr>
      <vt:lpstr>Tw Cen MT (Body)</vt:lpstr>
      <vt:lpstr>Wingdings 2</vt:lpstr>
      <vt:lpstr>Droplet</vt:lpstr>
      <vt:lpstr>Credit Card Fraud Detection (Capstone Project)</vt:lpstr>
      <vt:lpstr>Table of Content</vt:lpstr>
      <vt:lpstr>What is credit card fraud ?</vt:lpstr>
      <vt:lpstr>Problem statement</vt:lpstr>
      <vt:lpstr>Useful insights from root cause analysis</vt:lpstr>
      <vt:lpstr>IMP Features TO BE FOCUSED ON</vt:lpstr>
      <vt:lpstr>Cost benefit analysis</vt:lpstr>
      <vt:lpstr>CURRENT Losses Incurred</vt:lpstr>
      <vt:lpstr>After ml model development </vt:lpstr>
      <vt:lpstr>PowerPoint Presentation</vt:lpstr>
      <vt:lpstr>Total estimated savings if model is deployed  could be whopping</vt:lpstr>
      <vt:lpstr>Appendix: Data Attributes</vt:lpstr>
      <vt:lpstr>Appendix: Data Methodology </vt:lpstr>
      <vt:lpstr>Files attached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(Capstone Project)</dc:title>
  <dc:creator>Shubham Bhatt</dc:creator>
  <cp:lastModifiedBy>Shubham Bhatt</cp:lastModifiedBy>
  <cp:revision>10</cp:revision>
  <dcterms:created xsi:type="dcterms:W3CDTF">2022-11-15T10:40:13Z</dcterms:created>
  <dcterms:modified xsi:type="dcterms:W3CDTF">2022-11-15T16:32:44Z</dcterms:modified>
</cp:coreProperties>
</file>