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9"/>
  </p:notesMasterIdLst>
  <p:sldIdLst>
    <p:sldId id="256" r:id="rId2"/>
    <p:sldId id="261" r:id="rId3"/>
    <p:sldId id="271" r:id="rId4"/>
    <p:sldId id="269" r:id="rId5"/>
    <p:sldId id="266" r:id="rId6"/>
    <p:sldId id="258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5"/>
    <p:restoredTop sz="94764"/>
  </p:normalViewPr>
  <p:slideViewPr>
    <p:cSldViewPr snapToGrid="0" snapToObjects="1">
      <p:cViewPr varScale="1">
        <p:scale>
          <a:sx n="148" d="100"/>
          <a:sy n="148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26.06.20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26.06.20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26.06.20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26.06.20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26.06.20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26.06.20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26.06.20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26.06.20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26.06.20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26.06.20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26.06.20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26.06.20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194318"/>
          </a:xfrm>
        </p:spPr>
        <p:txBody>
          <a:bodyPr>
            <a:noAutofit/>
          </a:bodyPr>
          <a:lstStyle/>
          <a:p>
            <a:r>
              <a:rPr lang="en-IN" sz="3200" b="1" dirty="0"/>
              <a:t>Fall Detection System Using</a:t>
            </a:r>
            <a:br>
              <a:rPr lang="en-IN" sz="3200" b="1" dirty="0"/>
            </a:br>
            <a:r>
              <a:rPr lang="en-IN" sz="3200" b="1" dirty="0"/>
              <a:t>Sensors Embedded In Smartphones</a:t>
            </a:r>
            <a:endParaRPr lang="de-D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 err="1">
                <a:latin typeface="+mj-lt"/>
              </a:rPr>
              <a:t>Jathin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Sreenivas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>
                <a:latin typeface="+mj-lt"/>
              </a:rPr>
              <a:t>Vineeth Bhat,</a:t>
            </a:r>
          </a:p>
          <a:p>
            <a:r>
              <a:rPr lang="de-DE" dirty="0" err="1">
                <a:latin typeface="+mj-lt"/>
              </a:rPr>
              <a:t>Vidya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Gopalakrishnarao</a:t>
            </a:r>
            <a:endParaRPr lang="de-DE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5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693395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Smartphones are embedded with sensors using which we can extract data to perform various human activity recognition. This projects uses that idea to detect a fall and propose a fall detection system using sensors embedded in smartphones. 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Fall detection application will detect fall during </a:t>
            </a:r>
            <a:r>
              <a:rPr lang="de-DE" dirty="0">
                <a:latin typeface="+mj-lt"/>
              </a:rPr>
              <a:t>normal </a:t>
            </a:r>
            <a:r>
              <a:rPr lang="de-DE" dirty="0" err="1">
                <a:latin typeface="+mj-lt"/>
              </a:rPr>
              <a:t>activities</a:t>
            </a:r>
            <a:r>
              <a:rPr lang="de-DE" dirty="0">
                <a:latin typeface="+mj-lt"/>
              </a:rPr>
              <a:t> like </a:t>
            </a:r>
            <a:r>
              <a:rPr lang="de-DE" dirty="0" err="1">
                <a:latin typeface="+mj-lt"/>
              </a:rPr>
              <a:t>standing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sitting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walking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during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accidents</a:t>
            </a:r>
            <a:r>
              <a:rPr lang="de-DE" dirty="0">
                <a:latin typeface="+mj-lt"/>
              </a:rPr>
              <a:t> like </a:t>
            </a:r>
            <a:r>
              <a:rPr lang="de-DE" dirty="0" err="1">
                <a:latin typeface="+mj-lt"/>
              </a:rPr>
              <a:t>falling</a:t>
            </a:r>
            <a:r>
              <a:rPr lang="de-DE" dirty="0">
                <a:latin typeface="+mj-lt"/>
              </a:rPr>
              <a:t>.[1] 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2</a:t>
            </a:fld>
            <a:endParaRPr lang="de-DE"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FFEA7-0E44-214D-AE0A-6F880818592E}"/>
              </a:ext>
            </a:extLst>
          </p:cNvPr>
          <p:cNvSpPr txBox="1"/>
          <p:nvPr/>
        </p:nvSpPr>
        <p:spPr>
          <a:xfrm>
            <a:off x="838200" y="573644"/>
            <a:ext cx="39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Project Vision</a:t>
            </a:r>
          </a:p>
        </p:txBody>
      </p:sp>
    </p:spTree>
    <p:extLst>
      <p:ext uri="{BB962C8B-B14F-4D97-AF65-F5344CB8AC3E}">
        <p14:creationId xmlns:p14="http://schemas.microsoft.com/office/powerpoint/2010/main" val="252127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F1B2-93C0-48FC-8EE0-EA0991ED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47884"/>
            <a:ext cx="10515600" cy="1124781"/>
          </a:xfrm>
        </p:spPr>
        <p:txBody>
          <a:bodyPr/>
          <a:lstStyle/>
          <a:p>
            <a:r>
              <a:rPr lang="en-US" sz="3600" dirty="0"/>
              <a:t>Use Case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310A3-B502-4BC1-834D-676FB18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726DCF-C251-4B7E-966C-58398427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32B26-95CC-44D4-9476-D8BB583B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813" y="982396"/>
            <a:ext cx="5385077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63FA-6947-4B59-880F-30B860CE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3296"/>
            <a:ext cx="10515600" cy="707895"/>
          </a:xfrm>
        </p:spPr>
        <p:txBody>
          <a:bodyPr>
            <a:normAutofit/>
          </a:bodyPr>
          <a:lstStyle/>
          <a:p>
            <a:r>
              <a:rPr lang="en-US" sz="3600" dirty="0"/>
              <a:t>Sequence Diagram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270A-0C50-4942-A998-ABD080EE3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869" y="183296"/>
            <a:ext cx="7781731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7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63FA-6947-4B59-880F-30B860CE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/>
          </a:bodyPr>
          <a:lstStyle/>
          <a:p>
            <a:r>
              <a:rPr lang="en-US" sz="3600" dirty="0"/>
              <a:t>Class Diagram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5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E3096-8A49-476C-A1F9-659886EC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9" y="1374375"/>
            <a:ext cx="7767929" cy="47802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0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6</a:t>
            </a:fld>
            <a:endParaRPr lang="de-DE"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3CCE5-B275-410B-9EEC-C1EB76F42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921" y="131762"/>
            <a:ext cx="3089880" cy="65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E7FC-AF8F-634E-85D0-DC60D8D2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D1CB-5133-ED4A-A397-B5BABD98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0"/>
            <a:ext cx="10515600" cy="51153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[1] S. </a:t>
            </a:r>
            <a:r>
              <a:rPr lang="en-US" sz="2200" dirty="0" err="1">
                <a:latin typeface="+mj-lt"/>
              </a:rPr>
              <a:t>Abdelhedi</a:t>
            </a:r>
            <a:r>
              <a:rPr lang="en-US" sz="2200" dirty="0">
                <a:latin typeface="+mj-lt"/>
              </a:rPr>
              <a:t>, R. Bourguiba, J. </a:t>
            </a:r>
            <a:r>
              <a:rPr lang="en-US" sz="2200" dirty="0" err="1">
                <a:latin typeface="+mj-lt"/>
              </a:rPr>
              <a:t>Mouine</a:t>
            </a:r>
            <a:r>
              <a:rPr lang="en-US" sz="2200" dirty="0">
                <a:latin typeface="+mj-lt"/>
              </a:rPr>
              <a:t> and M. </a:t>
            </a:r>
            <a:r>
              <a:rPr lang="en-US" sz="2200" dirty="0" err="1">
                <a:latin typeface="+mj-lt"/>
              </a:rPr>
              <a:t>Baklouti</a:t>
            </a:r>
            <a:r>
              <a:rPr lang="en-US" sz="2200" dirty="0">
                <a:latin typeface="+mj-lt"/>
              </a:rPr>
              <a:t>, ”Development of a two-threshold-based fall detection algorithm for elderly health monitoring,” 2016 IEEE Tenth International Conference on Research Challenges in Information Science (RCIS), Grenoble, 2016, pp. 1-5, </a:t>
            </a:r>
            <a:r>
              <a:rPr lang="en-US" sz="2200" dirty="0" err="1">
                <a:latin typeface="+mj-lt"/>
              </a:rPr>
              <a:t>doi</a:t>
            </a:r>
            <a:r>
              <a:rPr lang="en-US" sz="2200" dirty="0">
                <a:latin typeface="+mj-lt"/>
              </a:rPr>
              <a:t>: 10.1109/RCIS.2016.7549315.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[2] Bourke, Alan O´ </a:t>
            </a:r>
            <a:r>
              <a:rPr lang="en-US" sz="2200" dirty="0" err="1">
                <a:latin typeface="+mj-lt"/>
              </a:rPr>
              <a:t>Laighin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Gearo´id</a:t>
            </a:r>
            <a:r>
              <a:rPr lang="en-US" sz="2200" dirty="0">
                <a:latin typeface="+mj-lt"/>
              </a:rPr>
              <a:t>. (2008). A threshold-based </a:t>
            </a:r>
            <a:r>
              <a:rPr lang="en-US" sz="2200" dirty="0" err="1">
                <a:latin typeface="+mj-lt"/>
              </a:rPr>
              <a:t>falldetection</a:t>
            </a:r>
            <a:r>
              <a:rPr lang="en-US" sz="2200" dirty="0">
                <a:latin typeface="+mj-lt"/>
              </a:rPr>
              <a:t> algorithm using a bi-axial gyroscope sensor. Medical engineering physics. 30. 84-90. 10.1016/j.medengphy.2006.12.001.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[3] H. W. Guo, Y. T. Hsieh, Y. S. Huang, J. C. </a:t>
            </a:r>
            <a:r>
              <a:rPr lang="en-US" sz="2200" dirty="0" err="1">
                <a:latin typeface="+mj-lt"/>
              </a:rPr>
              <a:t>Chien</a:t>
            </a:r>
            <a:r>
              <a:rPr lang="en-US" sz="2200" dirty="0">
                <a:latin typeface="+mj-lt"/>
              </a:rPr>
              <a:t>, K. </a:t>
            </a:r>
            <a:r>
              <a:rPr lang="en-US" sz="2200" dirty="0" err="1">
                <a:latin typeface="+mj-lt"/>
              </a:rPr>
              <a:t>Haraikawa</a:t>
            </a:r>
            <a:r>
              <a:rPr lang="en-US" sz="2200" dirty="0">
                <a:latin typeface="+mj-lt"/>
              </a:rPr>
              <a:t> and J. S. Shieh, ”A threshold-based algorithm of fall detection using a wearable device with tri-axial accelerometer and gyroscope,” 2015 International Conference on Intelligent Informatics and Biomedical Sciences (ICIIBMS), Okinawa, 2015, pp. 54-57, </a:t>
            </a:r>
            <a:r>
              <a:rPr lang="en-US" sz="2200" dirty="0" err="1">
                <a:latin typeface="+mj-lt"/>
              </a:rPr>
              <a:t>doi</a:t>
            </a:r>
            <a:r>
              <a:rPr lang="en-US" sz="2200" dirty="0">
                <a:latin typeface="+mj-lt"/>
              </a:rPr>
              <a:t>: 10.1109/ICIIBMS. 2015.7439470.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6AC-D262-5541-B9C3-D91F283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7</a:t>
            </a:fld>
            <a:endParaRPr lang="de-DE"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4E00D7-7BDB-A04F-B7C5-C64CF399A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3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</TotalTime>
  <Words>285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Fall Detection System Using Sensors Embedded In Smartphones</vt:lpstr>
      <vt:lpstr>PowerPoint Presentation</vt:lpstr>
      <vt:lpstr>Use Case</vt:lpstr>
      <vt:lpstr>Sequence Diagram</vt:lpstr>
      <vt:lpstr>Class Diagram</vt:lpstr>
      <vt:lpstr>Flowchart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Vineeth Bhat</cp:lastModifiedBy>
  <cp:revision>77</cp:revision>
  <dcterms:created xsi:type="dcterms:W3CDTF">2019-10-24T12:19:51Z</dcterms:created>
  <dcterms:modified xsi:type="dcterms:W3CDTF">2020-06-26T12:38:25Z</dcterms:modified>
</cp:coreProperties>
</file>