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4" r:id="rId1"/>
  </p:sldMasterIdLst>
  <p:notesMasterIdLst>
    <p:notesMasterId r:id="rId10"/>
  </p:notesMasterIdLst>
  <p:sldIdLst>
    <p:sldId id="256" r:id="rId2"/>
    <p:sldId id="266" r:id="rId3"/>
    <p:sldId id="269" r:id="rId4"/>
    <p:sldId id="267" r:id="rId5"/>
    <p:sldId id="265" r:id="rId6"/>
    <p:sldId id="270" r:id="rId7"/>
    <p:sldId id="271" r:id="rId8"/>
    <p:sldId id="268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5"/>
    <p:restoredTop sz="94830"/>
  </p:normalViewPr>
  <p:slideViewPr>
    <p:cSldViewPr snapToGrid="0" snapToObjects="1">
      <p:cViewPr varScale="1">
        <p:scale>
          <a:sx n="82" d="100"/>
          <a:sy n="82" d="100"/>
        </p:scale>
        <p:origin x="10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DAC16-DA02-F847-8D55-44345BC3D9A5}" type="datetimeFigureOut">
              <a:rPr lang="de-DE" smtClean="0"/>
              <a:t>09.07.2020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9C40D-A5FA-9D41-B261-246A7ED062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51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C8B8-B73E-8B47-9E48-221C3F590C28}" type="datetime1">
              <a:rPr lang="de-DE" smtClean="0"/>
              <a:t>09.07.2020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5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7B03-4513-A141-9022-E9824DCBB0A0}" type="datetime1">
              <a:rPr lang="de-DE" smtClean="0"/>
              <a:t>09.07.2020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80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4724-919D-3A48-917F-8917AAF14B3A}" type="datetime1">
              <a:rPr lang="de-DE" smtClean="0"/>
              <a:t>09.07.2020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60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8D32-BB74-954F-ACFF-87E57C5AC28A}" type="datetime1">
              <a:rPr lang="de-DE" smtClean="0"/>
              <a:t>09.07.2020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54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76CB-6BB4-DA4C-B48D-169919057F8A}" type="datetime1">
              <a:rPr lang="de-DE" smtClean="0"/>
              <a:t>09.07.2020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51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E61A-5631-AE44-8294-14E7692462B8}" type="datetime1">
              <a:rPr lang="de-DE" smtClean="0"/>
              <a:t>09.07.2020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89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1EFC-DD41-024F-AF86-EE6616483216}" type="datetime1">
              <a:rPr lang="de-DE" smtClean="0"/>
              <a:t>09.07.2020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48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41C9-2726-8849-B1B3-1ACF09CA1DD5}" type="datetime1">
              <a:rPr lang="de-DE" smtClean="0"/>
              <a:t>09.07.2020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65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452A-2813-4646-AD19-8C4B9CDAB8F3}" type="datetime1">
              <a:rPr lang="de-DE" smtClean="0"/>
              <a:t>09.07.2020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42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0A40-5018-E844-AE4D-A04427B8A67D}" type="datetime1">
              <a:rPr lang="de-DE" smtClean="0"/>
              <a:t>09.07.2020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04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FF23-CD56-C845-9F00-3DA42EF60425}" type="datetime1">
              <a:rPr lang="de-DE" smtClean="0"/>
              <a:t>09.07.2020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74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19D19"/>
            </a:gs>
            <a:gs pos="100000">
              <a:schemeClr val="accent6"/>
            </a:gs>
            <a:gs pos="100000">
              <a:schemeClr val="accent6"/>
            </a:gs>
            <a:gs pos="93000">
              <a:schemeClr val="bg1"/>
            </a:gs>
            <a:gs pos="100000">
              <a:schemeClr val="accent6"/>
            </a:gs>
            <a:gs pos="100000">
              <a:schemeClr val="accent6"/>
            </a:gs>
            <a:gs pos="100000">
              <a:schemeClr val="accent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DBEBC-F268-6843-9BFF-885A5F68C54F}" type="datetime1">
              <a:rPr lang="de-DE" smtClean="0"/>
              <a:t>09.07.2020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58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law.info/articles/sensorfus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BA6C-EBAC-6C47-B1DE-F6EF0864F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9045"/>
            <a:ext cx="9144000" cy="1194318"/>
          </a:xfrm>
        </p:spPr>
        <p:txBody>
          <a:bodyPr>
            <a:noAutofit/>
          </a:bodyPr>
          <a:lstStyle/>
          <a:p>
            <a:r>
              <a:rPr lang="en-IN" sz="3200" b="1" dirty="0"/>
              <a:t>Fall Detection System Using</a:t>
            </a:r>
            <a:br>
              <a:rPr lang="en-IN" sz="3200" b="1" dirty="0"/>
            </a:br>
            <a:r>
              <a:rPr lang="en-IN" sz="3200" b="1" dirty="0"/>
              <a:t>Sensors Embedded In Smartphones</a:t>
            </a:r>
            <a:endParaRPr lang="de-DE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A83E6-CDAE-8E42-9BB0-590F9A793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378" y="2291787"/>
            <a:ext cx="10637134" cy="3078866"/>
          </a:xfrm>
        </p:spPr>
        <p:txBody>
          <a:bodyPr>
            <a:normAutofit/>
          </a:bodyPr>
          <a:lstStyle/>
          <a:p>
            <a:endParaRPr lang="de-DE" dirty="0">
              <a:latin typeface="+mj-lt"/>
            </a:endParaRPr>
          </a:p>
          <a:p>
            <a:r>
              <a:rPr lang="de-DE" dirty="0" err="1">
                <a:latin typeface="+mj-lt"/>
              </a:rPr>
              <a:t>By</a:t>
            </a:r>
            <a:r>
              <a:rPr lang="de-DE" dirty="0">
                <a:latin typeface="+mj-lt"/>
              </a:rPr>
              <a:t>,</a:t>
            </a:r>
          </a:p>
          <a:p>
            <a:r>
              <a:rPr lang="de-DE" dirty="0" err="1">
                <a:latin typeface="+mj-lt"/>
              </a:rPr>
              <a:t>Jathin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Sreenivas</a:t>
            </a:r>
            <a:r>
              <a:rPr lang="de-DE" dirty="0">
                <a:latin typeface="+mj-lt"/>
              </a:rPr>
              <a:t>,</a:t>
            </a:r>
          </a:p>
          <a:p>
            <a:r>
              <a:rPr lang="de-DE" dirty="0">
                <a:latin typeface="+mj-lt"/>
              </a:rPr>
              <a:t>Vineeth Bhat,</a:t>
            </a:r>
          </a:p>
          <a:p>
            <a:r>
              <a:rPr lang="de-DE" dirty="0" err="1">
                <a:latin typeface="+mj-lt"/>
              </a:rPr>
              <a:t>Vidya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Gopalakrishnarao</a:t>
            </a:r>
            <a:endParaRPr lang="de-DE" dirty="0">
              <a:latin typeface="+mj-lt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9160A8F-2361-E442-90FE-1BD44AA6A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5D32BAB-90E4-BC46-9987-1635EFED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>
                <a:latin typeface="+mj-lt"/>
              </a:rPr>
              <a:t>1</a:t>
            </a:fld>
            <a:endParaRPr lang="de-DE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214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C052-1EAA-4138-A9E8-BB14B430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2</a:t>
            </a:fld>
            <a:endParaRPr lang="de-DE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1CD91E-7052-4CCA-A056-FB51449D8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82065"/>
            <a:ext cx="2489200" cy="990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271841-24E3-324A-8981-C0D3EAB29ACD}"/>
              </a:ext>
            </a:extLst>
          </p:cNvPr>
          <p:cNvSpPr txBox="1"/>
          <p:nvPr/>
        </p:nvSpPr>
        <p:spPr>
          <a:xfrm>
            <a:off x="876237" y="1448059"/>
            <a:ext cx="106449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Targeted group of people[1]:</a:t>
            </a:r>
          </a:p>
          <a:p>
            <a:endParaRPr lang="en-US" dirty="0"/>
          </a:p>
          <a:p>
            <a:r>
              <a:rPr lang="en-US" dirty="0"/>
              <a:t>Based on the literature we are referring, which considered 6 individuals of below mentioned age, weight and height group fall detection algorithm is defined.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Age group : 30 – 39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Weight group: 59 </a:t>
            </a:r>
            <a:r>
              <a:rPr lang="en-US" dirty="0" err="1"/>
              <a:t>kgs</a:t>
            </a:r>
            <a:r>
              <a:rPr lang="en-US" dirty="0"/>
              <a:t> – 72 </a:t>
            </a:r>
            <a:r>
              <a:rPr lang="en-US" dirty="0" err="1"/>
              <a:t>kgs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Height: 1.68m – 1.76m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Types of falls : Forward, backward </a:t>
            </a:r>
          </a:p>
          <a:p>
            <a:pPr lvl="1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7A5A13-87F9-C042-BBD3-6AD7A9EE881D}"/>
              </a:ext>
            </a:extLst>
          </p:cNvPr>
          <p:cNvSpPr txBox="1"/>
          <p:nvPr/>
        </p:nvSpPr>
        <p:spPr>
          <a:xfrm>
            <a:off x="876237" y="355513"/>
            <a:ext cx="5843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Project Updates</a:t>
            </a:r>
          </a:p>
        </p:txBody>
      </p:sp>
    </p:spTree>
    <p:extLst>
      <p:ext uri="{BB962C8B-B14F-4D97-AF65-F5344CB8AC3E}">
        <p14:creationId xmlns:p14="http://schemas.microsoft.com/office/powerpoint/2010/main" val="148730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4CCB3-9836-5D43-B54C-8B55BF1D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821"/>
            <a:ext cx="7622628" cy="1153020"/>
          </a:xfrm>
        </p:spPr>
        <p:txBody>
          <a:bodyPr>
            <a:normAutofit/>
          </a:bodyPr>
          <a:lstStyle/>
          <a:p>
            <a:r>
              <a:rPr lang="en-US" sz="2800" dirty="0"/>
              <a:t>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097A0-B62F-6E49-94CB-293FF5ABD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633"/>
            <a:ext cx="435391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Total Sum vector: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Angular velocity: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Tilt: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AD4B8-DC83-6449-90ED-87E04675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3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9B16A-2A12-A24D-849B-9DF9D11CD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614" y="2159900"/>
            <a:ext cx="3684103" cy="6385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99F3B-DF40-A64B-BB49-D15A4DEB0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614" y="3267813"/>
            <a:ext cx="3960626" cy="578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BB87BA-4014-E048-AA2C-AD9472EEA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738" y="4240597"/>
            <a:ext cx="2002448" cy="87681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2102BC6-AC2D-064C-B206-2BAB7E4AF0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23400" y="182065"/>
            <a:ext cx="2489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96A8-EC92-8E4D-8C81-8ACBA229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4</a:t>
            </a:fld>
            <a:endParaRPr lang="de-DE"/>
          </a:p>
        </p:txBody>
      </p:sp>
      <p:pic>
        <p:nvPicPr>
          <p:cNvPr id="1026" name="Picture 2" descr="page3image40650368">
            <a:extLst>
              <a:ext uri="{FF2B5EF4-FFF2-40B4-BE49-F238E27FC236}">
                <a16:creationId xmlns:a16="http://schemas.microsoft.com/office/drawing/2014/main" id="{1DD1383F-84F5-504E-A0E6-126848C50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89" y="3122726"/>
            <a:ext cx="3970311" cy="316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4image40740400">
            <a:extLst>
              <a:ext uri="{FF2B5EF4-FFF2-40B4-BE49-F238E27FC236}">
                <a16:creationId xmlns:a16="http://schemas.microsoft.com/office/drawing/2014/main" id="{FCCC5193-E682-B04E-BC77-A0FFC122D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640" y="273269"/>
            <a:ext cx="3648353" cy="293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page4image40739568">
            <a:extLst>
              <a:ext uri="{FF2B5EF4-FFF2-40B4-BE49-F238E27FC236}">
                <a16:creationId xmlns:a16="http://schemas.microsoft.com/office/drawing/2014/main" id="{4D5D0D94-E580-414A-99FD-ED32CD9F4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58" y="3122726"/>
            <a:ext cx="4134718" cy="334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7AB549-9383-4046-8224-A299ECE3FF64}"/>
              </a:ext>
            </a:extLst>
          </p:cNvPr>
          <p:cNvSpPr txBox="1"/>
          <p:nvPr/>
        </p:nvSpPr>
        <p:spPr>
          <a:xfrm>
            <a:off x="533400" y="869766"/>
            <a:ext cx="6813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Thresholds are defined based on the experiment done on the literature on previously mentioned group of people.</a:t>
            </a:r>
          </a:p>
          <a:p>
            <a:endParaRPr lang="en-US" dirty="0"/>
          </a:p>
          <a:p>
            <a:r>
              <a:rPr lang="en-US" dirty="0"/>
              <a:t>FT1: Lower acceleration threshold: 0.71g</a:t>
            </a:r>
          </a:p>
          <a:p>
            <a:r>
              <a:rPr lang="en-US" dirty="0"/>
              <a:t>FT2: Upper acceleration threshold: 1.95g</a:t>
            </a:r>
          </a:p>
          <a:p>
            <a:r>
              <a:rPr lang="en-US" dirty="0"/>
              <a:t>FT3: Angular velocity: 1.52 </a:t>
            </a:r>
            <a:r>
              <a:rPr lang="en-US" dirty="0" err="1"/>
              <a:t>deg</a:t>
            </a:r>
            <a:r>
              <a:rPr lang="en-US" dirty="0"/>
              <a:t>/sec</a:t>
            </a:r>
          </a:p>
          <a:p>
            <a:r>
              <a:rPr lang="en-US" dirty="0"/>
              <a:t>FT4: Tilt: 60 degrees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71B5E8-BFEE-6E4C-BC08-76A4E2AE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6559"/>
            <a:ext cx="7622628" cy="1153020"/>
          </a:xfrm>
        </p:spPr>
        <p:txBody>
          <a:bodyPr>
            <a:normAutofit/>
          </a:bodyPr>
          <a:lstStyle/>
          <a:p>
            <a:r>
              <a:rPr lang="en-US" sz="2800" dirty="0"/>
              <a:t>Defining thresholds for Fall Detection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80036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4364C9-3E06-5B44-96B0-BC241F428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362" y="830594"/>
            <a:ext cx="4904977" cy="19714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326AC-D262-5541-B9C3-D91F2837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>
                <a:latin typeface="+mj-lt"/>
              </a:rPr>
              <a:t>5</a:t>
            </a:fld>
            <a:endParaRPr lang="de-DE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1C5430-2F00-5447-A4BC-D2967F8D6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766" y="201855"/>
            <a:ext cx="5688161" cy="3472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742FD1-29DB-AA45-A9C4-AB70893CF854}"/>
              </a:ext>
            </a:extLst>
          </p:cNvPr>
          <p:cNvSpPr txBox="1"/>
          <p:nvPr/>
        </p:nvSpPr>
        <p:spPr>
          <a:xfrm>
            <a:off x="179717" y="3133419"/>
            <a:ext cx="958394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 err="1"/>
              <a:t>Filtered</a:t>
            </a:r>
            <a:r>
              <a:rPr lang="de-DE" sz="1700" dirty="0"/>
              <a:t> Angle = </a:t>
            </a:r>
            <a:r>
              <a:rPr lang="el-GR" sz="1700" dirty="0"/>
              <a:t>α × (</a:t>
            </a:r>
            <a:r>
              <a:rPr lang="de-DE" sz="1700" dirty="0" err="1"/>
              <a:t>Gyroscope</a:t>
            </a:r>
            <a:r>
              <a:rPr lang="de-DE" sz="1700" dirty="0"/>
              <a:t> Angle) + (1 − </a:t>
            </a:r>
            <a:r>
              <a:rPr lang="el-GR" sz="1700" dirty="0"/>
              <a:t>α) × (</a:t>
            </a:r>
            <a:r>
              <a:rPr lang="de-DE" sz="1700" dirty="0" err="1"/>
              <a:t>Accelerometer</a:t>
            </a:r>
            <a:r>
              <a:rPr lang="de-DE" sz="1700" dirty="0"/>
              <a:t> Angle)</a:t>
            </a:r>
            <a:endParaRPr lang="en-US" sz="1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00896D-61AF-0941-B87F-0700AD16A493}"/>
              </a:ext>
            </a:extLst>
          </p:cNvPr>
          <p:cNvSpPr txBox="1"/>
          <p:nvPr/>
        </p:nvSpPr>
        <p:spPr>
          <a:xfrm>
            <a:off x="179716" y="3802949"/>
            <a:ext cx="658339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/>
              <a:t>α</a:t>
            </a:r>
            <a:r>
              <a:rPr lang="en-US" sz="1700" dirty="0"/>
              <a:t> </a:t>
            </a:r>
            <a:r>
              <a:rPr lang="el-GR" sz="1700" dirty="0"/>
              <a:t> = </a:t>
            </a:r>
            <a:r>
              <a:rPr lang="en-US" sz="1700" dirty="0"/>
              <a:t>T</a:t>
            </a:r>
            <a:r>
              <a:rPr lang="el-GR" sz="1700" dirty="0"/>
              <a:t>/(</a:t>
            </a:r>
            <a:r>
              <a:rPr lang="en-US" sz="1700" dirty="0"/>
              <a:t>T</a:t>
            </a:r>
            <a:r>
              <a:rPr lang="el-GR" sz="1700" dirty="0"/>
              <a:t> + Δ</a:t>
            </a:r>
            <a:r>
              <a:rPr lang="de-DE" sz="1700" dirty="0"/>
              <a:t>t)   = Filter </a:t>
            </a:r>
            <a:r>
              <a:rPr lang="de-DE" sz="1700" dirty="0" err="1"/>
              <a:t>coefficient</a:t>
            </a:r>
            <a:endParaRPr lang="de-DE" sz="1700" dirty="0"/>
          </a:p>
          <a:p>
            <a:r>
              <a:rPr lang="de-DE" sz="1700" dirty="0"/>
              <a:t>(</a:t>
            </a:r>
            <a:r>
              <a:rPr lang="de-DE" sz="1700" dirty="0" err="1"/>
              <a:t>Gyroscope</a:t>
            </a:r>
            <a:r>
              <a:rPr lang="de-DE" sz="1700" dirty="0"/>
              <a:t> Angle) = (Last </a:t>
            </a:r>
            <a:r>
              <a:rPr lang="de-DE" sz="1700" dirty="0" err="1"/>
              <a:t>Measured</a:t>
            </a:r>
            <a:r>
              <a:rPr lang="de-DE" sz="1700" dirty="0"/>
              <a:t> </a:t>
            </a:r>
            <a:r>
              <a:rPr lang="de-DE" sz="1700" dirty="0" err="1"/>
              <a:t>Filtered</a:t>
            </a:r>
            <a:r>
              <a:rPr lang="de-DE" sz="1700" dirty="0"/>
              <a:t> Angle) + </a:t>
            </a:r>
            <a:r>
              <a:rPr lang="el-GR" sz="1700" dirty="0" err="1"/>
              <a:t>ω×Δ</a:t>
            </a:r>
            <a:r>
              <a:rPr lang="de-DE" sz="1700" dirty="0"/>
              <a:t>t</a:t>
            </a:r>
          </a:p>
          <a:p>
            <a:r>
              <a:rPr lang="el-GR" sz="1700" dirty="0"/>
              <a:t>Δ</a:t>
            </a:r>
            <a:r>
              <a:rPr lang="de-DE" sz="1700" dirty="0"/>
              <a:t>T = </a:t>
            </a:r>
            <a:r>
              <a:rPr lang="de-DE" sz="1700" dirty="0" err="1"/>
              <a:t>sampling</a:t>
            </a:r>
            <a:r>
              <a:rPr lang="de-DE" sz="1700" dirty="0"/>
              <a:t> rate</a:t>
            </a:r>
          </a:p>
          <a:p>
            <a:r>
              <a:rPr lang="de-DE" sz="1700" dirty="0"/>
              <a:t> </a:t>
            </a:r>
            <a:r>
              <a:rPr lang="en-US" sz="1700" dirty="0"/>
              <a:t>T</a:t>
            </a:r>
            <a:r>
              <a:rPr lang="el-GR" sz="1700" dirty="0"/>
              <a:t> = </a:t>
            </a:r>
            <a:r>
              <a:rPr lang="de-DE" sz="1700" dirty="0"/>
              <a:t>time </a:t>
            </a:r>
            <a:r>
              <a:rPr lang="de-DE" sz="1700" dirty="0" err="1"/>
              <a:t>constant</a:t>
            </a:r>
            <a:r>
              <a:rPr lang="de-DE" sz="1700" dirty="0"/>
              <a:t> </a:t>
            </a:r>
            <a:r>
              <a:rPr lang="de-DE" sz="1700" dirty="0" err="1"/>
              <a:t>greater</a:t>
            </a:r>
            <a:r>
              <a:rPr lang="de-DE" sz="1700" dirty="0"/>
              <a:t> </a:t>
            </a:r>
            <a:r>
              <a:rPr lang="de-DE" sz="1700" dirty="0" err="1"/>
              <a:t>than</a:t>
            </a:r>
            <a:r>
              <a:rPr lang="de-DE" sz="1700" dirty="0"/>
              <a:t> </a:t>
            </a:r>
            <a:r>
              <a:rPr lang="de-DE" sz="1700" dirty="0" err="1"/>
              <a:t>timescale</a:t>
            </a:r>
            <a:r>
              <a:rPr lang="de-DE" sz="1700" dirty="0"/>
              <a:t> </a:t>
            </a:r>
            <a:r>
              <a:rPr lang="de-DE" sz="1700" dirty="0" err="1"/>
              <a:t>of</a:t>
            </a:r>
            <a:r>
              <a:rPr lang="de-DE" sz="1700" dirty="0"/>
              <a:t> </a:t>
            </a:r>
            <a:r>
              <a:rPr lang="de-DE" sz="1700" dirty="0" err="1"/>
              <a:t>typical</a:t>
            </a:r>
            <a:r>
              <a:rPr lang="de-DE" sz="1700" dirty="0"/>
              <a:t> </a:t>
            </a:r>
            <a:r>
              <a:rPr lang="de-DE" sz="1700" dirty="0" err="1"/>
              <a:t>accelerometer</a:t>
            </a:r>
            <a:r>
              <a:rPr lang="de-DE" sz="1700" dirty="0"/>
              <a:t> </a:t>
            </a:r>
            <a:r>
              <a:rPr lang="de-DE" sz="1700" dirty="0" err="1"/>
              <a:t>noise</a:t>
            </a:r>
            <a:endParaRPr lang="de-DE" sz="1700" dirty="0"/>
          </a:p>
          <a:p>
            <a:endParaRPr lang="en-US" dirty="0"/>
          </a:p>
        </p:txBody>
      </p:sp>
      <p:pic>
        <p:nvPicPr>
          <p:cNvPr id="2050" name="Picture 2" descr="page3image40649536">
            <a:extLst>
              <a:ext uri="{FF2B5EF4-FFF2-40B4-BE49-F238E27FC236}">
                <a16:creationId xmlns:a16="http://schemas.microsoft.com/office/drawing/2014/main" id="{27B7F149-7B5E-0F4A-9B77-51993FAD8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109" y="2647365"/>
            <a:ext cx="2553042" cy="357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232AC68-669F-6A42-A9FC-C19B81A5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6559"/>
            <a:ext cx="5762297" cy="867841"/>
          </a:xfrm>
        </p:spPr>
        <p:txBody>
          <a:bodyPr>
            <a:normAutofit/>
          </a:bodyPr>
          <a:lstStyle/>
          <a:p>
            <a:r>
              <a:rPr lang="en-US" sz="2800" dirty="0"/>
              <a:t>Complementary Filter</a:t>
            </a:r>
          </a:p>
        </p:txBody>
      </p:sp>
    </p:spTree>
    <p:extLst>
      <p:ext uri="{BB962C8B-B14F-4D97-AF65-F5344CB8AC3E}">
        <p14:creationId xmlns:p14="http://schemas.microsoft.com/office/powerpoint/2010/main" val="193463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F705-7720-1040-9063-8B5958BE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683" y="210207"/>
            <a:ext cx="6235262" cy="693683"/>
          </a:xfrm>
        </p:spPr>
        <p:txBody>
          <a:bodyPr>
            <a:normAutofit/>
          </a:bodyPr>
          <a:lstStyle/>
          <a:p>
            <a:r>
              <a:rPr lang="en-US" sz="2800" dirty="0"/>
              <a:t>Updated Flowchart and Project progress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595BEB-446C-214D-B880-31675B558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0104" y="32639"/>
            <a:ext cx="2092903" cy="68019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E30CD-73CA-7A4D-B565-B027ED30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6</a:t>
            </a:fld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EE098A-1EAB-E641-8665-9FEEB5F90D7C}"/>
              </a:ext>
            </a:extLst>
          </p:cNvPr>
          <p:cNvSpPr txBox="1"/>
          <p:nvPr/>
        </p:nvSpPr>
        <p:spPr>
          <a:xfrm>
            <a:off x="746235" y="1439918"/>
            <a:ext cx="68001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the calculation for angular velocity and tilt.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Defined the corresponding thresholds in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Sensor fusion via complementary filter.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developed to provide alert if the calculated values exceed the threshold.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obtained to perform testing for the targeted people[3].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Pending: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based on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Fixing minor bugs regarding alert and notifications.</a:t>
            </a:r>
          </a:p>
        </p:txBody>
      </p:sp>
    </p:spTree>
    <p:extLst>
      <p:ext uri="{BB962C8B-B14F-4D97-AF65-F5344CB8AC3E}">
        <p14:creationId xmlns:p14="http://schemas.microsoft.com/office/powerpoint/2010/main" val="140773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5F51-D5C4-429F-9041-D417673C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911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Data</a:t>
            </a:r>
            <a:r>
              <a:rPr lang="en-US" dirty="0"/>
              <a:t> </a:t>
            </a:r>
            <a:r>
              <a:rPr lang="en-US" sz="3100" dirty="0"/>
              <a:t>Sample</a:t>
            </a:r>
            <a:endParaRPr lang="en-IN" sz="31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9F7411C-66AC-4791-85B6-32F8D8A44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17037"/>
            <a:ext cx="4663844" cy="48772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2908A-F278-4602-8DDD-AEACCB31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7</a:t>
            </a:fld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75120D-EA3E-48FA-8F9E-56BB3BED1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37676"/>
            <a:ext cx="6294665" cy="1005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C47501-037F-41B1-B3B3-8BA344C62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04759"/>
            <a:ext cx="4473328" cy="12040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EE7BE8-C645-41FE-A698-ED1FF951D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987697"/>
            <a:ext cx="8763759" cy="11888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9F17E2-EED6-4928-A05C-0313E55E15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294003"/>
            <a:ext cx="10745131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99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5579A-EB46-7E4C-82B0-E5EF45DB3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9947"/>
            <a:ext cx="10515600" cy="5737016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References</a:t>
            </a:r>
          </a:p>
          <a:p>
            <a:pPr marL="514350" indent="-514350">
              <a:buAutoNum type="arabicPeriod"/>
            </a:pPr>
            <a:r>
              <a:rPr lang="en-US" sz="1700" dirty="0"/>
              <a:t>H. W. Guo, Y. T. Hsieh, Y. S. Huang, J. C. </a:t>
            </a:r>
            <a:r>
              <a:rPr lang="en-US" sz="1700" dirty="0" err="1"/>
              <a:t>Chien</a:t>
            </a:r>
            <a:r>
              <a:rPr lang="en-US" sz="1700" dirty="0"/>
              <a:t>, K. </a:t>
            </a:r>
            <a:r>
              <a:rPr lang="en-US" sz="1700" dirty="0" err="1"/>
              <a:t>Haraikawa</a:t>
            </a:r>
            <a:r>
              <a:rPr lang="en-US" sz="1700" dirty="0"/>
              <a:t> and J. S. Shieh, "A threshold-based algorithm of fall detection using a wearable device with tri-axial accelerometer and gyroscope," 2015 International Conference on Intelligent Informatics and Biomedical Sciences (ICIIBMS), Okinawa, 2015, pp. 54-57, </a:t>
            </a:r>
            <a:r>
              <a:rPr lang="en-US" sz="1700" dirty="0" err="1"/>
              <a:t>doi</a:t>
            </a:r>
            <a:r>
              <a:rPr lang="en-US" sz="1700" dirty="0"/>
              <a:t>: 10.1109/ICIIBMS.2015.7439470.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sz="1700" dirty="0"/>
              <a:t>Android Sensor Fusion Tutorial. </a:t>
            </a:r>
            <a:r>
              <a:rPr lang="de-DE" sz="17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http://plaw.info/articles/sensorfusion/</a:t>
            </a:r>
            <a:r>
              <a:rPr lang="de-DE" sz="1700" dirty="0"/>
              <a:t> </a:t>
            </a:r>
            <a:r>
              <a:rPr lang="de-DE" sz="1700" dirty="0" err="1"/>
              <a:t>paul</a:t>
            </a:r>
            <a:r>
              <a:rPr lang="de-DE" sz="1700" dirty="0"/>
              <a:t> </a:t>
            </a:r>
            <a:r>
              <a:rPr lang="de-DE" sz="1700" dirty="0" err="1"/>
              <a:t>lawitzki</a:t>
            </a:r>
            <a:endParaRPr lang="de-DE" sz="17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sz="1700" dirty="0"/>
              <a:t>G. </a:t>
            </a:r>
            <a:r>
              <a:rPr lang="de-DE" sz="1700" dirty="0" err="1"/>
              <a:t>Vavoulas</a:t>
            </a:r>
            <a:r>
              <a:rPr lang="de-DE" sz="1700" dirty="0"/>
              <a:t>, M. </a:t>
            </a:r>
            <a:r>
              <a:rPr lang="de-DE" sz="1700" dirty="0" err="1"/>
              <a:t>Pediaditis</a:t>
            </a:r>
            <a:r>
              <a:rPr lang="de-DE" sz="1700" dirty="0"/>
              <a:t>, E. G. </a:t>
            </a:r>
            <a:r>
              <a:rPr lang="de-DE" sz="1700" dirty="0" err="1"/>
              <a:t>Spanakis</a:t>
            </a:r>
            <a:r>
              <a:rPr lang="de-DE" sz="1700" dirty="0"/>
              <a:t> </a:t>
            </a:r>
            <a:r>
              <a:rPr lang="de-DE" sz="1700" dirty="0" err="1"/>
              <a:t>and</a:t>
            </a:r>
            <a:r>
              <a:rPr lang="de-DE" sz="1700" dirty="0"/>
              <a:t> M. </a:t>
            </a:r>
            <a:r>
              <a:rPr lang="de-DE" sz="1700" dirty="0" err="1"/>
              <a:t>Tsiknakis</a:t>
            </a:r>
            <a:r>
              <a:rPr lang="de-DE" sz="1700" dirty="0"/>
              <a:t>, "The </a:t>
            </a:r>
            <a:r>
              <a:rPr lang="de-DE" sz="1700" dirty="0" err="1"/>
              <a:t>MobiFall</a:t>
            </a:r>
            <a:r>
              <a:rPr lang="de-DE" sz="1700" dirty="0"/>
              <a:t> </a:t>
            </a:r>
            <a:r>
              <a:rPr lang="de-DE" sz="1700" dirty="0" err="1"/>
              <a:t>dataset</a:t>
            </a:r>
            <a:r>
              <a:rPr lang="de-DE" sz="1700" dirty="0"/>
              <a:t>: An initial </a:t>
            </a:r>
            <a:r>
              <a:rPr lang="de-DE" sz="1700" dirty="0" err="1"/>
              <a:t>evaluation</a:t>
            </a:r>
            <a:r>
              <a:rPr lang="de-DE" sz="1700" dirty="0"/>
              <a:t> </a:t>
            </a:r>
            <a:r>
              <a:rPr lang="de-DE" sz="1700" dirty="0" err="1"/>
              <a:t>of</a:t>
            </a:r>
            <a:r>
              <a:rPr lang="de-DE" sz="1700" dirty="0"/>
              <a:t> fall </a:t>
            </a:r>
            <a:r>
              <a:rPr lang="de-DE" sz="1700" dirty="0" err="1"/>
              <a:t>detection</a:t>
            </a:r>
            <a:r>
              <a:rPr lang="de-DE" sz="1700" dirty="0"/>
              <a:t> </a:t>
            </a:r>
            <a:r>
              <a:rPr lang="de-DE" sz="1700" dirty="0" err="1"/>
              <a:t>algorithms</a:t>
            </a:r>
            <a:r>
              <a:rPr lang="de-DE" sz="1700" dirty="0"/>
              <a:t> </a:t>
            </a:r>
            <a:r>
              <a:rPr lang="de-DE" sz="1700" dirty="0" err="1"/>
              <a:t>using</a:t>
            </a:r>
            <a:r>
              <a:rPr lang="de-DE" sz="1700" dirty="0"/>
              <a:t> </a:t>
            </a:r>
            <a:r>
              <a:rPr lang="de-DE" sz="1700" dirty="0" err="1"/>
              <a:t>smartphones</a:t>
            </a:r>
            <a:r>
              <a:rPr lang="de-DE" sz="1700" dirty="0"/>
              <a:t>," 13th IEEE International Conference on </a:t>
            </a:r>
            <a:r>
              <a:rPr lang="de-DE" sz="1700" dirty="0" err="1"/>
              <a:t>BioInformatics</a:t>
            </a:r>
            <a:r>
              <a:rPr lang="de-DE" sz="1700" dirty="0"/>
              <a:t> </a:t>
            </a:r>
            <a:r>
              <a:rPr lang="de-DE" sz="1700" dirty="0" err="1"/>
              <a:t>and</a:t>
            </a:r>
            <a:r>
              <a:rPr lang="de-DE" sz="1700" dirty="0"/>
              <a:t> </a:t>
            </a:r>
            <a:r>
              <a:rPr lang="de-DE" sz="1700" dirty="0" err="1"/>
              <a:t>BioEngineering</a:t>
            </a:r>
            <a:r>
              <a:rPr lang="de-DE" sz="1700" dirty="0"/>
              <a:t>, </a:t>
            </a:r>
            <a:r>
              <a:rPr lang="de-DE" sz="1700" dirty="0" err="1"/>
              <a:t>Chania</a:t>
            </a:r>
            <a:r>
              <a:rPr lang="de-DE" sz="1700" dirty="0"/>
              <a:t>, 2013, pp. 1-4, </a:t>
            </a:r>
            <a:r>
              <a:rPr lang="de-DE" sz="1700" dirty="0" err="1"/>
              <a:t>doi</a:t>
            </a:r>
            <a:r>
              <a:rPr lang="de-DE" sz="1700" dirty="0"/>
              <a:t>: 10.1109/BIBE.2013.6701629.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F6655-FD62-834A-80D1-999AF0D5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03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1685</TotalTime>
  <Words>446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Fall Detection System Using Sensors Embedded In Smartphones</vt:lpstr>
      <vt:lpstr>PowerPoint Presentation</vt:lpstr>
      <vt:lpstr>Calculations</vt:lpstr>
      <vt:lpstr>Defining thresholds for Fall Detection Algorithm</vt:lpstr>
      <vt:lpstr>Complementary Filter</vt:lpstr>
      <vt:lpstr>Updated Flowchart and Project progress</vt:lpstr>
      <vt:lpstr>Data Sample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Engineering</dc:title>
  <dc:creator>Microsoft Office User</dc:creator>
  <cp:lastModifiedBy>vidya g</cp:lastModifiedBy>
  <cp:revision>91</cp:revision>
  <dcterms:created xsi:type="dcterms:W3CDTF">2019-10-24T12:19:51Z</dcterms:created>
  <dcterms:modified xsi:type="dcterms:W3CDTF">2020-07-09T20:03:48Z</dcterms:modified>
</cp:coreProperties>
</file>