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13"/>
  </p:notesMasterIdLst>
  <p:sldIdLst>
    <p:sldId id="256" r:id="rId2"/>
    <p:sldId id="261" r:id="rId3"/>
    <p:sldId id="264" r:id="rId4"/>
    <p:sldId id="267" r:id="rId5"/>
    <p:sldId id="271" r:id="rId6"/>
    <p:sldId id="269" r:id="rId7"/>
    <p:sldId id="266" r:id="rId8"/>
    <p:sldId id="272" r:id="rId9"/>
    <p:sldId id="263" r:id="rId10"/>
    <p:sldId id="258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2"/>
    <p:restoredTop sz="94783"/>
  </p:normalViewPr>
  <p:slideViewPr>
    <p:cSldViewPr snapToGrid="0" snapToObjects="1">
      <p:cViewPr varScale="1">
        <p:scale>
          <a:sx n="82" d="100"/>
          <a:sy n="82" d="100"/>
        </p:scale>
        <p:origin x="8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DAC16-DA02-F847-8D55-44345BC3D9A5}" type="datetimeFigureOut">
              <a:rPr lang="de-DE" smtClean="0"/>
              <a:t>11.06.2020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9C40D-A5FA-9D41-B261-246A7ED062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51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C8B8-B73E-8B47-9E48-221C3F590C28}" type="datetime1">
              <a:rPr lang="de-DE" smtClean="0"/>
              <a:t>11.06.2020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5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7B03-4513-A141-9022-E9824DCBB0A0}" type="datetime1">
              <a:rPr lang="de-DE" smtClean="0"/>
              <a:t>11.06.2020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80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4724-919D-3A48-917F-8917AAF14B3A}" type="datetime1">
              <a:rPr lang="de-DE" smtClean="0"/>
              <a:t>11.06.2020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0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8D32-BB74-954F-ACFF-87E57C5AC28A}" type="datetime1">
              <a:rPr lang="de-DE" smtClean="0"/>
              <a:t>11.06.2020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54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76CB-6BB4-DA4C-B48D-169919057F8A}" type="datetime1">
              <a:rPr lang="de-DE" smtClean="0"/>
              <a:t>11.06.2020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1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E61A-5631-AE44-8294-14E7692462B8}" type="datetime1">
              <a:rPr lang="de-DE" smtClean="0"/>
              <a:t>11.06.2020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9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1EFC-DD41-024F-AF86-EE6616483216}" type="datetime1">
              <a:rPr lang="de-DE" smtClean="0"/>
              <a:t>11.06.2020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48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41C9-2726-8849-B1B3-1ACF09CA1DD5}" type="datetime1">
              <a:rPr lang="de-DE" smtClean="0"/>
              <a:t>11.06.2020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65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452A-2813-4646-AD19-8C4B9CDAB8F3}" type="datetime1">
              <a:rPr lang="de-DE" smtClean="0"/>
              <a:t>11.06.2020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42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0A40-5018-E844-AE4D-A04427B8A67D}" type="datetime1">
              <a:rPr lang="de-DE" smtClean="0"/>
              <a:t>11.06.2020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04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F23-CD56-C845-9F00-3DA42EF60425}" type="datetime1">
              <a:rPr lang="de-DE" smtClean="0"/>
              <a:t>11.06.2020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74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9D19"/>
            </a:gs>
            <a:gs pos="100000">
              <a:schemeClr val="accent6"/>
            </a:gs>
            <a:gs pos="100000">
              <a:schemeClr val="accent6"/>
            </a:gs>
            <a:gs pos="93000">
              <a:schemeClr val="bg1"/>
            </a:gs>
            <a:gs pos="100000">
              <a:schemeClr val="accent6"/>
            </a:gs>
            <a:gs pos="100000">
              <a:schemeClr val="accent6"/>
            </a:gs>
            <a:gs pos="100000">
              <a:schemeClr val="accent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DBEBC-F268-6843-9BFF-885A5F68C54F}" type="datetime1">
              <a:rPr lang="de-DE" smtClean="0"/>
              <a:t>11.06.2020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58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f.engr.utk.edu/hyperphysics/hbase/gyr.html" TargetMode="External"/><Relationship Id="rId2" Type="http://schemas.openxmlformats.org/officeDocument/2006/relationships/hyperlink" Target="https://developer.android.com/guide/topics/sens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livescience.com/40102-accelerometer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BA6C-EBAC-6C47-B1DE-F6EF0864F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9045"/>
            <a:ext cx="9144000" cy="1194318"/>
          </a:xfrm>
        </p:spPr>
        <p:txBody>
          <a:bodyPr>
            <a:noAutofit/>
          </a:bodyPr>
          <a:lstStyle/>
          <a:p>
            <a:r>
              <a:rPr lang="en-IN" sz="3200" b="1" dirty="0"/>
              <a:t>Fall Detection System Using</a:t>
            </a:r>
            <a:br>
              <a:rPr lang="en-IN" sz="3200" b="1" dirty="0"/>
            </a:br>
            <a:r>
              <a:rPr lang="en-IN" sz="3200" b="1" dirty="0"/>
              <a:t>Sensors Embedded In Smartphones</a:t>
            </a:r>
            <a:endParaRPr lang="de-DE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A83E6-CDAE-8E42-9BB0-590F9A793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378" y="2291787"/>
            <a:ext cx="10637134" cy="3078866"/>
          </a:xfrm>
        </p:spPr>
        <p:txBody>
          <a:bodyPr>
            <a:normAutofit/>
          </a:bodyPr>
          <a:lstStyle/>
          <a:p>
            <a:endParaRPr lang="de-DE" dirty="0">
              <a:latin typeface="+mj-lt"/>
            </a:endParaRPr>
          </a:p>
          <a:p>
            <a:r>
              <a:rPr lang="de-DE" dirty="0" err="1">
                <a:latin typeface="+mj-lt"/>
              </a:rPr>
              <a:t>By</a:t>
            </a:r>
            <a:r>
              <a:rPr lang="de-DE" dirty="0">
                <a:latin typeface="+mj-lt"/>
              </a:rPr>
              <a:t>,</a:t>
            </a:r>
          </a:p>
          <a:p>
            <a:r>
              <a:rPr lang="de-DE" dirty="0" err="1">
                <a:latin typeface="+mj-lt"/>
              </a:rPr>
              <a:t>Jathin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Sreenivas</a:t>
            </a:r>
            <a:r>
              <a:rPr lang="de-DE" dirty="0">
                <a:latin typeface="+mj-lt"/>
              </a:rPr>
              <a:t>,</a:t>
            </a:r>
          </a:p>
          <a:p>
            <a:r>
              <a:rPr lang="de-DE" dirty="0">
                <a:latin typeface="+mj-lt"/>
              </a:rPr>
              <a:t>Vineeth Bhat,</a:t>
            </a:r>
          </a:p>
          <a:p>
            <a:r>
              <a:rPr lang="de-DE" dirty="0" err="1">
                <a:latin typeface="+mj-lt"/>
              </a:rPr>
              <a:t>Vidya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Gopalakrishnarao</a:t>
            </a:r>
            <a:endParaRPr lang="de-DE" dirty="0">
              <a:latin typeface="+mj-lt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9160A8F-2361-E442-90FE-1BD44AA6A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5D32BAB-90E4-BC46-9987-1635EFED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>
                <a:latin typeface="+mj-lt"/>
              </a:rPr>
              <a:t>1</a:t>
            </a:fld>
            <a:endParaRPr lang="de-DE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9595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8DAF-249F-5148-9CF1-E8D24A5F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Flowchart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AFDE3-3DC8-BA46-9FC0-C2A8DAD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>
                <a:latin typeface="+mj-lt"/>
              </a:rPr>
              <a:t>10</a:t>
            </a:fld>
            <a:endParaRPr lang="de-DE">
              <a:latin typeface="+mj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17843F-67EA-D94B-84D4-8EE26E47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A3CCE5-B275-410B-9EEC-C1EB76F42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921" y="131762"/>
            <a:ext cx="3089880" cy="65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55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E7FC-AF8F-634E-85D0-DC60D8D2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AD1CB-5133-ED4A-A397-B5BABD98A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970"/>
            <a:ext cx="10515600" cy="5115379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1200"/>
              </a:spcBef>
              <a:spcAft>
                <a:spcPts val="100"/>
              </a:spcAft>
              <a:buNone/>
            </a:pPr>
            <a:r>
              <a:rPr lang="en-US" sz="2200" dirty="0">
                <a:latin typeface="+mj-lt"/>
              </a:rPr>
              <a:t>[1] Sensors: </a:t>
            </a:r>
            <a:r>
              <a:rPr lang="en-US" sz="2200" dirty="0">
                <a:latin typeface="+mj-lt"/>
                <a:hlinkClick r:id="rId2"/>
              </a:rPr>
              <a:t>https://developer.android.com/guide/topics/sensors</a:t>
            </a:r>
            <a:r>
              <a:rPr lang="en-US" sz="2200" dirty="0">
                <a:latin typeface="+mj-lt"/>
              </a:rPr>
              <a:t>  Accessed:09.06.2020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spcAft>
                <a:spcPts val="100"/>
              </a:spcAft>
              <a:buNone/>
            </a:pPr>
            <a:r>
              <a:rPr lang="en-US" sz="2200" dirty="0">
                <a:latin typeface="+mj-lt"/>
              </a:rPr>
              <a:t>[2] Gyroscope: </a:t>
            </a:r>
            <a:r>
              <a:rPr lang="en-US" sz="2200" dirty="0">
                <a:latin typeface="+mj-lt"/>
                <a:hlinkClick r:id="rId3"/>
              </a:rPr>
              <a:t>https://ef.engr.utk.edu/hyperphysics/hbase/gyr.html</a:t>
            </a:r>
            <a:r>
              <a:rPr lang="en-US" sz="2200" dirty="0">
                <a:latin typeface="+mj-lt"/>
              </a:rPr>
              <a:t> Accessed: 09.06.2020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spcAft>
                <a:spcPts val="100"/>
              </a:spcAft>
              <a:buNone/>
            </a:pPr>
            <a:r>
              <a:rPr lang="en-US" sz="2200" dirty="0">
                <a:latin typeface="+mj-lt"/>
              </a:rPr>
              <a:t>[3] Live Science: </a:t>
            </a:r>
            <a:r>
              <a:rPr lang="en-US" sz="2200" dirty="0">
                <a:latin typeface="+mj-lt"/>
                <a:hlinkClick r:id="rId4"/>
              </a:rPr>
              <a:t>https://www.livescience.com/40102-accelerometers.html</a:t>
            </a:r>
            <a:r>
              <a:rPr lang="en-US" sz="2200" dirty="0">
                <a:latin typeface="+mj-lt"/>
              </a:rPr>
              <a:t> Accessed: 09.06.2020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spcAft>
                <a:spcPts val="100"/>
              </a:spcAft>
              <a:buNone/>
            </a:pPr>
            <a:r>
              <a:rPr lang="en-US" sz="2200" dirty="0">
                <a:latin typeface="+mj-lt"/>
              </a:rPr>
              <a:t>[4] Cost Estimation, Padmaja, http://people.cs.ksu.edu/ </a:t>
            </a:r>
            <a:r>
              <a:rPr lang="en-US" sz="2200" dirty="0" err="1">
                <a:latin typeface="+mj-lt"/>
              </a:rPr>
              <a:t>padmaja</a:t>
            </a:r>
            <a:r>
              <a:rPr lang="en-US" sz="2200" dirty="0">
                <a:latin typeface="+mj-lt"/>
              </a:rPr>
              <a:t>/Project/CostEstimate.html  Accessed: 09.06.2020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spcAft>
                <a:spcPts val="100"/>
              </a:spcAft>
              <a:buNone/>
            </a:pPr>
            <a:r>
              <a:rPr lang="en-US" sz="2200" dirty="0">
                <a:latin typeface="+mj-lt"/>
              </a:rPr>
              <a:t>[5] E. Thammasat and J. </a:t>
            </a:r>
            <a:r>
              <a:rPr lang="en-US" sz="2200" dirty="0" err="1">
                <a:latin typeface="+mj-lt"/>
              </a:rPr>
              <a:t>Chaicharn</a:t>
            </a:r>
            <a:r>
              <a:rPr lang="en-US" sz="2200" dirty="0">
                <a:latin typeface="+mj-lt"/>
              </a:rPr>
              <a:t>, ”A simply fall-detection algorithm using accelerometers on a smartphone,” The 5th 2012 Biomedical Engineering International Conference, </a:t>
            </a:r>
            <a:r>
              <a:rPr lang="en-US" sz="2200" dirty="0" err="1">
                <a:latin typeface="+mj-lt"/>
              </a:rPr>
              <a:t>Ubon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Ratchathani</a:t>
            </a:r>
            <a:r>
              <a:rPr lang="en-US" sz="2200" dirty="0">
                <a:latin typeface="+mj-lt"/>
              </a:rPr>
              <a:t>, 2012, pp. 1-4, </a:t>
            </a:r>
            <a:r>
              <a:rPr lang="en-US" sz="2200" dirty="0" err="1">
                <a:latin typeface="+mj-lt"/>
              </a:rPr>
              <a:t>doi</a:t>
            </a:r>
            <a:r>
              <a:rPr lang="en-US" sz="2200" dirty="0">
                <a:latin typeface="+mj-lt"/>
              </a:rPr>
              <a:t>: 10.1109/BMEiCon.2012.6465471.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spcAft>
                <a:spcPts val="100"/>
              </a:spcAft>
              <a:buNone/>
            </a:pPr>
            <a:r>
              <a:rPr lang="en-US" sz="2200" dirty="0">
                <a:latin typeface="+mj-lt"/>
              </a:rPr>
              <a:t>[6] F. </a:t>
            </a:r>
            <a:r>
              <a:rPr lang="en-US" sz="2200" dirty="0" err="1">
                <a:latin typeface="+mj-lt"/>
              </a:rPr>
              <a:t>Sposaro</a:t>
            </a:r>
            <a:r>
              <a:rPr lang="en-US" sz="2200" dirty="0">
                <a:latin typeface="+mj-lt"/>
              </a:rPr>
              <a:t> and G. Tyson, ”</a:t>
            </a:r>
            <a:r>
              <a:rPr lang="en-US" sz="2200" dirty="0" err="1">
                <a:latin typeface="+mj-lt"/>
              </a:rPr>
              <a:t>iFall</a:t>
            </a:r>
            <a:r>
              <a:rPr lang="en-US" sz="2200" dirty="0">
                <a:latin typeface="+mj-lt"/>
              </a:rPr>
              <a:t>: An android application for fall monitoring and response,” 2009 Annual International Conference of the IEEE Engineering in Medicine and Biology Society, Minneapolis, MN, 2009, pp. 6119-6122, </a:t>
            </a:r>
            <a:r>
              <a:rPr lang="en-US" sz="2200" dirty="0" err="1">
                <a:latin typeface="+mj-lt"/>
              </a:rPr>
              <a:t>doi</a:t>
            </a:r>
            <a:r>
              <a:rPr lang="en-US" sz="2200" dirty="0">
                <a:latin typeface="+mj-lt"/>
              </a:rPr>
              <a:t>: 10.1109/IEMBS.2009.5334912.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spcAft>
                <a:spcPts val="100"/>
              </a:spcAft>
              <a:buNone/>
            </a:pPr>
            <a:r>
              <a:rPr lang="en-US" sz="2200" dirty="0">
                <a:latin typeface="+mj-lt"/>
              </a:rPr>
              <a:t>[7] S. </a:t>
            </a:r>
            <a:r>
              <a:rPr lang="en-US" sz="2200" dirty="0" err="1">
                <a:latin typeface="+mj-lt"/>
              </a:rPr>
              <a:t>Abdelhedi</a:t>
            </a:r>
            <a:r>
              <a:rPr lang="en-US" sz="2200" dirty="0">
                <a:latin typeface="+mj-lt"/>
              </a:rPr>
              <a:t>, R. Bourguiba, J. </a:t>
            </a:r>
            <a:r>
              <a:rPr lang="en-US" sz="2200" dirty="0" err="1">
                <a:latin typeface="+mj-lt"/>
              </a:rPr>
              <a:t>Mouine</a:t>
            </a:r>
            <a:r>
              <a:rPr lang="en-US" sz="2200" dirty="0">
                <a:latin typeface="+mj-lt"/>
              </a:rPr>
              <a:t> and M. </a:t>
            </a:r>
            <a:r>
              <a:rPr lang="en-US" sz="2200" dirty="0" err="1">
                <a:latin typeface="+mj-lt"/>
              </a:rPr>
              <a:t>Baklouti</a:t>
            </a:r>
            <a:r>
              <a:rPr lang="en-US" sz="2200" dirty="0">
                <a:latin typeface="+mj-lt"/>
              </a:rPr>
              <a:t>, ”Development of a two-threshold-based fall detection algorithm for elderly health monitoring,” 2016 IEEE Tenth International Conference on Research Challenges in Information Science (RCIS), Grenoble, 2016, pp. 1-5, </a:t>
            </a:r>
            <a:r>
              <a:rPr lang="en-US" sz="2200" dirty="0" err="1">
                <a:latin typeface="+mj-lt"/>
              </a:rPr>
              <a:t>doi</a:t>
            </a:r>
            <a:r>
              <a:rPr lang="en-US" sz="2200" dirty="0">
                <a:latin typeface="+mj-lt"/>
              </a:rPr>
              <a:t>: 10.1109/RCIS.2016.7549315.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spcAft>
                <a:spcPts val="100"/>
              </a:spcAft>
              <a:buNone/>
            </a:pPr>
            <a:r>
              <a:rPr lang="en-US" sz="2200" dirty="0">
                <a:latin typeface="+mj-lt"/>
              </a:rPr>
              <a:t>[8] Bourke, Alan O´ </a:t>
            </a:r>
            <a:r>
              <a:rPr lang="en-US" sz="2200" dirty="0" err="1">
                <a:latin typeface="+mj-lt"/>
              </a:rPr>
              <a:t>Laighin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Gearo´id</a:t>
            </a:r>
            <a:r>
              <a:rPr lang="en-US" sz="2200" dirty="0">
                <a:latin typeface="+mj-lt"/>
              </a:rPr>
              <a:t>. (2008). A threshold-based </a:t>
            </a:r>
            <a:r>
              <a:rPr lang="en-US" sz="2200" dirty="0" err="1">
                <a:latin typeface="+mj-lt"/>
              </a:rPr>
              <a:t>falldetection</a:t>
            </a:r>
            <a:r>
              <a:rPr lang="en-US" sz="2200" dirty="0">
                <a:latin typeface="+mj-lt"/>
              </a:rPr>
              <a:t> algorithm using a bi-axial gyroscope sensor. Medical engineering physics. 30. 84-90. 10.1016/j.medengphy.2006.12.001.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spcAft>
                <a:spcPts val="100"/>
              </a:spcAft>
              <a:buNone/>
            </a:pPr>
            <a:r>
              <a:rPr lang="en-US" sz="2200" dirty="0">
                <a:latin typeface="+mj-lt"/>
              </a:rPr>
              <a:t>[9] H. W. Guo, Y. T. Hsieh, Y. S. Huang, J. C. </a:t>
            </a:r>
            <a:r>
              <a:rPr lang="en-US" sz="2200" dirty="0" err="1">
                <a:latin typeface="+mj-lt"/>
              </a:rPr>
              <a:t>Chien</a:t>
            </a:r>
            <a:r>
              <a:rPr lang="en-US" sz="2200" dirty="0">
                <a:latin typeface="+mj-lt"/>
              </a:rPr>
              <a:t>, K. </a:t>
            </a:r>
            <a:r>
              <a:rPr lang="en-US" sz="2200" dirty="0" err="1">
                <a:latin typeface="+mj-lt"/>
              </a:rPr>
              <a:t>Haraikawa</a:t>
            </a:r>
            <a:r>
              <a:rPr lang="en-US" sz="2200" dirty="0">
                <a:latin typeface="+mj-lt"/>
              </a:rPr>
              <a:t> and J. S. Shieh, ”A threshold-based algorithm of fall detection using a wearable device with tri-axial accelerometer and gyroscope,” 2015 International Conference on Intelligent Informatics and Biomedical Sciences (ICIIBMS), Okinawa, 2015, pp. 54-57, </a:t>
            </a:r>
            <a:r>
              <a:rPr lang="en-US" sz="2200" dirty="0" err="1">
                <a:latin typeface="+mj-lt"/>
              </a:rPr>
              <a:t>doi</a:t>
            </a:r>
            <a:r>
              <a:rPr lang="en-US" sz="2200" dirty="0">
                <a:latin typeface="+mj-lt"/>
              </a:rPr>
              <a:t>: 10.1109/ICIIBMS. 2015.7439470.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326AC-D262-5541-B9C3-D91F2837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>
                <a:latin typeface="+mj-lt"/>
              </a:rPr>
              <a:t>11</a:t>
            </a:fld>
            <a:endParaRPr lang="de-DE">
              <a:latin typeface="+mj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14E00D7-7BDB-A04F-B7C5-C64CF399A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23400" y="182065"/>
            <a:ext cx="248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0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A070-04CC-FB4D-AFC6-2FBAE50B4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567"/>
            <a:ext cx="10515600" cy="4693395"/>
          </a:xfrm>
        </p:spPr>
        <p:txBody>
          <a:bodyPr/>
          <a:lstStyle/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Smartphones are embedded with sensors using which we can extract data to perform various human activity recognition. This projects uses that idea to detect a fall and propose a fall detection system using sensors embedded in smartphones.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AFDE3-3DC8-BA46-9FC0-C2A8DAD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>
                <a:latin typeface="+mj-lt"/>
              </a:rPr>
              <a:t>2</a:t>
            </a:fld>
            <a:endParaRPr lang="de-DE">
              <a:latin typeface="+mj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17843F-67EA-D94B-84D4-8EE26E47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1FFEA7-0E44-214D-AE0A-6F880818592E}"/>
              </a:ext>
            </a:extLst>
          </p:cNvPr>
          <p:cNvSpPr txBox="1"/>
          <p:nvPr/>
        </p:nvSpPr>
        <p:spPr>
          <a:xfrm>
            <a:off x="838200" y="573644"/>
            <a:ext cx="3923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Project Vision</a:t>
            </a:r>
          </a:p>
        </p:txBody>
      </p:sp>
    </p:spTree>
    <p:extLst>
      <p:ext uri="{BB962C8B-B14F-4D97-AF65-F5344CB8AC3E}">
        <p14:creationId xmlns:p14="http://schemas.microsoft.com/office/powerpoint/2010/main" val="250897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26E6-2DFE-BC45-96FC-DE978664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827"/>
            <a:ext cx="10515600" cy="871370"/>
          </a:xfrm>
        </p:spPr>
        <p:txBody>
          <a:bodyPr>
            <a:normAutofit/>
          </a:bodyPr>
          <a:lstStyle/>
          <a:p>
            <a:r>
              <a:rPr lang="en-US" sz="3600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BCEDF-472F-B242-ADF9-924D47100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197"/>
            <a:ext cx="10515600" cy="518376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+mj-lt"/>
              </a:rPr>
              <a:t>Functional requirements:</a:t>
            </a:r>
          </a:p>
          <a:p>
            <a:pPr lvl="1"/>
            <a:r>
              <a:rPr lang="en-US" dirty="0">
                <a:latin typeface="+mj-lt"/>
              </a:rPr>
              <a:t>Fall Detection</a:t>
            </a:r>
          </a:p>
          <a:p>
            <a:pPr lvl="1"/>
            <a:r>
              <a:rPr lang="en-US" dirty="0">
                <a:latin typeface="+mj-lt"/>
              </a:rPr>
              <a:t>Accessing sensor</a:t>
            </a:r>
          </a:p>
          <a:p>
            <a:pPr lvl="1"/>
            <a:r>
              <a:rPr lang="en-US" dirty="0">
                <a:latin typeface="+mj-lt"/>
              </a:rPr>
              <a:t>Trigger alarm </a:t>
            </a:r>
          </a:p>
          <a:p>
            <a:pPr lvl="1"/>
            <a:r>
              <a:rPr lang="en-US" dirty="0">
                <a:latin typeface="+mj-lt"/>
              </a:rPr>
              <a:t>Trigger SMS alert</a:t>
            </a:r>
          </a:p>
          <a:p>
            <a:pPr lvl="1"/>
            <a:r>
              <a:rPr lang="en-US" dirty="0">
                <a:latin typeface="+mj-lt"/>
              </a:rPr>
              <a:t>Acknowledgement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Non Functional Requirements:</a:t>
            </a:r>
          </a:p>
          <a:p>
            <a:pPr lvl="1"/>
            <a:r>
              <a:rPr lang="en-US" dirty="0">
                <a:latin typeface="+mj-lt"/>
              </a:rPr>
              <a:t>Real time</a:t>
            </a:r>
          </a:p>
          <a:p>
            <a:pPr lvl="1"/>
            <a:r>
              <a:rPr lang="en-US" dirty="0">
                <a:latin typeface="+mj-lt"/>
              </a:rPr>
              <a:t>Accuracy</a:t>
            </a:r>
          </a:p>
          <a:p>
            <a:pPr lvl="1"/>
            <a:r>
              <a:rPr lang="en-US" dirty="0">
                <a:latin typeface="+mj-lt"/>
              </a:rPr>
              <a:t>Scalability</a:t>
            </a:r>
          </a:p>
          <a:p>
            <a:pPr lvl="1"/>
            <a:r>
              <a:rPr lang="en-US" dirty="0">
                <a:latin typeface="+mj-lt"/>
              </a:rPr>
              <a:t>User friendly</a:t>
            </a:r>
          </a:p>
          <a:p>
            <a:pPr lvl="1"/>
            <a:r>
              <a:rPr lang="en-US" dirty="0">
                <a:latin typeface="+mj-lt"/>
              </a:rPr>
              <a:t>Reliability</a:t>
            </a:r>
          </a:p>
          <a:p>
            <a:pPr lvl="1"/>
            <a:r>
              <a:rPr lang="en-US" dirty="0">
                <a:latin typeface="+mj-lt"/>
              </a:rPr>
              <a:t>Security</a:t>
            </a:r>
          </a:p>
          <a:p>
            <a:pPr lvl="2"/>
            <a:r>
              <a:rPr lang="en-US" dirty="0">
                <a:latin typeface="+mj-lt"/>
              </a:rPr>
              <a:t>Privacy</a:t>
            </a:r>
          </a:p>
          <a:p>
            <a:pPr lvl="2"/>
            <a:r>
              <a:rPr lang="en-US" dirty="0">
                <a:latin typeface="+mj-lt"/>
              </a:rPr>
              <a:t>Confidentiality</a:t>
            </a:r>
          </a:p>
          <a:p>
            <a:pPr lvl="2"/>
            <a:r>
              <a:rPr lang="en-US" dirty="0">
                <a:latin typeface="+mj-lt"/>
              </a:rPr>
              <a:t>Access permission</a:t>
            </a:r>
          </a:p>
          <a:p>
            <a:pPr lvl="2"/>
            <a:r>
              <a:rPr lang="en-US" dirty="0">
                <a:latin typeface="+mj-lt"/>
              </a:rPr>
              <a:t>Authentication</a:t>
            </a:r>
          </a:p>
          <a:p>
            <a:pPr lvl="2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92062-378D-D940-86E2-BED98C44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>
                <a:latin typeface="+mj-lt"/>
              </a:rPr>
              <a:t>3</a:t>
            </a:fld>
            <a:endParaRPr lang="de-DE">
              <a:latin typeface="+mj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103A3B2-A45A-7744-8CD3-683A4AC1F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82065"/>
            <a:ext cx="248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6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F1B2-93C0-48FC-8EE0-EA0991ED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47884"/>
            <a:ext cx="10515600" cy="1124781"/>
          </a:xfrm>
        </p:spPr>
        <p:txBody>
          <a:bodyPr/>
          <a:lstStyle/>
          <a:p>
            <a:r>
              <a:rPr lang="en-US" sz="3600" dirty="0"/>
              <a:t>Resource Utilization</a:t>
            </a:r>
            <a:endParaRPr lang="en-I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310A3-B502-4BC1-834D-676FB18A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4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E726DCF-C251-4B7E-966C-583984274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82065"/>
            <a:ext cx="2489200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495B7E-8EDF-4E55-853B-9D4053339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459" y="1834539"/>
            <a:ext cx="9181082" cy="318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F1B2-93C0-48FC-8EE0-EA0991ED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47884"/>
            <a:ext cx="10515600" cy="1124781"/>
          </a:xfrm>
        </p:spPr>
        <p:txBody>
          <a:bodyPr/>
          <a:lstStyle/>
          <a:p>
            <a:r>
              <a:rPr lang="en-US" sz="3600" dirty="0"/>
              <a:t>Use Case</a:t>
            </a:r>
            <a:endParaRPr lang="en-I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310A3-B502-4BC1-834D-676FB18A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5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E726DCF-C251-4B7E-966C-583984274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82065"/>
            <a:ext cx="2489200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32B26-95CC-44D4-9476-D8BB583B5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813" y="982396"/>
            <a:ext cx="5385077" cy="519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63FA-6947-4B59-880F-30B860CE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83296"/>
            <a:ext cx="10515600" cy="707895"/>
          </a:xfrm>
        </p:spPr>
        <p:txBody>
          <a:bodyPr>
            <a:normAutofit/>
          </a:bodyPr>
          <a:lstStyle/>
          <a:p>
            <a:r>
              <a:rPr lang="en-US" sz="3600" dirty="0"/>
              <a:t>Sequence Diagram</a:t>
            </a:r>
            <a:endParaRPr lang="en-I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C052-1EAA-4138-A9E8-BB14B430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6</a:t>
            </a:fld>
            <a:endParaRPr lang="de-D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1CD91E-7052-4CCA-A056-FB51449D8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82065"/>
            <a:ext cx="2489200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6F270A-0C50-4942-A998-ABD080EE3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869" y="183296"/>
            <a:ext cx="7781731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7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63FA-6947-4B59-880F-30B860CE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>
            <a:normAutofit/>
          </a:bodyPr>
          <a:lstStyle/>
          <a:p>
            <a:r>
              <a:rPr lang="en-US" sz="3600" dirty="0"/>
              <a:t>Class Diagram</a:t>
            </a:r>
            <a:endParaRPr lang="en-I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C052-1EAA-4138-A9E8-BB14B430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7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CE3096-8A49-476C-A1F9-659886ECC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139" y="1374375"/>
            <a:ext cx="7767929" cy="478026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1CD91E-7052-4CCA-A056-FB51449D8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3400" y="182065"/>
            <a:ext cx="248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0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26E6-2DFE-BC45-96FC-DE978664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827"/>
            <a:ext cx="10515600" cy="871370"/>
          </a:xfrm>
        </p:spPr>
        <p:txBody>
          <a:bodyPr>
            <a:normAutofit/>
          </a:bodyPr>
          <a:lstStyle/>
          <a:p>
            <a:r>
              <a:rPr lang="en-US" sz="3600" dirty="0"/>
              <a:t>Project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BCEDF-472F-B242-ADF9-924D47100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197"/>
            <a:ext cx="10515600" cy="51837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We are using Function Point Analysis and COCOMO model to predict the development time and effort for our project.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The development time will be 4.2156 months/person or </a:t>
            </a:r>
            <a:r>
              <a:rPr lang="en-US" sz="2400" b="1" dirty="0">
                <a:latin typeface="+mj-lt"/>
              </a:rPr>
              <a:t>3.955 </a:t>
            </a:r>
            <a:r>
              <a:rPr lang="en-IN" sz="2400" b="1" dirty="0">
                <a:latin typeface="+mj-lt"/>
              </a:rPr>
              <a:t>person/month. </a:t>
            </a:r>
          </a:p>
          <a:p>
            <a:r>
              <a:rPr lang="en-US" sz="2400" dirty="0">
                <a:latin typeface="+mj-lt"/>
              </a:rPr>
              <a:t> Source Lines of Code( SLOC ) = 1609.3</a:t>
            </a:r>
          </a:p>
          <a:p>
            <a:r>
              <a:rPr lang="en-US" sz="2400" dirty="0">
                <a:latin typeface="+mj-lt"/>
              </a:rPr>
              <a:t> Programmer Productivity( PM )= 3.95530 person/month</a:t>
            </a:r>
          </a:p>
          <a:p>
            <a:r>
              <a:rPr lang="en-US" sz="2400" dirty="0">
                <a:latin typeface="+mj-lt"/>
              </a:rPr>
              <a:t> Development time( DEV )= 4.2156 months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92062-378D-D940-86E2-BED98C44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>
                <a:latin typeface="+mj-lt"/>
              </a:rPr>
              <a:t>8</a:t>
            </a:fld>
            <a:endParaRPr lang="de-DE">
              <a:latin typeface="+mj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103A3B2-A45A-7744-8CD3-683A4AC1F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82065"/>
            <a:ext cx="248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60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3D77-B993-594A-BBAF-477AD1BC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70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Development environment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043BE-6662-3443-AE6C-6BB8C578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>
                <a:latin typeface="+mj-lt"/>
              </a:rPr>
              <a:t>9</a:t>
            </a:fld>
            <a:endParaRPr lang="de-DE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8DB151-BE42-984A-AF67-73FF9A96CF51}"/>
              </a:ext>
            </a:extLst>
          </p:cNvPr>
          <p:cNvSpPr txBox="1"/>
          <p:nvPr/>
        </p:nvSpPr>
        <p:spPr>
          <a:xfrm>
            <a:off x="409591" y="849500"/>
            <a:ext cx="721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7D95348-75DE-8A42-9344-C0872286D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82065"/>
            <a:ext cx="2489200" cy="9906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88647C-72A6-8C42-AF54-3055DE46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725"/>
            <a:ext cx="10208172" cy="4821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+mj-lt"/>
              </a:rPr>
              <a:t>Development Environment: Android </a:t>
            </a:r>
          </a:p>
          <a:p>
            <a:pPr lvl="1"/>
            <a:r>
              <a:rPr lang="en-US" sz="2200" dirty="0">
                <a:latin typeface="+mj-lt"/>
              </a:rPr>
              <a:t>Hardware sensors are accessed using the dedicated android hardware package (</a:t>
            </a:r>
            <a:r>
              <a:rPr lang="en-US" sz="2200" dirty="0" err="1">
                <a:latin typeface="+mj-lt"/>
              </a:rPr>
              <a:t>android.hardware</a:t>
            </a:r>
            <a:r>
              <a:rPr lang="en-US" sz="2200" dirty="0">
                <a:latin typeface="+mj-lt"/>
              </a:rPr>
              <a:t>). It includes the following classes and interfaces</a:t>
            </a:r>
            <a:r>
              <a:rPr lang="en-US" dirty="0">
                <a:latin typeface="+mj-lt"/>
              </a:rPr>
              <a:t>.</a:t>
            </a:r>
          </a:p>
          <a:p>
            <a:pPr lvl="2"/>
            <a:r>
              <a:rPr lang="en-US" dirty="0" err="1">
                <a:latin typeface="+mj-lt"/>
              </a:rPr>
              <a:t>SensorManager</a:t>
            </a:r>
            <a:endParaRPr lang="en-US" dirty="0">
              <a:latin typeface="+mj-lt"/>
            </a:endParaRPr>
          </a:p>
          <a:p>
            <a:pPr lvl="2"/>
            <a:r>
              <a:rPr lang="en-US" dirty="0">
                <a:latin typeface="+mj-lt"/>
              </a:rPr>
              <a:t>Sensor</a:t>
            </a:r>
          </a:p>
          <a:p>
            <a:pPr lvl="2"/>
            <a:r>
              <a:rPr lang="en-US" dirty="0" err="1">
                <a:latin typeface="+mj-lt"/>
              </a:rPr>
              <a:t>SensorEvent</a:t>
            </a:r>
            <a:endParaRPr lang="en-US" dirty="0">
              <a:latin typeface="+mj-lt"/>
            </a:endParaRPr>
          </a:p>
          <a:p>
            <a:pPr lvl="2"/>
            <a:r>
              <a:rPr lang="en-US" dirty="0" err="1">
                <a:latin typeface="+mj-lt"/>
              </a:rPr>
              <a:t>SensorEventListner</a:t>
            </a:r>
            <a:endParaRPr lang="en-US" dirty="0">
              <a:latin typeface="+mj-lt"/>
            </a:endParaRPr>
          </a:p>
          <a:p>
            <a:pPr marL="914400" lvl="2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2600" dirty="0">
                <a:latin typeface="+mj-lt"/>
              </a:rPr>
              <a:t>Hardware and Software</a:t>
            </a:r>
          </a:p>
          <a:p>
            <a:pPr lvl="2"/>
            <a:r>
              <a:rPr lang="en-IN" dirty="0"/>
              <a:t> </a:t>
            </a:r>
            <a:r>
              <a:rPr lang="en-IN" sz="2100" dirty="0">
                <a:latin typeface="+mj-lt"/>
              </a:rPr>
              <a:t>Smartphone: Google Pixel</a:t>
            </a:r>
          </a:p>
          <a:p>
            <a:pPr lvl="2"/>
            <a:r>
              <a:rPr lang="en-IN" sz="2100" dirty="0">
                <a:latin typeface="+mj-lt"/>
              </a:rPr>
              <a:t> Operating System: Android</a:t>
            </a:r>
          </a:p>
          <a:p>
            <a:pPr lvl="2"/>
            <a:r>
              <a:rPr lang="en-IN" sz="2100" dirty="0">
                <a:latin typeface="+mj-lt"/>
              </a:rPr>
              <a:t> IDE: Android Studio</a:t>
            </a:r>
          </a:p>
          <a:p>
            <a:pPr lvl="2"/>
            <a:r>
              <a:rPr lang="en-IN" sz="2100" dirty="0">
                <a:latin typeface="+mj-lt"/>
              </a:rPr>
              <a:t> Version Control: GitHub</a:t>
            </a:r>
            <a:endParaRPr lang="en-US" sz="2100" dirty="0">
              <a:latin typeface="+mj-lt"/>
            </a:endParaRPr>
          </a:p>
          <a:p>
            <a:pPr lvl="2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C22260-ABBA-488E-9DDC-9FB4AE58993F}"/>
              </a:ext>
            </a:extLst>
          </p:cNvPr>
          <p:cNvSpPr txBox="1">
            <a:spLocks/>
          </p:cNvSpPr>
          <p:nvPr/>
        </p:nvSpPr>
        <p:spPr>
          <a:xfrm>
            <a:off x="6337041" y="3835728"/>
            <a:ext cx="3575180" cy="2199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sz="2600" dirty="0">
                <a:latin typeface="+mj-lt"/>
              </a:rPr>
              <a:t>Sensors Used</a:t>
            </a:r>
          </a:p>
          <a:p>
            <a:pPr lvl="2"/>
            <a:r>
              <a:rPr lang="en-US" dirty="0">
                <a:latin typeface="+mj-lt"/>
              </a:rPr>
              <a:t>Accelerometer</a:t>
            </a:r>
          </a:p>
          <a:p>
            <a:pPr lvl="2"/>
            <a:r>
              <a:rPr lang="en-US" dirty="0">
                <a:latin typeface="+mj-lt"/>
              </a:rPr>
              <a:t>Gyroscope</a:t>
            </a:r>
          </a:p>
        </p:txBody>
      </p:sp>
    </p:spTree>
    <p:extLst>
      <p:ext uri="{BB962C8B-B14F-4D97-AF65-F5344CB8AC3E}">
        <p14:creationId xmlns:p14="http://schemas.microsoft.com/office/powerpoint/2010/main" val="171371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1562</TotalTime>
  <Words>620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Fall Detection System Using Sensors Embedded In Smartphones</vt:lpstr>
      <vt:lpstr>PowerPoint Presentation</vt:lpstr>
      <vt:lpstr>Requirements</vt:lpstr>
      <vt:lpstr>Resource Utilization</vt:lpstr>
      <vt:lpstr>Use Case</vt:lpstr>
      <vt:lpstr>Sequence Diagram</vt:lpstr>
      <vt:lpstr>Class Diagram</vt:lpstr>
      <vt:lpstr>Project Estimation</vt:lpstr>
      <vt:lpstr>Development environment</vt:lpstr>
      <vt:lpstr>Flowchart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Engineering</dc:title>
  <dc:creator>Microsoft Office User</dc:creator>
  <cp:lastModifiedBy>vidya g</cp:lastModifiedBy>
  <cp:revision>74</cp:revision>
  <dcterms:created xsi:type="dcterms:W3CDTF">2019-10-24T12:19:51Z</dcterms:created>
  <dcterms:modified xsi:type="dcterms:W3CDTF">2020-06-11T20:24:49Z</dcterms:modified>
</cp:coreProperties>
</file>