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1"/>
  </p:notesMasterIdLst>
  <p:sldIdLst>
    <p:sldId id="256" r:id="rId2"/>
    <p:sldId id="266" r:id="rId3"/>
    <p:sldId id="269" r:id="rId4"/>
    <p:sldId id="267" r:id="rId5"/>
    <p:sldId id="265" r:id="rId6"/>
    <p:sldId id="270" r:id="rId7"/>
    <p:sldId id="271" r:id="rId8"/>
    <p:sldId id="272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09.07.20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09.07.20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09.07.20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09.07.20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09.07.20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09.07.20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09.07.20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09.07.20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law.info/articles/sensorfus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45"/>
            <a:ext cx="9144000" cy="1194318"/>
          </a:xfrm>
        </p:spPr>
        <p:txBody>
          <a:bodyPr>
            <a:noAutofit/>
          </a:bodyPr>
          <a:lstStyle/>
          <a:p>
            <a:r>
              <a:rPr lang="en-IN" sz="3200" b="1" dirty="0"/>
              <a:t>Fall Detection System Using</a:t>
            </a:r>
            <a:br>
              <a:rPr lang="en-IN" sz="3200" b="1" dirty="0"/>
            </a:br>
            <a:r>
              <a:rPr lang="en-IN" sz="3200" b="1" dirty="0"/>
              <a:t>Sensors Embedded In Smartphones</a:t>
            </a:r>
            <a:endParaRPr lang="de-DE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 err="1">
                <a:latin typeface="+mj-lt"/>
              </a:rPr>
              <a:t>Jathin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Sreenivas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>
                <a:latin typeface="+mj-lt"/>
              </a:rPr>
              <a:t>Vineeth Bhat,</a:t>
            </a:r>
          </a:p>
          <a:p>
            <a:r>
              <a:rPr lang="de-DE" dirty="0" err="1">
                <a:latin typeface="+mj-lt"/>
              </a:rPr>
              <a:t>Vidya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Gopalakrishnarao</a:t>
            </a:r>
            <a:endParaRPr lang="de-DE" dirty="0">
              <a:latin typeface="+mj-lt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1</a:t>
            </a:fld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14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C052-1EAA-4138-A9E8-BB14B43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1CD91E-7052-4CCA-A056-FB51449D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71841-24E3-324A-8981-C0D3EAB29ACD}"/>
              </a:ext>
            </a:extLst>
          </p:cNvPr>
          <p:cNvSpPr txBox="1"/>
          <p:nvPr/>
        </p:nvSpPr>
        <p:spPr>
          <a:xfrm>
            <a:off x="876237" y="1448059"/>
            <a:ext cx="106449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Targeted group of people[1]:</a:t>
            </a:r>
          </a:p>
          <a:p>
            <a:endParaRPr lang="en-US" dirty="0"/>
          </a:p>
          <a:p>
            <a:r>
              <a:rPr lang="en-US" dirty="0"/>
              <a:t>Based on the literature we are referring, which considered 6 individuals of below mentioned age, weight and height group fall detection algorithm is defined.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group : 30 – 39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 group: 59 </a:t>
            </a:r>
            <a:r>
              <a:rPr lang="en-US" dirty="0" err="1"/>
              <a:t>kgs</a:t>
            </a:r>
            <a:r>
              <a:rPr lang="en-US" dirty="0"/>
              <a:t> – 72 </a:t>
            </a:r>
            <a:r>
              <a:rPr lang="en-US" dirty="0" err="1"/>
              <a:t>kgs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Height: 1.68m – 1.76m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Types of falls : Forward, backward </a:t>
            </a:r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A5A13-87F9-C042-BBD3-6AD7A9EE881D}"/>
              </a:ext>
            </a:extLst>
          </p:cNvPr>
          <p:cNvSpPr txBox="1"/>
          <p:nvPr/>
        </p:nvSpPr>
        <p:spPr>
          <a:xfrm>
            <a:off x="876237" y="355513"/>
            <a:ext cx="584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Project Updates</a:t>
            </a:r>
          </a:p>
        </p:txBody>
      </p:sp>
    </p:spTree>
    <p:extLst>
      <p:ext uri="{BB962C8B-B14F-4D97-AF65-F5344CB8AC3E}">
        <p14:creationId xmlns:p14="http://schemas.microsoft.com/office/powerpoint/2010/main" val="14873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CCB3-9836-5D43-B54C-8B55BF1D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821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97A0-B62F-6E49-94CB-293FF5AB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33"/>
            <a:ext cx="435391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Total Sum vector: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Angular velocity: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Tilt: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AD4B8-DC83-6449-90ED-87E04675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9B16A-2A12-A24D-849B-9DF9D11C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14" y="2159900"/>
            <a:ext cx="3684103" cy="638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9F3B-DF40-A64B-BB49-D15A4DEB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14" y="3267813"/>
            <a:ext cx="3960626" cy="578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B87BA-4014-E048-AA2C-AD9472EE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38" y="4240597"/>
            <a:ext cx="2002448" cy="87681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2102BC6-AC2D-064C-B206-2BAB7E4AF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96A8-EC92-8E4D-8C81-8ACBA229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page3image40650368">
            <a:extLst>
              <a:ext uri="{FF2B5EF4-FFF2-40B4-BE49-F238E27FC236}">
                <a16:creationId xmlns:a16="http://schemas.microsoft.com/office/drawing/2014/main" id="{1DD1383F-84F5-504E-A0E6-126848C5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89" y="3122726"/>
            <a:ext cx="3970311" cy="31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4image40740400">
            <a:extLst>
              <a:ext uri="{FF2B5EF4-FFF2-40B4-BE49-F238E27FC236}">
                <a16:creationId xmlns:a16="http://schemas.microsoft.com/office/drawing/2014/main" id="{FCCC5193-E682-B04E-BC77-A0FFC122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40" y="273269"/>
            <a:ext cx="3648353" cy="293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4image40739568">
            <a:extLst>
              <a:ext uri="{FF2B5EF4-FFF2-40B4-BE49-F238E27FC236}">
                <a16:creationId xmlns:a16="http://schemas.microsoft.com/office/drawing/2014/main" id="{4D5D0D94-E580-414A-99FD-ED32CD9F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8" y="3122726"/>
            <a:ext cx="4134718" cy="33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AB549-9383-4046-8224-A299ECE3FF64}"/>
              </a:ext>
            </a:extLst>
          </p:cNvPr>
          <p:cNvSpPr txBox="1"/>
          <p:nvPr/>
        </p:nvSpPr>
        <p:spPr>
          <a:xfrm>
            <a:off x="533400" y="869766"/>
            <a:ext cx="6813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Thresholds are defined based on the experiment done on the literature on previously mentioned group of people.</a:t>
            </a:r>
          </a:p>
          <a:p>
            <a:endParaRPr lang="en-US" dirty="0"/>
          </a:p>
          <a:p>
            <a:r>
              <a:rPr lang="en-US" dirty="0"/>
              <a:t>FT1: Lower acceleration threshold: 0.71g</a:t>
            </a:r>
          </a:p>
          <a:p>
            <a:r>
              <a:rPr lang="en-US" dirty="0"/>
              <a:t>FT2: Upper acceleration threshold: 1.95g</a:t>
            </a:r>
          </a:p>
          <a:p>
            <a:r>
              <a:rPr lang="en-US" dirty="0"/>
              <a:t>FT3: Angular velocity: 1.52 </a:t>
            </a:r>
            <a:r>
              <a:rPr lang="en-US" dirty="0" err="1"/>
              <a:t>deg</a:t>
            </a:r>
            <a:r>
              <a:rPr lang="en-US" dirty="0"/>
              <a:t>/sec</a:t>
            </a:r>
          </a:p>
          <a:p>
            <a:r>
              <a:rPr lang="en-US" dirty="0"/>
              <a:t>FT4: Tilt: 60 degrees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71B5E8-BFEE-6E4C-BC08-76A4E2AE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Defining thresholds for Fall Detection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8003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364C9-3E06-5B44-96B0-BC241F428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62" y="830594"/>
            <a:ext cx="4904977" cy="19714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26AC-D262-5541-B9C3-D91F283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5</a:t>
            </a:fld>
            <a:endParaRPr lang="de-DE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C5430-2F00-5447-A4BC-D2967F8D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66" y="201855"/>
            <a:ext cx="5688161" cy="3472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2FD1-29DB-AA45-A9C4-AB70893CF854}"/>
              </a:ext>
            </a:extLst>
          </p:cNvPr>
          <p:cNvSpPr txBox="1"/>
          <p:nvPr/>
        </p:nvSpPr>
        <p:spPr>
          <a:xfrm>
            <a:off x="179717" y="3133419"/>
            <a:ext cx="95839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Filtered</a:t>
            </a:r>
            <a:r>
              <a:rPr lang="de-DE" sz="1700" dirty="0"/>
              <a:t> Angle = </a:t>
            </a:r>
            <a:r>
              <a:rPr lang="el-GR" sz="1700" dirty="0"/>
              <a:t>α × (</a:t>
            </a:r>
            <a:r>
              <a:rPr lang="de-DE" sz="1700" dirty="0" err="1"/>
              <a:t>Gyroscope</a:t>
            </a:r>
            <a:r>
              <a:rPr lang="de-DE" sz="1700" dirty="0"/>
              <a:t> Angle) + (1 − </a:t>
            </a:r>
            <a:r>
              <a:rPr lang="el-GR" sz="1700" dirty="0"/>
              <a:t>α) × (</a:t>
            </a:r>
            <a:r>
              <a:rPr lang="de-DE" sz="1700" dirty="0" err="1"/>
              <a:t>Accelerometer</a:t>
            </a:r>
            <a:r>
              <a:rPr lang="de-DE" sz="1700" dirty="0"/>
              <a:t> Angle)</a:t>
            </a:r>
            <a:endParaRPr lang="en-US" sz="1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0896D-61AF-0941-B87F-0700AD16A493}"/>
              </a:ext>
            </a:extLst>
          </p:cNvPr>
          <p:cNvSpPr txBox="1"/>
          <p:nvPr/>
        </p:nvSpPr>
        <p:spPr>
          <a:xfrm>
            <a:off x="179716" y="3802949"/>
            <a:ext cx="65833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/>
              <a:t>α</a:t>
            </a:r>
            <a:r>
              <a:rPr lang="en-US" sz="1700" dirty="0"/>
              <a:t> </a:t>
            </a:r>
            <a:r>
              <a:rPr lang="el-GR" sz="1700" dirty="0"/>
              <a:t> = </a:t>
            </a:r>
            <a:r>
              <a:rPr lang="en-US" sz="1700" dirty="0"/>
              <a:t>T</a:t>
            </a:r>
            <a:r>
              <a:rPr lang="el-GR" sz="1700" dirty="0"/>
              <a:t>/(</a:t>
            </a:r>
            <a:r>
              <a:rPr lang="en-US" sz="1700" dirty="0"/>
              <a:t>T</a:t>
            </a:r>
            <a:r>
              <a:rPr lang="el-GR" sz="1700" dirty="0"/>
              <a:t> + Δ</a:t>
            </a:r>
            <a:r>
              <a:rPr lang="de-DE" sz="1700" dirty="0"/>
              <a:t>t)   = Filter </a:t>
            </a:r>
            <a:r>
              <a:rPr lang="de-DE" sz="1700" dirty="0" err="1"/>
              <a:t>coefficient</a:t>
            </a:r>
            <a:endParaRPr lang="de-DE" sz="1700" dirty="0"/>
          </a:p>
          <a:p>
            <a:r>
              <a:rPr lang="de-DE" sz="1700" dirty="0"/>
              <a:t>(</a:t>
            </a:r>
            <a:r>
              <a:rPr lang="de-DE" sz="1700" dirty="0" err="1"/>
              <a:t>Gyroscope</a:t>
            </a:r>
            <a:r>
              <a:rPr lang="de-DE" sz="1700" dirty="0"/>
              <a:t> Angle) = (Last </a:t>
            </a:r>
            <a:r>
              <a:rPr lang="de-DE" sz="1700" dirty="0" err="1"/>
              <a:t>Measured</a:t>
            </a:r>
            <a:r>
              <a:rPr lang="de-DE" sz="1700" dirty="0"/>
              <a:t> </a:t>
            </a:r>
            <a:r>
              <a:rPr lang="de-DE" sz="1700" dirty="0" err="1"/>
              <a:t>Filtered</a:t>
            </a:r>
            <a:r>
              <a:rPr lang="de-DE" sz="1700" dirty="0"/>
              <a:t> Angle) + </a:t>
            </a:r>
            <a:r>
              <a:rPr lang="el-GR" sz="1700" dirty="0" err="1"/>
              <a:t>ω×Δ</a:t>
            </a:r>
            <a:r>
              <a:rPr lang="de-DE" sz="1700" dirty="0"/>
              <a:t>t</a:t>
            </a:r>
          </a:p>
          <a:p>
            <a:r>
              <a:rPr lang="el-GR" sz="1700" dirty="0"/>
              <a:t>Δ</a:t>
            </a:r>
            <a:r>
              <a:rPr lang="de-DE" sz="1700" dirty="0"/>
              <a:t>T = </a:t>
            </a:r>
            <a:r>
              <a:rPr lang="de-DE" sz="1700" dirty="0" err="1"/>
              <a:t>sampling</a:t>
            </a:r>
            <a:r>
              <a:rPr lang="de-DE" sz="1700" dirty="0"/>
              <a:t> rate</a:t>
            </a:r>
          </a:p>
          <a:p>
            <a:r>
              <a:rPr lang="de-DE" sz="1700" dirty="0"/>
              <a:t> </a:t>
            </a:r>
            <a:r>
              <a:rPr lang="en-US" sz="1700" dirty="0"/>
              <a:t>T</a:t>
            </a:r>
            <a:r>
              <a:rPr lang="el-GR" sz="1700" dirty="0"/>
              <a:t> = </a:t>
            </a:r>
            <a:r>
              <a:rPr lang="de-DE" sz="1700" dirty="0"/>
              <a:t>time </a:t>
            </a:r>
            <a:r>
              <a:rPr lang="de-DE" sz="1700" dirty="0" err="1"/>
              <a:t>constant</a:t>
            </a:r>
            <a:r>
              <a:rPr lang="de-DE" sz="1700" dirty="0"/>
              <a:t> </a:t>
            </a:r>
            <a:r>
              <a:rPr lang="de-DE" sz="1700" dirty="0" err="1"/>
              <a:t>greater</a:t>
            </a:r>
            <a:r>
              <a:rPr lang="de-DE" sz="1700" dirty="0"/>
              <a:t> </a:t>
            </a:r>
            <a:r>
              <a:rPr lang="de-DE" sz="1700" dirty="0" err="1"/>
              <a:t>than</a:t>
            </a:r>
            <a:r>
              <a:rPr lang="de-DE" sz="1700" dirty="0"/>
              <a:t> </a:t>
            </a:r>
            <a:r>
              <a:rPr lang="de-DE" sz="1700" dirty="0" err="1"/>
              <a:t>timescale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typical</a:t>
            </a:r>
            <a:r>
              <a:rPr lang="de-DE" sz="1700" dirty="0"/>
              <a:t> </a:t>
            </a:r>
            <a:r>
              <a:rPr lang="de-DE" sz="1700" dirty="0" err="1"/>
              <a:t>accelerometer</a:t>
            </a:r>
            <a:r>
              <a:rPr lang="de-DE" sz="1700" dirty="0"/>
              <a:t> </a:t>
            </a:r>
            <a:r>
              <a:rPr lang="de-DE" sz="1700" dirty="0" err="1"/>
              <a:t>noise</a:t>
            </a:r>
            <a:endParaRPr lang="de-DE" sz="1700" dirty="0"/>
          </a:p>
          <a:p>
            <a:endParaRPr lang="en-US" dirty="0"/>
          </a:p>
        </p:txBody>
      </p:sp>
      <p:pic>
        <p:nvPicPr>
          <p:cNvPr id="2050" name="Picture 2" descr="page3image40649536">
            <a:extLst>
              <a:ext uri="{FF2B5EF4-FFF2-40B4-BE49-F238E27FC236}">
                <a16:creationId xmlns:a16="http://schemas.microsoft.com/office/drawing/2014/main" id="{27B7F149-7B5E-0F4A-9B77-51993FAD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109" y="2647365"/>
            <a:ext cx="2553042" cy="35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232AC68-669F-6A42-A9FC-C19B81A5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5762297" cy="867841"/>
          </a:xfrm>
        </p:spPr>
        <p:txBody>
          <a:bodyPr>
            <a:normAutofit/>
          </a:bodyPr>
          <a:lstStyle/>
          <a:p>
            <a:r>
              <a:rPr lang="en-US" sz="2800" dirty="0"/>
              <a:t>Complementary Filter</a:t>
            </a:r>
          </a:p>
        </p:txBody>
      </p:sp>
    </p:spTree>
    <p:extLst>
      <p:ext uri="{BB962C8B-B14F-4D97-AF65-F5344CB8AC3E}">
        <p14:creationId xmlns:p14="http://schemas.microsoft.com/office/powerpoint/2010/main" val="193463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F705-7720-1040-9063-8B5958BE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83" y="210207"/>
            <a:ext cx="6235262" cy="693683"/>
          </a:xfrm>
        </p:spPr>
        <p:txBody>
          <a:bodyPr>
            <a:normAutofit/>
          </a:bodyPr>
          <a:lstStyle/>
          <a:p>
            <a:r>
              <a:rPr lang="en-US" sz="2800" dirty="0"/>
              <a:t>Updated Flowchart and Project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95BEB-446C-214D-B880-31675B558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0104" y="32639"/>
            <a:ext cx="2092903" cy="6801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E30CD-73CA-7A4D-B565-B027ED30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E098A-1EAB-E641-8665-9FEEB5F90D7C}"/>
              </a:ext>
            </a:extLst>
          </p:cNvPr>
          <p:cNvSpPr txBox="1"/>
          <p:nvPr/>
        </p:nvSpPr>
        <p:spPr>
          <a:xfrm>
            <a:off x="746235" y="1439918"/>
            <a:ext cx="6800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calculation for angular velocity and tilt.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the corresponding thresholds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fusion via complementary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developed to provide alert if the calculated values exceed the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obtained to perform testing for the targeted people[3].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Pending: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based on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minor bugs regarding alert and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40773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5F51-D5C4-429F-9041-D417673C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027229" cy="651911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</a:t>
            </a:r>
            <a:r>
              <a:rPr lang="en-US" dirty="0"/>
              <a:t> </a:t>
            </a:r>
            <a:r>
              <a:rPr lang="en-US" sz="3100" dirty="0"/>
              <a:t>Sample</a:t>
            </a:r>
            <a:endParaRPr lang="en-IN" sz="31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F7411C-66AC-4791-85B6-32F8D8A4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7037"/>
            <a:ext cx="4663844" cy="4877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2908A-F278-4602-8DDD-AEACCB31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7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75120D-EA3E-48FA-8F9E-56BB3BED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0350"/>
            <a:ext cx="6294665" cy="100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C47501-037F-41B1-B3B3-8BA344C62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68948"/>
            <a:ext cx="4473328" cy="1204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FA201-83CD-4F65-A00C-A8217F791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94054"/>
            <a:ext cx="8718035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969C63-B2DD-4A82-9396-7EB781D4D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071" y="2295331"/>
            <a:ext cx="4663844" cy="35642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0D331-A6A7-45E7-A3E0-06D45579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8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9346A-4B21-439C-9426-1257172C5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8742"/>
            <a:ext cx="4762913" cy="3564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32A892-18A6-4E0F-9795-3C2EB17B2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768656"/>
            <a:ext cx="10745131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1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5579A-EB46-7E4C-82B0-E5EF45DB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947"/>
            <a:ext cx="10515600" cy="5737016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References</a:t>
            </a:r>
          </a:p>
          <a:p>
            <a:pPr marL="514350" indent="-514350">
              <a:buAutoNum type="arabicPeriod"/>
            </a:pPr>
            <a:r>
              <a:rPr lang="en-US" sz="1700" dirty="0"/>
              <a:t>H. W. Guo, Y. T. Hsieh, Y. S. Huang, J. C. </a:t>
            </a:r>
            <a:r>
              <a:rPr lang="en-US" sz="1700" dirty="0" err="1"/>
              <a:t>Chien</a:t>
            </a:r>
            <a:r>
              <a:rPr lang="en-US" sz="1700" dirty="0"/>
              <a:t>, K. </a:t>
            </a:r>
            <a:r>
              <a:rPr lang="en-US" sz="1700" dirty="0" err="1"/>
              <a:t>Haraikawa</a:t>
            </a:r>
            <a:r>
              <a:rPr lang="en-US" sz="1700" dirty="0"/>
              <a:t> and J. S. Shieh, "A threshold-based algorithm of fall detection using a wearable device with tri-axial accelerometer and gyroscope," 2015 International Conference on Intelligent Informatics and Biomedical Sciences (ICIIBMS), Okinawa, 2015, pp. 54-57, </a:t>
            </a:r>
            <a:r>
              <a:rPr lang="en-US" sz="1700" dirty="0" err="1"/>
              <a:t>doi</a:t>
            </a:r>
            <a:r>
              <a:rPr lang="en-US" sz="1700" dirty="0"/>
              <a:t>: 10.1109/ICIIBMS.2015.7439470.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Android Sensor Fusion Tutorial. </a:t>
            </a:r>
            <a:r>
              <a:rPr lang="de-DE" sz="1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http://plaw.info/articles/sensorfusion/</a:t>
            </a:r>
            <a:r>
              <a:rPr lang="de-DE" sz="1700" dirty="0"/>
              <a:t> </a:t>
            </a:r>
            <a:r>
              <a:rPr lang="de-DE" sz="1700" dirty="0" err="1"/>
              <a:t>paul</a:t>
            </a:r>
            <a:r>
              <a:rPr lang="de-DE" sz="1700" dirty="0"/>
              <a:t> </a:t>
            </a:r>
            <a:r>
              <a:rPr lang="de-DE" sz="1700" dirty="0" err="1"/>
              <a:t>lawitzki</a:t>
            </a:r>
            <a:endParaRPr lang="de-DE" sz="17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G. </a:t>
            </a:r>
            <a:r>
              <a:rPr lang="de-DE" sz="1700" dirty="0" err="1"/>
              <a:t>Vavoulas</a:t>
            </a:r>
            <a:r>
              <a:rPr lang="de-DE" sz="1700" dirty="0"/>
              <a:t>, M. </a:t>
            </a:r>
            <a:r>
              <a:rPr lang="de-DE" sz="1700" dirty="0" err="1"/>
              <a:t>Pediaditis</a:t>
            </a:r>
            <a:r>
              <a:rPr lang="de-DE" sz="1700" dirty="0"/>
              <a:t>, E. G. </a:t>
            </a:r>
            <a:r>
              <a:rPr lang="de-DE" sz="1700" dirty="0" err="1"/>
              <a:t>Spanakis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M. </a:t>
            </a:r>
            <a:r>
              <a:rPr lang="de-DE" sz="1700" dirty="0" err="1"/>
              <a:t>Tsiknakis</a:t>
            </a:r>
            <a:r>
              <a:rPr lang="de-DE" sz="1700" dirty="0"/>
              <a:t>, "The </a:t>
            </a:r>
            <a:r>
              <a:rPr lang="de-DE" sz="1700" dirty="0" err="1"/>
              <a:t>MobiFall</a:t>
            </a:r>
            <a:r>
              <a:rPr lang="de-DE" sz="1700" dirty="0"/>
              <a:t> </a:t>
            </a:r>
            <a:r>
              <a:rPr lang="de-DE" sz="1700" dirty="0" err="1"/>
              <a:t>dataset</a:t>
            </a:r>
            <a:r>
              <a:rPr lang="de-DE" sz="1700" dirty="0"/>
              <a:t>: An initial </a:t>
            </a:r>
            <a:r>
              <a:rPr lang="de-DE" sz="1700" dirty="0" err="1"/>
              <a:t>evaluation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fall </a:t>
            </a:r>
            <a:r>
              <a:rPr lang="de-DE" sz="1700" dirty="0" err="1"/>
              <a:t>detection</a:t>
            </a:r>
            <a:r>
              <a:rPr lang="de-DE" sz="1700" dirty="0"/>
              <a:t> </a:t>
            </a:r>
            <a:r>
              <a:rPr lang="de-DE" sz="1700" dirty="0" err="1"/>
              <a:t>algorithms</a:t>
            </a:r>
            <a:r>
              <a:rPr lang="de-DE" sz="1700" dirty="0"/>
              <a:t> </a:t>
            </a:r>
            <a:r>
              <a:rPr lang="de-DE" sz="1700" dirty="0" err="1"/>
              <a:t>using</a:t>
            </a:r>
            <a:r>
              <a:rPr lang="de-DE" sz="1700" dirty="0"/>
              <a:t> </a:t>
            </a:r>
            <a:r>
              <a:rPr lang="de-DE" sz="1700" dirty="0" err="1"/>
              <a:t>smartphones</a:t>
            </a:r>
            <a:r>
              <a:rPr lang="de-DE" sz="1700" dirty="0"/>
              <a:t>," 13th IEEE International Conference on </a:t>
            </a:r>
            <a:r>
              <a:rPr lang="de-DE" sz="1700" dirty="0" err="1"/>
              <a:t>BioInformatics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BioEngineering</a:t>
            </a:r>
            <a:r>
              <a:rPr lang="de-DE" sz="1700" dirty="0"/>
              <a:t>, </a:t>
            </a:r>
            <a:r>
              <a:rPr lang="de-DE" sz="1700" dirty="0" err="1"/>
              <a:t>Chania</a:t>
            </a:r>
            <a:r>
              <a:rPr lang="de-DE" sz="1700" dirty="0"/>
              <a:t>, 2013, pp. 1-4, </a:t>
            </a:r>
            <a:r>
              <a:rPr lang="de-DE" sz="1700" dirty="0" err="1"/>
              <a:t>doi</a:t>
            </a:r>
            <a:r>
              <a:rPr lang="de-DE" sz="1700" dirty="0"/>
              <a:t>: 10.1109/BIBE.2013.6701629.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G. </a:t>
            </a:r>
            <a:r>
              <a:rPr lang="de-DE" sz="1700" dirty="0" err="1"/>
              <a:t>Vavoulas</a:t>
            </a:r>
            <a:r>
              <a:rPr lang="de-DE" sz="1700" dirty="0"/>
              <a:t>, M. </a:t>
            </a:r>
            <a:r>
              <a:rPr lang="de-DE" sz="1700" dirty="0" err="1"/>
              <a:t>Pediaditis</a:t>
            </a:r>
            <a:r>
              <a:rPr lang="de-DE" sz="1700" dirty="0"/>
              <a:t>, C. </a:t>
            </a:r>
            <a:r>
              <a:rPr lang="de-DE" sz="1700" dirty="0" err="1"/>
              <a:t>Chatzaki</a:t>
            </a:r>
            <a:r>
              <a:rPr lang="de-DE" sz="1700" dirty="0"/>
              <a:t>, E. G. </a:t>
            </a:r>
            <a:r>
              <a:rPr lang="de-DE" sz="1700" dirty="0" err="1"/>
              <a:t>Spanakis</a:t>
            </a:r>
            <a:r>
              <a:rPr lang="de-DE" sz="1700" dirty="0"/>
              <a:t>, M. </a:t>
            </a:r>
            <a:r>
              <a:rPr lang="de-DE" sz="1700" dirty="0" err="1"/>
              <a:t>Tsiknakis</a:t>
            </a:r>
            <a:r>
              <a:rPr lang="de-DE" sz="1700" dirty="0"/>
              <a:t>, The </a:t>
            </a:r>
            <a:r>
              <a:rPr lang="de-DE" sz="1700" dirty="0" err="1"/>
              <a:t>MobiFall</a:t>
            </a:r>
            <a:r>
              <a:rPr lang="de-DE" sz="1700" dirty="0"/>
              <a:t> Dataset: Fall </a:t>
            </a:r>
            <a:r>
              <a:rPr lang="de-DE" sz="1700" dirty="0" err="1"/>
              <a:t>Detection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Classification</a:t>
            </a:r>
            <a:r>
              <a:rPr lang="de-DE" sz="1700" dirty="0"/>
              <a:t> </a:t>
            </a:r>
            <a:r>
              <a:rPr lang="de-DE" sz="1700" dirty="0" err="1"/>
              <a:t>with</a:t>
            </a:r>
            <a:r>
              <a:rPr lang="de-DE" sz="1700" dirty="0"/>
              <a:t> a Smartphone, </a:t>
            </a:r>
            <a:r>
              <a:rPr lang="de-DE" sz="1700" dirty="0" err="1"/>
              <a:t>invited</a:t>
            </a:r>
            <a:r>
              <a:rPr lang="de-DE" sz="1700" dirty="0"/>
              <a:t> </a:t>
            </a:r>
            <a:r>
              <a:rPr lang="de-DE" sz="1700" dirty="0" err="1"/>
              <a:t>publication</a:t>
            </a:r>
            <a:r>
              <a:rPr lang="de-DE" sz="1700" dirty="0"/>
              <a:t> </a:t>
            </a:r>
            <a:r>
              <a:rPr lang="de-DE" sz="1700" dirty="0" err="1"/>
              <a:t>for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International Journal </a:t>
            </a:r>
            <a:r>
              <a:rPr lang="de-DE" sz="1700" dirty="0" err="1"/>
              <a:t>of</a:t>
            </a:r>
            <a:r>
              <a:rPr lang="de-DE" sz="1700" dirty="0"/>
              <a:t> Monitoring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Surveillance</a:t>
            </a:r>
            <a:r>
              <a:rPr lang="de-DE" sz="1700" dirty="0"/>
              <a:t> Technologies Research, pp 44-56, 2014, DOI:10.4018/ijmstr.2014010103.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sz="17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F6655-FD62-834A-80D1-999AF0D5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0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</TotalTime>
  <Words>507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Fall Detection System Using Sensors Embedded In Smartphones</vt:lpstr>
      <vt:lpstr>PowerPoint Presentation</vt:lpstr>
      <vt:lpstr>Calculations</vt:lpstr>
      <vt:lpstr>Defining thresholds for Fall Detection Algorithm</vt:lpstr>
      <vt:lpstr>Complementary Filter</vt:lpstr>
      <vt:lpstr>Updated Flowchart and Project progress</vt:lpstr>
      <vt:lpstr>Data Sample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Jathin sreenivas</cp:lastModifiedBy>
  <cp:revision>96</cp:revision>
  <dcterms:created xsi:type="dcterms:W3CDTF">2019-10-24T12:19:51Z</dcterms:created>
  <dcterms:modified xsi:type="dcterms:W3CDTF">2020-07-09T20:22:28Z</dcterms:modified>
</cp:coreProperties>
</file>