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8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691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6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847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2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Churn </a:t>
            </a:r>
            <a:br>
              <a:rPr lang="en-US" dirty="0" smtClean="0"/>
            </a:br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Vishwas</a:t>
            </a:r>
            <a:r>
              <a:rPr lang="en-US" dirty="0" smtClean="0"/>
              <a:t> Bhat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50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9099"/>
            <a:ext cx="10178322" cy="50613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119 Variables</a:t>
            </a:r>
          </a:p>
          <a:p>
            <a:r>
              <a:rPr lang="en-US" dirty="0" smtClean="0"/>
              <a:t>Dependent Variable – </a:t>
            </a:r>
            <a:r>
              <a:rPr lang="en-US" dirty="0" err="1" smtClean="0"/>
              <a:t>churn_flag</a:t>
            </a:r>
            <a:endParaRPr lang="en-US" dirty="0" smtClean="0"/>
          </a:p>
          <a:p>
            <a:pPr lvl="1"/>
            <a:r>
              <a:rPr lang="en-US" dirty="0" smtClean="0"/>
              <a:t>Business Assumption – 0 – Retained the customer </a:t>
            </a:r>
            <a:endParaRPr lang="en-I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- 1 – Customer has selected another brand</a:t>
            </a:r>
            <a:endParaRPr lang="en-US" dirty="0"/>
          </a:p>
          <a:p>
            <a:r>
              <a:rPr lang="en-US" dirty="0" smtClean="0"/>
              <a:t>Attributes include </a:t>
            </a:r>
          </a:p>
          <a:p>
            <a:pPr lvl="1"/>
            <a:r>
              <a:rPr lang="en-US" dirty="0" smtClean="0"/>
              <a:t>Percentage of Promotions directed to customer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and customer visits</a:t>
            </a:r>
          </a:p>
          <a:p>
            <a:pPr lvl="1"/>
            <a:r>
              <a:rPr lang="en-US" dirty="0" smtClean="0"/>
              <a:t>Sales (by quarters)</a:t>
            </a:r>
          </a:p>
          <a:p>
            <a:pPr lvl="1"/>
            <a:r>
              <a:rPr lang="en-US" dirty="0" smtClean="0"/>
              <a:t>Frequency of change over time on Promotions</a:t>
            </a:r>
          </a:p>
          <a:p>
            <a:pPr lvl="1"/>
            <a:r>
              <a:rPr lang="en-US" dirty="0"/>
              <a:t>Frequency of change over time on </a:t>
            </a:r>
            <a:r>
              <a:rPr lang="en-US" dirty="0" smtClean="0"/>
              <a:t>sales by customer</a:t>
            </a:r>
            <a:endParaRPr lang="en-US" dirty="0"/>
          </a:p>
          <a:p>
            <a:pPr lvl="1"/>
            <a:r>
              <a:rPr lang="en-US" dirty="0"/>
              <a:t>Frequency of change over time on </a:t>
            </a:r>
            <a:r>
              <a:rPr lang="en-US" dirty="0" smtClean="0"/>
              <a:t>VISITS</a:t>
            </a:r>
          </a:p>
          <a:p>
            <a:pPr lvl="1"/>
            <a:r>
              <a:rPr lang="en-US" dirty="0" smtClean="0"/>
              <a:t>Articles bought</a:t>
            </a:r>
          </a:p>
          <a:p>
            <a:pPr lvl="1"/>
            <a:r>
              <a:rPr lang="en-US" dirty="0" smtClean="0"/>
              <a:t>Expected to visit</a:t>
            </a:r>
          </a:p>
          <a:p>
            <a:pPr lvl="1"/>
            <a:r>
              <a:rPr lang="en-US" dirty="0" smtClean="0"/>
              <a:t>Discounts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0609" y="3451538"/>
            <a:ext cx="42113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Doubt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 sales and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Nf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Sales and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CAT?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0609" y="180839"/>
            <a:ext cx="3970985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Since no prior domain explanation of the variables have been given, below are some assumptions on the data. 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Was not able to make sense of some attributes but these will still be considered for analysis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8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after tuning (prune + nodes and leaves)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Confusion Matrix and Statistics</a:t>
            </a:r>
          </a:p>
          <a:p>
            <a:endParaRPr lang="en-IN" dirty="0"/>
          </a:p>
          <a:p>
            <a:r>
              <a:rPr lang="en-IN" dirty="0"/>
              <a:t>          Reference</a:t>
            </a:r>
          </a:p>
          <a:p>
            <a:r>
              <a:rPr lang="en-IN" dirty="0"/>
              <a:t>Prediction    0    1</a:t>
            </a:r>
          </a:p>
          <a:p>
            <a:r>
              <a:rPr lang="en-IN" dirty="0"/>
              <a:t>         0 1780  677</a:t>
            </a:r>
          </a:p>
          <a:p>
            <a:r>
              <a:rPr lang="en-IN" dirty="0"/>
              <a:t>         1  238  305</a:t>
            </a:r>
          </a:p>
          <a:p>
            <a:r>
              <a:rPr lang="en-IN" dirty="0"/>
              <a:t>                                          </a:t>
            </a:r>
          </a:p>
          <a:p>
            <a:r>
              <a:rPr lang="en-IN" dirty="0"/>
              <a:t>               Accuracy : 0.695           </a:t>
            </a:r>
          </a:p>
          <a:p>
            <a:r>
              <a:rPr lang="en-IN" dirty="0"/>
              <a:t>                 95% CI : (0.6782, 0.7114)</a:t>
            </a:r>
          </a:p>
          <a:p>
            <a:r>
              <a:rPr lang="en-IN" dirty="0"/>
              <a:t>    No Information Rate : 0.6727          </a:t>
            </a:r>
          </a:p>
          <a:p>
            <a:r>
              <a:rPr lang="en-IN" dirty="0"/>
              <a:t>    P-Value [</a:t>
            </a:r>
            <a:r>
              <a:rPr lang="en-IN" dirty="0" err="1"/>
              <a:t>Acc</a:t>
            </a:r>
            <a:r>
              <a:rPr lang="en-IN" dirty="0"/>
              <a:t> &gt; NIR] : 0.00465         </a:t>
            </a:r>
          </a:p>
        </p:txBody>
      </p:sp>
      <p:sp>
        <p:nvSpPr>
          <p:cNvPr id="5" name="Explosion 2 4"/>
          <p:cNvSpPr/>
          <p:nvPr/>
        </p:nvSpPr>
        <p:spPr>
          <a:xfrm>
            <a:off x="7868992" y="3271234"/>
            <a:ext cx="4134118" cy="29492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ACCURATE RIGHT NOW!!!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21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Confusion Matrix and Statistics</a:t>
            </a:r>
          </a:p>
          <a:p>
            <a:endParaRPr lang="en-IN" dirty="0"/>
          </a:p>
          <a:p>
            <a:r>
              <a:rPr lang="en-IN" dirty="0"/>
              <a:t>          Reference</a:t>
            </a:r>
          </a:p>
          <a:p>
            <a:r>
              <a:rPr lang="en-IN" dirty="0"/>
              <a:t>Prediction    0    1</a:t>
            </a:r>
          </a:p>
          <a:p>
            <a:r>
              <a:rPr lang="en-IN" dirty="0"/>
              <a:t>         0 1740  278</a:t>
            </a:r>
          </a:p>
          <a:p>
            <a:r>
              <a:rPr lang="en-IN" dirty="0"/>
              <a:t>         1  648  334</a:t>
            </a:r>
          </a:p>
          <a:p>
            <a:r>
              <a:rPr lang="en-IN" dirty="0"/>
              <a:t>                                          </a:t>
            </a:r>
          </a:p>
          <a:p>
            <a:r>
              <a:rPr lang="en-IN" dirty="0"/>
              <a:t>               Accuracy : 0.6913          </a:t>
            </a:r>
          </a:p>
          <a:p>
            <a:r>
              <a:rPr lang="en-IN" dirty="0"/>
              <a:t>                 95% CI : (0.6745, 0.7078)</a:t>
            </a:r>
          </a:p>
          <a:p>
            <a:r>
              <a:rPr lang="en-IN" dirty="0"/>
              <a:t>    No Information Rate : 0.796           </a:t>
            </a:r>
          </a:p>
          <a:p>
            <a:r>
              <a:rPr lang="en-IN" dirty="0"/>
              <a:t>    P-Value [</a:t>
            </a:r>
            <a:r>
              <a:rPr lang="en-IN" dirty="0" err="1"/>
              <a:t>Acc</a:t>
            </a:r>
            <a:r>
              <a:rPr lang="en-IN" dirty="0"/>
              <a:t> &gt; NIR] : 1             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5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we need to select the best set of variables, Here I have selected the 4 important variables which were picked by the decision tree and used them for SVM. Else, we could use Correlation results, Chi-SQ tests or even PCA’s to determine the best variables.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92839" y="335328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Confusion Matrix and Statistics</a:t>
            </a:r>
          </a:p>
          <a:p>
            <a:endParaRPr lang="en-IN" dirty="0"/>
          </a:p>
          <a:p>
            <a:r>
              <a:rPr lang="en-IN" dirty="0"/>
              <a:t>          Reference</a:t>
            </a:r>
          </a:p>
          <a:p>
            <a:r>
              <a:rPr lang="en-IN" dirty="0"/>
              <a:t>Prediction    0    1</a:t>
            </a:r>
          </a:p>
          <a:p>
            <a:r>
              <a:rPr lang="en-IN" dirty="0"/>
              <a:t>         0 1820  198</a:t>
            </a:r>
          </a:p>
          <a:p>
            <a:r>
              <a:rPr lang="en-IN" dirty="0"/>
              <a:t>         1  733  249</a:t>
            </a:r>
          </a:p>
          <a:p>
            <a:r>
              <a:rPr lang="en-IN" dirty="0"/>
              <a:t>                                          </a:t>
            </a:r>
          </a:p>
          <a:p>
            <a:r>
              <a:rPr lang="en-IN" dirty="0"/>
              <a:t>               Accuracy : 0.6897          </a:t>
            </a:r>
          </a:p>
          <a:p>
            <a:r>
              <a:rPr lang="en-IN" dirty="0"/>
              <a:t>                 95% CI : (0.6728, 0.7062)</a:t>
            </a:r>
          </a:p>
          <a:p>
            <a:r>
              <a:rPr lang="en-IN" dirty="0"/>
              <a:t>    No Information Rate : 0.851           </a:t>
            </a:r>
          </a:p>
          <a:p>
            <a:r>
              <a:rPr lang="en-IN" dirty="0"/>
              <a:t>    P-Value [</a:t>
            </a:r>
            <a:r>
              <a:rPr lang="en-IN" dirty="0" err="1"/>
              <a:t>Acc</a:t>
            </a:r>
            <a:r>
              <a:rPr lang="en-IN" dirty="0"/>
              <a:t> &gt; NIR] : 1 </a:t>
            </a:r>
          </a:p>
        </p:txBody>
      </p:sp>
    </p:spTree>
    <p:extLst>
      <p:ext uri="{BB962C8B-B14F-4D97-AF65-F5344CB8AC3E}">
        <p14:creationId xmlns:p14="http://schemas.microsoft.com/office/powerpoint/2010/main" val="2081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lack of time, Not much has been done to tune the models or explore more models.</a:t>
            </a:r>
          </a:p>
          <a:p>
            <a:r>
              <a:rPr lang="en-US" dirty="0" smtClean="0"/>
              <a:t>Cross  validation can be done to test the models</a:t>
            </a:r>
          </a:p>
          <a:p>
            <a:pPr lvl="1"/>
            <a:r>
              <a:rPr lang="en-US" dirty="0" smtClean="0"/>
              <a:t>Jack knife or OOB</a:t>
            </a:r>
          </a:p>
          <a:p>
            <a:pPr lvl="1"/>
            <a:r>
              <a:rPr lang="en-US" dirty="0" smtClean="0"/>
              <a:t>LOOV</a:t>
            </a:r>
          </a:p>
          <a:p>
            <a:r>
              <a:rPr lang="en-US" dirty="0" smtClean="0"/>
              <a:t>SVM – Best parameter tuning</a:t>
            </a:r>
          </a:p>
          <a:p>
            <a:r>
              <a:rPr lang="en-US" dirty="0" smtClean="0"/>
              <a:t>Decision tree – Pruning (I have done more of a visual pruning here and not the most optimal one)</a:t>
            </a:r>
          </a:p>
          <a:p>
            <a:r>
              <a:rPr lang="en-US" dirty="0" smtClean="0"/>
              <a:t>Random forests – Pruning and </a:t>
            </a:r>
            <a:r>
              <a:rPr lang="en-US" dirty="0" err="1" smtClean="0"/>
              <a:t>varing</a:t>
            </a:r>
            <a:r>
              <a:rPr lang="en-US" dirty="0" smtClean="0"/>
              <a:t> the tree </a:t>
            </a:r>
            <a:r>
              <a:rPr lang="en-US" dirty="0" err="1" smtClean="0"/>
              <a:t>repititions</a:t>
            </a:r>
            <a:r>
              <a:rPr lang="en-US" dirty="0" smtClean="0"/>
              <a:t> so that an overlap can be established.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4104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1174</TotalTime>
  <Words>369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Churn  Case Study</vt:lpstr>
      <vt:lpstr>Data Detail</vt:lpstr>
      <vt:lpstr>Decision Tree – after tuning (prune + nodes and leaves)</vt:lpstr>
      <vt:lpstr>Random forests</vt:lpstr>
      <vt:lpstr>Support vector machines</vt:lpstr>
      <vt:lpstr>Model tuning</vt:lpstr>
    </vt:vector>
  </TitlesOfParts>
  <Company>Caterpillar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 Case Study</dc:title>
  <dc:creator>Vishwas M Bhat</dc:creator>
  <cp:lastModifiedBy>Vishwas M Bhat</cp:lastModifiedBy>
  <cp:revision>4</cp:revision>
  <dcterms:created xsi:type="dcterms:W3CDTF">2016-04-05T13:35:33Z</dcterms:created>
  <dcterms:modified xsi:type="dcterms:W3CDTF">2016-04-06T09:09:33Z</dcterms:modified>
</cp:coreProperties>
</file>