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1E021A-9E24-45EF-8630-81988AE48387}">
  <a:tblStyle styleId="{D71E021A-9E24-45EF-8630-81988AE483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Introduce group members, What are recommendation Systems , </a:t>
            </a:r>
            <a:endParaRPr/>
          </a:p>
        </p:txBody>
      </p:sp>
      <p:sp>
        <p:nvSpPr>
          <p:cNvPr id="237" name="Google Shape;23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681b3c7bc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681b3c7bc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5681b3c7bc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6894e6992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6894e6992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56894e6992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8dbfbe1c1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8dbfbe1c1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g58dbfbe1c1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Why we use recommendation systems </a:t>
            </a:r>
            <a:endParaRPr/>
          </a:p>
        </p:txBody>
      </p:sp>
      <p:sp>
        <p:nvSpPr>
          <p:cNvPr id="244" name="Google Shape;24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Why Personalized Recommendation , Say that for this type of recommendation we have these 2 algorithms </a:t>
            </a:r>
            <a:endParaRPr/>
          </a:p>
        </p:txBody>
      </p:sp>
      <p:sp>
        <p:nvSpPr>
          <p:cNvPr id="251" name="Google Shape;25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&lt;talk about the dataset nd how are we using it(as in ful data we are using or what &gt; </a:t>
            </a:r>
            <a:endParaRPr/>
          </a:p>
        </p:txBody>
      </p:sp>
      <p:sp>
        <p:nvSpPr>
          <p:cNvPr id="257" name="Google Shape;25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As our dataset is sparse we are using autoencoders as they  are capable of information preservation and dimensionality reduction</a:t>
            </a:r>
            <a:endParaRPr/>
          </a:p>
          <a:p>
            <a:pPr marL="0" lvl="0" indent="0" algn="l" rtl="0">
              <a:spcBef>
                <a:spcPts val="0"/>
              </a:spcBef>
              <a:spcAft>
                <a:spcPts val="0"/>
              </a:spcAft>
              <a:buNone/>
            </a:pP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With appropriate dimensionality and sparsity constraints, autoencoders can learn data projections that are more interesting than PCA or other basic techniques. Autoencoders are trained to preserve as much information as possible when an input is run through the encoder and then the decoder, but are also trained to make the new representation have various nice properties.</a:t>
            </a:r>
            <a:endParaRPr/>
          </a:p>
        </p:txBody>
      </p:sp>
      <p:sp>
        <p:nvSpPr>
          <p:cNvPr id="264" name="Google Shape;26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Training interval -12/99-11/05, Testing interval - 12/05</a:t>
            </a:r>
            <a:endParaRPr/>
          </a:p>
        </p:txBody>
      </p:sp>
      <p:sp>
        <p:nvSpPr>
          <p:cNvPr id="271" name="Google Shape;27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“scaled exponential linear units” Dropout during training. </a:t>
            </a:r>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There are three reasons why you should use SELUs instead of ReLUs from now on:</a:t>
            </a:r>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Similar to ReLUs, SELUs enable </a:t>
            </a:r>
            <a:r>
              <a:rPr lang="en-US" sz="1200" b="1" i="0" u="none" strike="noStrike">
                <a:solidFill>
                  <a:schemeClr val="dk1"/>
                </a:solidFill>
                <a:latin typeface="Calibri"/>
                <a:ea typeface="Calibri"/>
                <a:cs typeface="Calibri"/>
                <a:sym typeface="Calibri"/>
              </a:rPr>
              <a:t>deep neural networks</a:t>
            </a:r>
            <a:r>
              <a:rPr lang="en-US" sz="1200" b="0" i="0" u="none" strike="noStrike">
                <a:solidFill>
                  <a:schemeClr val="dk1"/>
                </a:solidFill>
                <a:latin typeface="Calibri"/>
                <a:ea typeface="Calibri"/>
                <a:cs typeface="Calibri"/>
                <a:sym typeface="Calibri"/>
              </a:rPr>
              <a:t> since there is no problem with vanishing gradients.</a:t>
            </a:r>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In contrast to ReLUs, SELUs </a:t>
            </a:r>
            <a:r>
              <a:rPr lang="en-US" sz="1200" b="1" i="0" u="none" strike="noStrike">
                <a:solidFill>
                  <a:schemeClr val="dk1"/>
                </a:solidFill>
                <a:latin typeface="Calibri"/>
                <a:ea typeface="Calibri"/>
                <a:cs typeface="Calibri"/>
                <a:sym typeface="Calibri"/>
              </a:rPr>
              <a:t>cannot die</a:t>
            </a:r>
            <a:r>
              <a:rPr lang="en-US" sz="1200" b="0" i="0" u="none" strike="noStrike">
                <a:solidFill>
                  <a:schemeClr val="dk1"/>
                </a:solidFill>
                <a:latin typeface="Calibri"/>
                <a:ea typeface="Calibri"/>
                <a:cs typeface="Calibri"/>
                <a:sym typeface="Calibri"/>
              </a:rPr>
              <a:t>.</a:t>
            </a:r>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SELUs on their own </a:t>
            </a:r>
            <a:r>
              <a:rPr lang="en-US" sz="1200" b="1" i="0" u="none" strike="noStrike">
                <a:solidFill>
                  <a:schemeClr val="dk1"/>
                </a:solidFill>
                <a:latin typeface="Calibri"/>
                <a:ea typeface="Calibri"/>
                <a:cs typeface="Calibri"/>
                <a:sym typeface="Calibri"/>
              </a:rPr>
              <a:t>learn faster and better </a:t>
            </a:r>
            <a:r>
              <a:rPr lang="en-US" sz="1200" b="0" i="0" u="none" strike="noStrike">
                <a:solidFill>
                  <a:schemeClr val="dk1"/>
                </a:solidFill>
                <a:latin typeface="Calibri"/>
                <a:ea typeface="Calibri"/>
                <a:cs typeface="Calibri"/>
                <a:sym typeface="Calibri"/>
              </a:rPr>
              <a:t>than other activation functions, even if they are combined with batch normalization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8" name="Google Shape;27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pic>
        <p:nvPicPr>
          <p:cNvPr id="57" name="Google Shape;57;p2"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8" name="Google Shape;58;p2"/>
          <p:cNvGrpSpPr/>
          <p:nvPr/>
        </p:nvGrpSpPr>
        <p:grpSpPr>
          <a:xfrm>
            <a:off x="0" y="0"/>
            <a:ext cx="2305051" cy="6858001"/>
            <a:chOff x="0" y="0"/>
            <a:chExt cx="2305051" cy="6858001"/>
          </a:xfrm>
        </p:grpSpPr>
        <p:sp>
          <p:nvSpPr>
            <p:cNvPr id="59" name="Google Shape;59;p2"/>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5" name="Google Shape;65;p2"/>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6" name="Google Shape;66;p2"/>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8" name="Google Shape;68;p2"/>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9" name="Google Shape;69;p2"/>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72" name="Google Shape;72;p2"/>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4" name="Google Shape;74;p2"/>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7" name="Google Shape;77;p2"/>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80" name="Google Shape;80;p2"/>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82" name="Google Shape;82;p2"/>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4" name="Google Shape;84;p2"/>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6" name="Google Shape;86;p2"/>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90" name="Google Shape;90;p2"/>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91" name="Google Shape;91;p2"/>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93" name="Google Shape;93;p2"/>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4" name="Google Shape;94;p2"/>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6" name="Google Shape;96;p2"/>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8" name="Google Shape;98;p2"/>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101" name="Google Shape;101;p2"/>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103" name="Google Shape;103;p2"/>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6" name="Google Shape;106;p2"/>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7" name="Google Shape;107;p2"/>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10" name="Google Shape;110;p2"/>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12" name="Google Shape;112;p2"/>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2"/>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5" name="Google Shape;115;p2"/>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1"/>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72" name="Google Shape;172;p11"/>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3" name="Google Shape;173;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2"/>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9" name="Google Shape;179;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13"/>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5" name="Google Shape;185;p13"/>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6" name="Google Shape;186;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9" name="Google Shape;189;p13"/>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
        <p:nvSpPr>
          <p:cNvPr id="190" name="Google Shape;190;p13"/>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1"/>
        <p:cNvGrpSpPr/>
        <p:nvPr/>
      </p:nvGrpSpPr>
      <p:grpSpPr>
        <a:xfrm>
          <a:off x="0" y="0"/>
          <a:ext cx="0" cy="0"/>
          <a:chOff x="0" y="0"/>
          <a:chExt cx="0" cy="0"/>
        </a:xfrm>
      </p:grpSpPr>
      <p:sp>
        <p:nvSpPr>
          <p:cNvPr id="192" name="Google Shape;192;p14"/>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14"/>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4" name="Google Shape;194;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15"/>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15"/>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15"/>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2" name="Google Shape;202;p15"/>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3" name="Google Shape;203;p15"/>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4" name="Google Shape;204;p15"/>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5" name="Google Shape;205;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8"/>
        <p:cNvGrpSpPr/>
        <p:nvPr/>
      </p:nvGrpSpPr>
      <p:grpSpPr>
        <a:xfrm>
          <a:off x="0" y="0"/>
          <a:ext cx="0" cy="0"/>
          <a:chOff x="0" y="0"/>
          <a:chExt cx="0" cy="0"/>
        </a:xfrm>
      </p:grpSpPr>
      <p:sp>
        <p:nvSpPr>
          <p:cNvPr id="209" name="Google Shape;209;p16"/>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16"/>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1" name="Google Shape;211;p16"/>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2" name="Google Shape;212;p16"/>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3" name="Google Shape;213;p16"/>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4" name="Google Shape;214;p16"/>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5" name="Google Shape;215;p16"/>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6" name="Google Shape;216;p16"/>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7" name="Google Shape;217;p16"/>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8" name="Google Shape;218;p16"/>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9" name="Google Shape;219;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17"/>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5" name="Google Shape;225;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8"/>
        <p:cNvGrpSpPr/>
        <p:nvPr/>
      </p:nvGrpSpPr>
      <p:grpSpPr>
        <a:xfrm>
          <a:off x="0" y="0"/>
          <a:ext cx="0" cy="0"/>
          <a:chOff x="0" y="0"/>
          <a:chExt cx="0" cy="0"/>
        </a:xfrm>
      </p:grpSpPr>
      <p:sp>
        <p:nvSpPr>
          <p:cNvPr id="229" name="Google Shape;229;p18"/>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18"/>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31" name="Google Shape;231;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1" name="Google Shape;121;p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4"/>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7" name="Google Shape;127;p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5"/>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3" name="Google Shape;133;p5"/>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4" name="Google Shape;134;p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6"/>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0" name="Google Shape;140;p6"/>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1" name="Google Shape;141;p6"/>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2" name="Google Shape;142;p6"/>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3" name="Google Shape;143;p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9"/>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8" name="Google Shape;158;p9"/>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9" name="Google Shape;159;p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10"/>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5" name="Google Shape;165;p10"/>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6" name="Google Shape;166;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pic>
        <p:nvPicPr>
          <p:cNvPr id="10" name="Google Shape;10;p1"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11" name="Google Shape;11;p1"/>
          <p:cNvGrpSpPr/>
          <p:nvPr/>
        </p:nvGrpSpPr>
        <p:grpSpPr>
          <a:xfrm>
            <a:off x="-14288" y="0"/>
            <a:ext cx="12053888" cy="6858001"/>
            <a:chOff x="-14288" y="0"/>
            <a:chExt cx="12053888" cy="6858001"/>
          </a:xfrm>
        </p:grpSpPr>
        <p:grpSp>
          <p:nvGrpSpPr>
            <p:cNvPr id="12" name="Google Shape;12;p1"/>
            <p:cNvGrpSpPr/>
            <p:nvPr/>
          </p:nvGrpSpPr>
          <p:grpSpPr>
            <a:xfrm>
              <a:off x="-14288" y="0"/>
              <a:ext cx="1220788" cy="6858001"/>
              <a:chOff x="-14288" y="0"/>
              <a:chExt cx="1220788" cy="6858001"/>
            </a:xfrm>
          </p:grpSpPr>
          <p:sp>
            <p:nvSpPr>
              <p:cNvPr id="13" name="Google Shape;13;p1"/>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7" name="Google Shape;17;p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9" name="Google Shape;19;p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20" name="Google Shape;20;p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23" name="Google Shape;23;p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1"/>
              <p:cNvCxnSpPr/>
              <p:nvPr/>
            </p:nvCxnSpPr>
            <p:spPr>
              <a:xfrm>
                <a:off x="-4763" y="9525"/>
                <a:ext cx="0" cy="0"/>
              </a:xfrm>
              <a:prstGeom prst="straightConnector1">
                <a:avLst/>
              </a:prstGeom>
              <a:gradFill>
                <a:gsLst>
                  <a:gs pos="0">
                    <a:schemeClr val="lt2"/>
                  </a:gs>
                  <a:gs pos="100000">
                    <a:srgbClr val="3B4B54"/>
                  </a:gs>
                </a:gsLst>
                <a:lin ang="5400000" scaled="0"/>
              </a:gradFill>
              <a:ln w="9525" cap="flat" cmpd="sng">
                <a:solidFill>
                  <a:srgbClr val="FFFFFF"/>
                </a:solidFill>
                <a:prstDash val="solid"/>
                <a:miter lim="800000"/>
                <a:headEnd type="none" w="med" len="med"/>
                <a:tailEnd type="none" w="med" len="med"/>
              </a:ln>
            </p:spPr>
          </p:cxnSp>
          <p:sp>
            <p:nvSpPr>
              <p:cNvPr id="25" name="Google Shape;25;p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6" name="Google Shape;26;p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7" name="Google Shape;27;p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8" name="Google Shape;28;p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31" name="Google Shape;31;p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33" name="Google Shape;33;p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5" name="Google Shape;35;p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6" name="Google Shape;36;p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9" name="Google Shape;39;p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1"/>
            <p:cNvGrpSpPr/>
            <p:nvPr/>
          </p:nvGrpSpPr>
          <p:grpSpPr>
            <a:xfrm>
              <a:off x="11364912" y="0"/>
              <a:ext cx="674688" cy="6848476"/>
              <a:chOff x="11364912" y="0"/>
              <a:chExt cx="674688" cy="6848476"/>
            </a:xfrm>
          </p:grpSpPr>
          <p:sp>
            <p:nvSpPr>
              <p:cNvPr id="41" name="Google Shape;41;p1"/>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42" name="Google Shape;42;p1"/>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5" name="Google Shape;45;p1"/>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7" name="Google Shape;47;p1"/>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9" name="Google Shape;49;p1"/>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3" name="Google Shape;53;p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4" name="Google Shape;54;p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5" name="Google Shape;55;p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bhaumik-choksi/CSE573-Group5-Spring19"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ctrTitle"/>
          </p:nvPr>
        </p:nvSpPr>
        <p:spPr>
          <a:xfrm>
            <a:off x="1852613" y="1931547"/>
            <a:ext cx="9144000" cy="96608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800"/>
              <a:buFont typeface="Twentieth Century"/>
              <a:buNone/>
            </a:pPr>
            <a:r>
              <a:rPr lang="en-US"/>
              <a:t>RECOMMENDATION SYSTEM</a:t>
            </a:r>
            <a:endParaRPr/>
          </a:p>
        </p:txBody>
      </p:sp>
      <p:sp>
        <p:nvSpPr>
          <p:cNvPr id="240" name="Google Shape;240;p19"/>
          <p:cNvSpPr txBox="1">
            <a:spLocks noGrp="1"/>
          </p:cNvSpPr>
          <p:nvPr>
            <p:ph type="subTitle" idx="1"/>
          </p:nvPr>
        </p:nvSpPr>
        <p:spPr>
          <a:xfrm>
            <a:off x="1524000" y="3960375"/>
            <a:ext cx="7421700" cy="814500"/>
          </a:xfrm>
          <a:prstGeom prst="rect">
            <a:avLst/>
          </a:prstGeom>
          <a:noFill/>
          <a:ln>
            <a:noFill/>
          </a:ln>
        </p:spPr>
        <p:txBody>
          <a:bodyPr spcFirstLastPara="1" wrap="square" lIns="91425" tIns="45700" rIns="91425" bIns="45700" anchor="t" anchorCtr="0">
            <a:noAutofit/>
          </a:bodyPr>
          <a:lstStyle/>
          <a:p>
            <a:pPr marL="0" lvl="0" indent="0" algn="r" rtl="0">
              <a:lnSpc>
                <a:spcPct val="120000"/>
              </a:lnSpc>
              <a:spcBef>
                <a:spcPts val="0"/>
              </a:spcBef>
              <a:spcAft>
                <a:spcPts val="0"/>
              </a:spcAft>
              <a:buClr>
                <a:schemeClr val="lt1"/>
              </a:buClr>
              <a:buSzPts val="2500"/>
              <a:buNone/>
            </a:pPr>
            <a:r>
              <a:rPr lang="en-US">
                <a:solidFill>
                  <a:schemeClr val="lt1"/>
                </a:solidFill>
              </a:rPr>
              <a:t>GROUP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MATRIX FACTORIZATION</a:t>
            </a:r>
            <a:endParaRPr/>
          </a:p>
        </p:txBody>
      </p:sp>
      <p:sp>
        <p:nvSpPr>
          <p:cNvPr id="301" name="Google Shape;301;p28"/>
          <p:cNvSpPr txBox="1">
            <a:spLocks noGrp="1"/>
          </p:cNvSpPr>
          <p:nvPr>
            <p:ph type="body" idx="1"/>
          </p:nvPr>
        </p:nvSpPr>
        <p:spPr>
          <a:xfrm>
            <a:off x="1283625" y="2173275"/>
            <a:ext cx="9516000" cy="35418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000"/>
              </a:spcBef>
              <a:spcAft>
                <a:spcPts val="0"/>
              </a:spcAft>
              <a:buSzPts val="2400"/>
              <a:buFont typeface="Twentieth Century"/>
              <a:buAutoNum type="arabicPeriod"/>
            </a:pPr>
            <a:r>
              <a:rPr lang="en-US"/>
              <a:t>Matrix factorization aims to provide a low-dimension representation of the user-item matrix. </a:t>
            </a:r>
            <a:endParaRPr/>
          </a:p>
          <a:p>
            <a:pPr marL="457200" lvl="0" indent="-381000" algn="just" rtl="0">
              <a:lnSpc>
                <a:spcPct val="115000"/>
              </a:lnSpc>
              <a:spcBef>
                <a:spcPts val="0"/>
              </a:spcBef>
              <a:spcAft>
                <a:spcPts val="0"/>
              </a:spcAft>
              <a:buSzPts val="2400"/>
              <a:buFont typeface="Twentieth Century"/>
              <a:buAutoNum type="arabicPeriod"/>
            </a:pPr>
            <a:r>
              <a:rPr lang="en-US"/>
              <a:t>Movie ratings are divided into two matrices such that their product represents the user-item interactions.</a:t>
            </a:r>
            <a:endParaRPr/>
          </a:p>
          <a:p>
            <a:pPr marL="457200" lvl="0" indent="-381000" algn="just" rtl="0">
              <a:lnSpc>
                <a:spcPct val="115000"/>
              </a:lnSpc>
              <a:spcBef>
                <a:spcPts val="0"/>
              </a:spcBef>
              <a:spcAft>
                <a:spcPts val="0"/>
              </a:spcAft>
              <a:buSzPts val="2400"/>
              <a:buFont typeface="Twentieth Century"/>
              <a:buAutoNum type="arabicPeriod"/>
            </a:pPr>
            <a:r>
              <a:rPr lang="en-US"/>
              <a:t>This helps us to encapsulate and model the user-item relationship in terms of latent factors, which we can then use to make predictions. </a:t>
            </a:r>
            <a:endParaRPr/>
          </a:p>
          <a:p>
            <a:pPr marL="457200" lvl="0" indent="0" algn="l" rtl="0">
              <a:lnSpc>
                <a:spcPct val="120000"/>
              </a:lnSpc>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IMPLEMENTATION</a:t>
            </a:r>
            <a:endParaRPr/>
          </a:p>
        </p:txBody>
      </p:sp>
      <p:sp>
        <p:nvSpPr>
          <p:cNvPr id="308" name="Google Shape;308;p29"/>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457200" lvl="0" indent="-371475" algn="l" rtl="0">
              <a:spcBef>
                <a:spcPts val="1000"/>
              </a:spcBef>
              <a:spcAft>
                <a:spcPts val="0"/>
              </a:spcAft>
              <a:buSzPts val="2250"/>
              <a:buAutoNum type="arabicPeriod"/>
            </a:pPr>
            <a:r>
              <a:rPr lang="en-US"/>
              <a:t>We have used surprise library to implement Matrix factorization using SVD.</a:t>
            </a:r>
            <a:endParaRPr/>
          </a:p>
          <a:p>
            <a:pPr marL="457200" lvl="0" indent="-371475" algn="l" rtl="0">
              <a:spcBef>
                <a:spcPts val="0"/>
              </a:spcBef>
              <a:spcAft>
                <a:spcPts val="0"/>
              </a:spcAft>
              <a:buSzPts val="2250"/>
              <a:buAutoNum type="arabicPeriod"/>
            </a:pPr>
            <a:r>
              <a:rPr lang="en-US"/>
              <a:t>The user-based recommendation algorithm is trained on a subset of Netflix prize dataset.</a:t>
            </a:r>
            <a:endParaRPr/>
          </a:p>
          <a:p>
            <a:pPr marL="457200" lvl="0" indent="-371475" algn="l" rtl="0">
              <a:spcBef>
                <a:spcPts val="0"/>
              </a:spcBef>
              <a:spcAft>
                <a:spcPts val="0"/>
              </a:spcAft>
              <a:buSzPts val="2250"/>
              <a:buAutoNum type="arabicPeriod"/>
            </a:pPr>
            <a:r>
              <a:rPr lang="en-US"/>
              <a:t>We vary the number of hidden factors to determine the effect it has on the RMSE.</a:t>
            </a:r>
            <a:endParaRPr/>
          </a:p>
          <a:p>
            <a:pPr marL="457200" lvl="0" indent="-371475" algn="l" rtl="0">
              <a:spcBef>
                <a:spcPts val="0"/>
              </a:spcBef>
              <a:spcAft>
                <a:spcPts val="0"/>
              </a:spcAft>
              <a:buSzPts val="2250"/>
              <a:buAutoNum type="arabicPeriod"/>
            </a:pPr>
            <a:r>
              <a:rPr lang="en-US"/>
              <a:t>We recommend Top-k movies to a given user.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2"/>
        <p:cNvGrpSpPr/>
        <p:nvPr/>
      </p:nvGrpSpPr>
      <p:grpSpPr>
        <a:xfrm>
          <a:off x="0" y="0"/>
          <a:ext cx="0" cy="0"/>
          <a:chOff x="0" y="0"/>
          <a:chExt cx="0" cy="0"/>
        </a:xfrm>
      </p:grpSpPr>
      <p:sp>
        <p:nvSpPr>
          <p:cNvPr id="313" name="Google Shape;313;p30"/>
          <p:cNvSpPr txBox="1">
            <a:spLocks noGrp="1"/>
          </p:cNvSpPr>
          <p:nvPr>
            <p:ph type="title"/>
          </p:nvPr>
        </p:nvSpPr>
        <p:spPr>
          <a:xfrm>
            <a:off x="1166040" y="227137"/>
            <a:ext cx="9905998" cy="12329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RESULTS - Autoencoder</a:t>
            </a:r>
            <a:endParaRPr/>
          </a:p>
        </p:txBody>
      </p:sp>
      <p:pic>
        <p:nvPicPr>
          <p:cNvPr id="314" name="Google Shape;314;p30"/>
          <p:cNvPicPr preferRelativeResize="0"/>
          <p:nvPr/>
        </p:nvPicPr>
        <p:blipFill rotWithShape="1">
          <a:blip r:embed="rId4">
            <a:alphaModFix/>
          </a:blip>
          <a:srcRect/>
          <a:stretch/>
        </p:blipFill>
        <p:spPr>
          <a:xfrm>
            <a:off x="1578274" y="1507650"/>
            <a:ext cx="4277100" cy="3143700"/>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pic>
      <p:sp>
        <p:nvSpPr>
          <p:cNvPr id="315" name="Google Shape;315;p30"/>
          <p:cNvSpPr txBox="1">
            <a:spLocks noGrp="1"/>
          </p:cNvSpPr>
          <p:nvPr>
            <p:ph type="body" idx="1"/>
          </p:nvPr>
        </p:nvSpPr>
        <p:spPr>
          <a:xfrm>
            <a:off x="6361355" y="1798890"/>
            <a:ext cx="4710600" cy="3541800"/>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3000"/>
              <a:buChar char="•"/>
            </a:pPr>
            <a:r>
              <a:rPr lang="en-US"/>
              <a:t> Deep Autoencoder: </a:t>
            </a:r>
            <a:endParaRPr/>
          </a:p>
          <a:p>
            <a:pPr marL="685800" lvl="1" indent="-228600" algn="l" rtl="0">
              <a:lnSpc>
                <a:spcPct val="120000"/>
              </a:lnSpc>
              <a:spcBef>
                <a:spcPts val="500"/>
              </a:spcBef>
              <a:spcAft>
                <a:spcPts val="0"/>
              </a:spcAft>
              <a:buClr>
                <a:schemeClr val="lt1"/>
              </a:buClr>
              <a:buSzPts val="2500"/>
              <a:buChar char="•"/>
            </a:pPr>
            <a:r>
              <a:rPr lang="en-US"/>
              <a:t>Test RMSE: 0.91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1"/>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RESULTS - Matrix Factorization</a:t>
            </a:r>
            <a:endParaRPr/>
          </a:p>
        </p:txBody>
      </p:sp>
      <p:graphicFrame>
        <p:nvGraphicFramePr>
          <p:cNvPr id="322" name="Google Shape;322;p31"/>
          <p:cNvGraphicFramePr/>
          <p:nvPr/>
        </p:nvGraphicFramePr>
        <p:xfrm>
          <a:off x="952500" y="2667000"/>
          <a:ext cx="10401800" cy="2671000"/>
        </p:xfrm>
        <a:graphic>
          <a:graphicData uri="http://schemas.openxmlformats.org/drawingml/2006/table">
            <a:tbl>
              <a:tblPr>
                <a:noFill/>
                <a:tableStyleId>{D71E021A-9E24-45EF-8630-81988AE48387}</a:tableStyleId>
              </a:tblPr>
              <a:tblGrid>
                <a:gridCol w="2600450">
                  <a:extLst>
                    <a:ext uri="{9D8B030D-6E8A-4147-A177-3AD203B41FA5}">
                      <a16:colId xmlns:a16="http://schemas.microsoft.com/office/drawing/2014/main" val="20000"/>
                    </a:ext>
                  </a:extLst>
                </a:gridCol>
                <a:gridCol w="2600450">
                  <a:extLst>
                    <a:ext uri="{9D8B030D-6E8A-4147-A177-3AD203B41FA5}">
                      <a16:colId xmlns:a16="http://schemas.microsoft.com/office/drawing/2014/main" val="20001"/>
                    </a:ext>
                  </a:extLst>
                </a:gridCol>
                <a:gridCol w="2600450">
                  <a:extLst>
                    <a:ext uri="{9D8B030D-6E8A-4147-A177-3AD203B41FA5}">
                      <a16:colId xmlns:a16="http://schemas.microsoft.com/office/drawing/2014/main" val="20002"/>
                    </a:ext>
                  </a:extLst>
                </a:gridCol>
                <a:gridCol w="2600450">
                  <a:extLst>
                    <a:ext uri="{9D8B030D-6E8A-4147-A177-3AD203B41FA5}">
                      <a16:colId xmlns:a16="http://schemas.microsoft.com/office/drawing/2014/main" val="20003"/>
                    </a:ext>
                  </a:extLst>
                </a:gridCol>
              </a:tblGrid>
              <a:tr h="534200">
                <a:tc>
                  <a:txBody>
                    <a:bodyPr/>
                    <a:lstStyle/>
                    <a:p>
                      <a:pPr marL="0" lvl="0" indent="0" algn="l" rtl="0">
                        <a:spcBef>
                          <a:spcPts val="0"/>
                        </a:spcBef>
                        <a:spcAft>
                          <a:spcPts val="0"/>
                        </a:spcAft>
                        <a:buNone/>
                      </a:pPr>
                      <a:r>
                        <a:rPr lang="en-US" sz="1800" b="1">
                          <a:solidFill>
                            <a:schemeClr val="lt1"/>
                          </a:solidFill>
                        </a:rPr>
                        <a:t>Sr No.</a:t>
                      </a:r>
                      <a:endParaRPr sz="1800" b="1">
                        <a:solidFill>
                          <a:schemeClr val="lt1"/>
                        </a:solidFill>
                      </a:endParaRPr>
                    </a:p>
                  </a:txBody>
                  <a:tcPr marL="91425" marR="91425" marT="91425" marB="91425"/>
                </a:tc>
                <a:tc>
                  <a:txBody>
                    <a:bodyPr/>
                    <a:lstStyle/>
                    <a:p>
                      <a:pPr marL="0" lvl="0" indent="0" algn="l" rtl="0">
                        <a:spcBef>
                          <a:spcPts val="0"/>
                        </a:spcBef>
                        <a:spcAft>
                          <a:spcPts val="0"/>
                        </a:spcAft>
                        <a:buNone/>
                      </a:pPr>
                      <a:r>
                        <a:rPr lang="en-US" sz="1800" b="1">
                          <a:solidFill>
                            <a:schemeClr val="lt1"/>
                          </a:solidFill>
                        </a:rPr>
                        <a:t>Number of factors</a:t>
                      </a:r>
                      <a:endParaRPr sz="1800" b="1">
                        <a:solidFill>
                          <a:schemeClr val="lt1"/>
                        </a:solidFill>
                      </a:endParaRPr>
                    </a:p>
                  </a:txBody>
                  <a:tcPr marL="91425" marR="91425" marT="91425" marB="91425"/>
                </a:tc>
                <a:tc>
                  <a:txBody>
                    <a:bodyPr/>
                    <a:lstStyle/>
                    <a:p>
                      <a:pPr marL="0" lvl="0" indent="0" algn="l" rtl="0">
                        <a:spcBef>
                          <a:spcPts val="0"/>
                        </a:spcBef>
                        <a:spcAft>
                          <a:spcPts val="0"/>
                        </a:spcAft>
                        <a:buNone/>
                      </a:pPr>
                      <a:r>
                        <a:rPr lang="en-US" sz="1800" b="1">
                          <a:solidFill>
                            <a:schemeClr val="lt1"/>
                          </a:solidFill>
                        </a:rPr>
                        <a:t>RMSE</a:t>
                      </a:r>
                      <a:endParaRPr sz="1800" b="1">
                        <a:solidFill>
                          <a:schemeClr val="lt1"/>
                        </a:solidFill>
                      </a:endParaRPr>
                    </a:p>
                  </a:txBody>
                  <a:tcPr marL="91425" marR="91425" marT="91425" marB="91425"/>
                </a:tc>
                <a:tc>
                  <a:txBody>
                    <a:bodyPr/>
                    <a:lstStyle/>
                    <a:p>
                      <a:pPr marL="0" lvl="0" indent="0" algn="l" rtl="0">
                        <a:spcBef>
                          <a:spcPts val="0"/>
                        </a:spcBef>
                        <a:spcAft>
                          <a:spcPts val="0"/>
                        </a:spcAft>
                        <a:buNone/>
                      </a:pPr>
                      <a:r>
                        <a:rPr lang="en-US" sz="1800" b="1">
                          <a:solidFill>
                            <a:schemeClr val="lt1"/>
                          </a:solidFill>
                        </a:rPr>
                        <a:t>MAE</a:t>
                      </a:r>
                      <a:endParaRPr sz="1800" b="1">
                        <a:solidFill>
                          <a:schemeClr val="lt1"/>
                        </a:solidFill>
                      </a:endParaRPr>
                    </a:p>
                  </a:txBody>
                  <a:tcPr marL="91425" marR="91425" marT="91425" marB="91425"/>
                </a:tc>
                <a:extLst>
                  <a:ext uri="{0D108BD9-81ED-4DB2-BD59-A6C34878D82A}">
                    <a16:rowId xmlns:a16="http://schemas.microsoft.com/office/drawing/2014/main" val="10000"/>
                  </a:ext>
                </a:extLst>
              </a:tr>
              <a:tr h="534200">
                <a:tc>
                  <a:txBody>
                    <a:bodyPr/>
                    <a:lstStyle/>
                    <a:p>
                      <a:pPr marL="0" lvl="0" indent="0" algn="l" rtl="0">
                        <a:spcBef>
                          <a:spcPts val="0"/>
                        </a:spcBef>
                        <a:spcAft>
                          <a:spcPts val="0"/>
                        </a:spcAft>
                        <a:buNone/>
                      </a:pPr>
                      <a:r>
                        <a:rPr lang="en-US" sz="1800">
                          <a:solidFill>
                            <a:schemeClr val="lt1"/>
                          </a:solidFill>
                        </a:rPr>
                        <a:t>1</a:t>
                      </a:r>
                      <a:endParaRPr sz="1800">
                        <a:solidFill>
                          <a:schemeClr val="lt1"/>
                        </a:solidFill>
                      </a:endParaRPr>
                    </a:p>
                  </a:txBody>
                  <a:tcPr marL="91425" marR="91425" marT="91425" marB="91425"/>
                </a:tc>
                <a:tc>
                  <a:txBody>
                    <a:bodyPr/>
                    <a:lstStyle/>
                    <a:p>
                      <a:pPr marL="0" lvl="0" indent="0" algn="l" rtl="0">
                        <a:spcBef>
                          <a:spcPts val="0"/>
                        </a:spcBef>
                        <a:spcAft>
                          <a:spcPts val="0"/>
                        </a:spcAft>
                        <a:buNone/>
                      </a:pPr>
                      <a:r>
                        <a:rPr lang="en-US" sz="1800">
                          <a:solidFill>
                            <a:schemeClr val="lt1"/>
                          </a:solidFill>
                        </a:rPr>
                        <a:t>50</a:t>
                      </a:r>
                      <a:endParaRPr sz="1800">
                        <a:solidFill>
                          <a:schemeClr val="lt1"/>
                        </a:solidFill>
                      </a:endParaRPr>
                    </a:p>
                  </a:txBody>
                  <a:tcPr marL="91425" marR="91425" marT="91425" marB="91425"/>
                </a:tc>
                <a:tc>
                  <a:txBody>
                    <a:bodyPr/>
                    <a:lstStyle/>
                    <a:p>
                      <a:pPr marL="0" lvl="0" indent="0" algn="l" rtl="0">
                        <a:spcBef>
                          <a:spcPts val="0"/>
                        </a:spcBef>
                        <a:spcAft>
                          <a:spcPts val="0"/>
                        </a:spcAft>
                        <a:buNone/>
                      </a:pPr>
                      <a:r>
                        <a:rPr lang="en-US" sz="1800">
                          <a:solidFill>
                            <a:schemeClr val="lt1"/>
                          </a:solidFill>
                        </a:rPr>
                        <a:t>1.11</a:t>
                      </a:r>
                      <a:endParaRPr sz="1800">
                        <a:solidFill>
                          <a:schemeClr val="lt1"/>
                        </a:solidFill>
                      </a:endParaRPr>
                    </a:p>
                  </a:txBody>
                  <a:tcPr marL="91425" marR="91425" marT="91425" marB="91425"/>
                </a:tc>
                <a:tc>
                  <a:txBody>
                    <a:bodyPr/>
                    <a:lstStyle/>
                    <a:p>
                      <a:pPr marL="0" lvl="0" indent="0" algn="l" rtl="0">
                        <a:spcBef>
                          <a:spcPts val="0"/>
                        </a:spcBef>
                        <a:spcAft>
                          <a:spcPts val="0"/>
                        </a:spcAft>
                        <a:buNone/>
                      </a:pPr>
                      <a:r>
                        <a:rPr lang="en-US" sz="1800">
                          <a:solidFill>
                            <a:schemeClr val="lt1"/>
                          </a:solidFill>
                        </a:rPr>
                        <a:t>0.93</a:t>
                      </a:r>
                      <a:endParaRPr sz="1800">
                        <a:solidFill>
                          <a:schemeClr val="lt1"/>
                        </a:solidFill>
                      </a:endParaRPr>
                    </a:p>
                  </a:txBody>
                  <a:tcPr marL="91425" marR="91425" marT="91425" marB="91425"/>
                </a:tc>
                <a:extLst>
                  <a:ext uri="{0D108BD9-81ED-4DB2-BD59-A6C34878D82A}">
                    <a16:rowId xmlns:a16="http://schemas.microsoft.com/office/drawing/2014/main" val="10001"/>
                  </a:ext>
                </a:extLst>
              </a:tr>
              <a:tr h="534200">
                <a:tc>
                  <a:txBody>
                    <a:bodyPr/>
                    <a:lstStyle/>
                    <a:p>
                      <a:pPr marL="0" lvl="0" indent="0" algn="l" rtl="0">
                        <a:spcBef>
                          <a:spcPts val="0"/>
                        </a:spcBef>
                        <a:spcAft>
                          <a:spcPts val="0"/>
                        </a:spcAft>
                        <a:buNone/>
                      </a:pPr>
                      <a:r>
                        <a:rPr lang="en-US" sz="1800">
                          <a:solidFill>
                            <a:schemeClr val="lt1"/>
                          </a:solidFill>
                        </a:rPr>
                        <a:t>2</a:t>
                      </a:r>
                      <a:endParaRPr sz="1800">
                        <a:solidFill>
                          <a:schemeClr val="lt1"/>
                        </a:solidFill>
                      </a:endParaRPr>
                    </a:p>
                  </a:txBody>
                  <a:tcPr marL="91425" marR="91425" marT="91425" marB="91425"/>
                </a:tc>
                <a:tc>
                  <a:txBody>
                    <a:bodyPr/>
                    <a:lstStyle/>
                    <a:p>
                      <a:pPr marL="0" lvl="0" indent="0" algn="l" rtl="0">
                        <a:spcBef>
                          <a:spcPts val="0"/>
                        </a:spcBef>
                        <a:spcAft>
                          <a:spcPts val="0"/>
                        </a:spcAft>
                        <a:buNone/>
                      </a:pPr>
                      <a:r>
                        <a:rPr lang="en-US" sz="1800">
                          <a:solidFill>
                            <a:schemeClr val="lt1"/>
                          </a:solidFill>
                        </a:rPr>
                        <a:t>100</a:t>
                      </a:r>
                      <a:endParaRPr sz="1800">
                        <a:solidFill>
                          <a:schemeClr val="lt1"/>
                        </a:solidFill>
                      </a:endParaRPr>
                    </a:p>
                  </a:txBody>
                  <a:tcPr marL="91425" marR="91425" marT="91425" marB="91425"/>
                </a:tc>
                <a:tc>
                  <a:txBody>
                    <a:bodyPr/>
                    <a:lstStyle/>
                    <a:p>
                      <a:pPr marL="0" lvl="0" indent="0" algn="l" rtl="0">
                        <a:spcBef>
                          <a:spcPts val="0"/>
                        </a:spcBef>
                        <a:spcAft>
                          <a:spcPts val="0"/>
                        </a:spcAft>
                        <a:buNone/>
                      </a:pPr>
                      <a:r>
                        <a:rPr lang="en-US" sz="1800">
                          <a:solidFill>
                            <a:schemeClr val="lt1"/>
                          </a:solidFill>
                        </a:rPr>
                        <a:t>1.11</a:t>
                      </a:r>
                      <a:endParaRPr sz="1800">
                        <a:solidFill>
                          <a:schemeClr val="lt1"/>
                        </a:solidFill>
                      </a:endParaRPr>
                    </a:p>
                  </a:txBody>
                  <a:tcPr marL="91425" marR="91425" marT="91425" marB="91425"/>
                </a:tc>
                <a:tc>
                  <a:txBody>
                    <a:bodyPr/>
                    <a:lstStyle/>
                    <a:p>
                      <a:pPr marL="0" lvl="0" indent="0" algn="l" rtl="0">
                        <a:spcBef>
                          <a:spcPts val="0"/>
                        </a:spcBef>
                        <a:spcAft>
                          <a:spcPts val="0"/>
                        </a:spcAft>
                        <a:buNone/>
                      </a:pPr>
                      <a:r>
                        <a:rPr lang="en-US" sz="1800">
                          <a:solidFill>
                            <a:schemeClr val="lt1"/>
                          </a:solidFill>
                        </a:rPr>
                        <a:t>0.93</a:t>
                      </a:r>
                      <a:endParaRPr sz="1800">
                        <a:solidFill>
                          <a:schemeClr val="lt1"/>
                        </a:solidFill>
                      </a:endParaRPr>
                    </a:p>
                  </a:txBody>
                  <a:tcPr marL="91425" marR="91425" marT="91425" marB="91425"/>
                </a:tc>
                <a:extLst>
                  <a:ext uri="{0D108BD9-81ED-4DB2-BD59-A6C34878D82A}">
                    <a16:rowId xmlns:a16="http://schemas.microsoft.com/office/drawing/2014/main" val="10002"/>
                  </a:ext>
                </a:extLst>
              </a:tr>
              <a:tr h="534200">
                <a:tc>
                  <a:txBody>
                    <a:bodyPr/>
                    <a:lstStyle/>
                    <a:p>
                      <a:pPr marL="0" lvl="0" indent="0" algn="l" rtl="0">
                        <a:spcBef>
                          <a:spcPts val="0"/>
                        </a:spcBef>
                        <a:spcAft>
                          <a:spcPts val="0"/>
                        </a:spcAft>
                        <a:buNone/>
                      </a:pPr>
                      <a:r>
                        <a:rPr lang="en-US" sz="1800">
                          <a:solidFill>
                            <a:schemeClr val="lt1"/>
                          </a:solidFill>
                        </a:rPr>
                        <a:t>3</a:t>
                      </a:r>
                      <a:endParaRPr sz="1800">
                        <a:solidFill>
                          <a:schemeClr val="lt1"/>
                        </a:solidFill>
                      </a:endParaRPr>
                    </a:p>
                  </a:txBody>
                  <a:tcPr marL="91425" marR="91425" marT="91425" marB="91425"/>
                </a:tc>
                <a:tc>
                  <a:txBody>
                    <a:bodyPr/>
                    <a:lstStyle/>
                    <a:p>
                      <a:pPr marL="0" lvl="0" indent="0" algn="l" rtl="0">
                        <a:spcBef>
                          <a:spcPts val="0"/>
                        </a:spcBef>
                        <a:spcAft>
                          <a:spcPts val="0"/>
                        </a:spcAft>
                        <a:buNone/>
                      </a:pPr>
                      <a:r>
                        <a:rPr lang="en-US" sz="1800">
                          <a:solidFill>
                            <a:schemeClr val="lt1"/>
                          </a:solidFill>
                        </a:rPr>
                        <a:t>200</a:t>
                      </a:r>
                      <a:endParaRPr sz="1800">
                        <a:solidFill>
                          <a:schemeClr val="lt1"/>
                        </a:solidFill>
                      </a:endParaRPr>
                    </a:p>
                  </a:txBody>
                  <a:tcPr marL="91425" marR="91425" marT="91425" marB="91425"/>
                </a:tc>
                <a:tc>
                  <a:txBody>
                    <a:bodyPr/>
                    <a:lstStyle/>
                    <a:p>
                      <a:pPr marL="0" lvl="0" indent="0" algn="l" rtl="0">
                        <a:spcBef>
                          <a:spcPts val="0"/>
                        </a:spcBef>
                        <a:spcAft>
                          <a:spcPts val="0"/>
                        </a:spcAft>
                        <a:buNone/>
                      </a:pPr>
                      <a:r>
                        <a:rPr lang="en-US" sz="1800">
                          <a:solidFill>
                            <a:schemeClr val="lt1"/>
                          </a:solidFill>
                        </a:rPr>
                        <a:t>1.11</a:t>
                      </a:r>
                      <a:endParaRPr sz="1800">
                        <a:solidFill>
                          <a:schemeClr val="lt1"/>
                        </a:solidFill>
                      </a:endParaRPr>
                    </a:p>
                  </a:txBody>
                  <a:tcPr marL="91425" marR="91425" marT="91425" marB="91425"/>
                </a:tc>
                <a:tc>
                  <a:txBody>
                    <a:bodyPr/>
                    <a:lstStyle/>
                    <a:p>
                      <a:pPr marL="0" lvl="0" indent="0" algn="l" rtl="0">
                        <a:spcBef>
                          <a:spcPts val="0"/>
                        </a:spcBef>
                        <a:spcAft>
                          <a:spcPts val="0"/>
                        </a:spcAft>
                        <a:buNone/>
                      </a:pPr>
                      <a:r>
                        <a:rPr lang="en-US" sz="1800">
                          <a:solidFill>
                            <a:schemeClr val="lt1"/>
                          </a:solidFill>
                        </a:rPr>
                        <a:t>0.93</a:t>
                      </a:r>
                      <a:endParaRPr sz="1800">
                        <a:solidFill>
                          <a:schemeClr val="lt1"/>
                        </a:solidFill>
                      </a:endParaRPr>
                    </a:p>
                  </a:txBody>
                  <a:tcPr marL="91425" marR="91425" marT="91425" marB="91425"/>
                </a:tc>
                <a:extLst>
                  <a:ext uri="{0D108BD9-81ED-4DB2-BD59-A6C34878D82A}">
                    <a16:rowId xmlns:a16="http://schemas.microsoft.com/office/drawing/2014/main" val="10003"/>
                  </a:ext>
                </a:extLst>
              </a:tr>
              <a:tr h="534200">
                <a:tc>
                  <a:txBody>
                    <a:bodyPr/>
                    <a:lstStyle/>
                    <a:p>
                      <a:pPr marL="0" lvl="0" indent="0" algn="l" rtl="0">
                        <a:spcBef>
                          <a:spcPts val="0"/>
                        </a:spcBef>
                        <a:spcAft>
                          <a:spcPts val="0"/>
                        </a:spcAft>
                        <a:buNone/>
                      </a:pPr>
                      <a:r>
                        <a:rPr lang="en-US" sz="1800">
                          <a:solidFill>
                            <a:schemeClr val="lt1"/>
                          </a:solidFill>
                        </a:rPr>
                        <a:t>4</a:t>
                      </a:r>
                      <a:endParaRPr sz="1800">
                        <a:solidFill>
                          <a:schemeClr val="lt1"/>
                        </a:solidFill>
                      </a:endParaRPr>
                    </a:p>
                  </a:txBody>
                  <a:tcPr marL="91425" marR="91425" marT="91425" marB="91425"/>
                </a:tc>
                <a:tc>
                  <a:txBody>
                    <a:bodyPr/>
                    <a:lstStyle/>
                    <a:p>
                      <a:pPr marL="0" lvl="0" indent="0" algn="l" rtl="0">
                        <a:spcBef>
                          <a:spcPts val="0"/>
                        </a:spcBef>
                        <a:spcAft>
                          <a:spcPts val="0"/>
                        </a:spcAft>
                        <a:buNone/>
                      </a:pPr>
                      <a:r>
                        <a:rPr lang="en-US" sz="1800">
                          <a:solidFill>
                            <a:schemeClr val="lt1"/>
                          </a:solidFill>
                        </a:rPr>
                        <a:t>300</a:t>
                      </a:r>
                      <a:endParaRPr sz="1800">
                        <a:solidFill>
                          <a:schemeClr val="lt1"/>
                        </a:solidFill>
                      </a:endParaRPr>
                    </a:p>
                  </a:txBody>
                  <a:tcPr marL="91425" marR="91425" marT="91425" marB="91425"/>
                </a:tc>
                <a:tc>
                  <a:txBody>
                    <a:bodyPr/>
                    <a:lstStyle/>
                    <a:p>
                      <a:pPr marL="0" lvl="0" indent="0" algn="l" rtl="0">
                        <a:spcBef>
                          <a:spcPts val="0"/>
                        </a:spcBef>
                        <a:spcAft>
                          <a:spcPts val="0"/>
                        </a:spcAft>
                        <a:buNone/>
                      </a:pPr>
                      <a:r>
                        <a:rPr lang="en-US" sz="1800">
                          <a:solidFill>
                            <a:schemeClr val="lt1"/>
                          </a:solidFill>
                        </a:rPr>
                        <a:t>1.11</a:t>
                      </a:r>
                      <a:endParaRPr sz="1800">
                        <a:solidFill>
                          <a:schemeClr val="lt1"/>
                        </a:solidFill>
                      </a:endParaRPr>
                    </a:p>
                  </a:txBody>
                  <a:tcPr marL="91425" marR="91425" marT="91425" marB="91425"/>
                </a:tc>
                <a:tc>
                  <a:txBody>
                    <a:bodyPr/>
                    <a:lstStyle/>
                    <a:p>
                      <a:pPr marL="0" lvl="0" indent="0" algn="l" rtl="0">
                        <a:spcBef>
                          <a:spcPts val="0"/>
                        </a:spcBef>
                        <a:spcAft>
                          <a:spcPts val="0"/>
                        </a:spcAft>
                        <a:buNone/>
                      </a:pPr>
                      <a:r>
                        <a:rPr lang="en-US" sz="1800">
                          <a:solidFill>
                            <a:schemeClr val="lt1"/>
                          </a:solidFill>
                        </a:rPr>
                        <a:t>0.93</a:t>
                      </a:r>
                      <a:endParaRPr sz="1800">
                        <a:solidFill>
                          <a:schemeClr val="lt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Project Repository</a:t>
            </a:r>
            <a:endParaRPr dirty="0"/>
          </a:p>
        </p:txBody>
      </p:sp>
      <p:sp>
        <p:nvSpPr>
          <p:cNvPr id="329" name="Google Shape;329;p32"/>
          <p:cNvSpPr txBox="1">
            <a:spLocks noGrp="1"/>
          </p:cNvSpPr>
          <p:nvPr>
            <p:ph type="body" idx="1"/>
          </p:nvPr>
        </p:nvSpPr>
        <p:spPr>
          <a:xfrm>
            <a:off x="1141425" y="1782496"/>
            <a:ext cx="9906000" cy="4617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lang="en-US" dirty="0"/>
          </a:p>
          <a:p>
            <a:pPr marL="0" lvl="0" indent="0">
              <a:buNone/>
            </a:pPr>
            <a:r>
              <a:rPr lang="en-US" dirty="0"/>
              <a:t>GitHub: </a:t>
            </a:r>
            <a:r>
              <a:rPr lang="en-US" dirty="0">
                <a:hlinkClick r:id="rId3"/>
              </a:rPr>
              <a:t>https://github.com/bhaumik-choksi/CSE573-Group5-Spring19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BENEFITS OF RECOMMENDATION SYSTEM</a:t>
            </a:r>
            <a:endParaRPr/>
          </a:p>
        </p:txBody>
      </p:sp>
      <p:sp>
        <p:nvSpPr>
          <p:cNvPr id="247" name="Google Shape;247;p2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3000"/>
              <a:buChar char="•"/>
            </a:pPr>
            <a:r>
              <a:rPr lang="en-US"/>
              <a:t>Revenue</a:t>
            </a:r>
            <a:endParaRPr/>
          </a:p>
          <a:p>
            <a:pPr marL="228600" lvl="0" indent="-228600" algn="l" rtl="0">
              <a:lnSpc>
                <a:spcPct val="120000"/>
              </a:lnSpc>
              <a:spcBef>
                <a:spcPts val="1000"/>
              </a:spcBef>
              <a:spcAft>
                <a:spcPts val="0"/>
              </a:spcAft>
              <a:buClr>
                <a:schemeClr val="lt1"/>
              </a:buClr>
              <a:buSzPts val="3000"/>
              <a:buChar char="•"/>
            </a:pPr>
            <a:r>
              <a:rPr lang="en-US"/>
              <a:t>Customer Satisfaction</a:t>
            </a:r>
            <a:endParaRPr/>
          </a:p>
          <a:p>
            <a:pPr marL="228600" lvl="0" indent="-228600" algn="l" rtl="0">
              <a:lnSpc>
                <a:spcPct val="120000"/>
              </a:lnSpc>
              <a:spcBef>
                <a:spcPts val="1000"/>
              </a:spcBef>
              <a:spcAft>
                <a:spcPts val="0"/>
              </a:spcAft>
              <a:buClr>
                <a:schemeClr val="lt1"/>
              </a:buClr>
              <a:buSzPts val="3000"/>
              <a:buChar char="•"/>
            </a:pPr>
            <a:r>
              <a:rPr lang="en-US"/>
              <a:t>Personalization</a:t>
            </a:r>
            <a:endParaRPr/>
          </a:p>
          <a:p>
            <a:pPr marL="228600" lvl="0" indent="-228600" algn="l" rtl="0">
              <a:lnSpc>
                <a:spcPct val="120000"/>
              </a:lnSpc>
              <a:spcBef>
                <a:spcPts val="1000"/>
              </a:spcBef>
              <a:spcAft>
                <a:spcPts val="0"/>
              </a:spcAft>
              <a:buClr>
                <a:schemeClr val="lt1"/>
              </a:buClr>
              <a:buSzPts val="3000"/>
              <a:buChar char="•"/>
            </a:pPr>
            <a:r>
              <a:rPr lang="en-US"/>
              <a:t>Discovery</a:t>
            </a:r>
            <a:endParaRPr/>
          </a:p>
          <a:p>
            <a:pPr marL="228600" lvl="0" indent="-228600" algn="l" rtl="0">
              <a:lnSpc>
                <a:spcPct val="120000"/>
              </a:lnSpc>
              <a:spcBef>
                <a:spcPts val="1000"/>
              </a:spcBef>
              <a:spcAft>
                <a:spcPts val="0"/>
              </a:spcAft>
              <a:buClr>
                <a:schemeClr val="lt1"/>
              </a:buClr>
              <a:buSzPts val="3000"/>
              <a:buChar char="•"/>
            </a:pPr>
            <a:r>
              <a:rPr lang="en-US"/>
              <a:t>Provide Reports</a:t>
            </a:r>
            <a:endParaRPr/>
          </a:p>
          <a:p>
            <a:pPr marL="228600" lvl="0" indent="-38100" algn="l" rtl="0">
              <a:lnSpc>
                <a:spcPct val="120000"/>
              </a:lnSpc>
              <a:spcBef>
                <a:spcPts val="1000"/>
              </a:spcBef>
              <a:spcAft>
                <a:spcPts val="0"/>
              </a:spcAft>
              <a:buClr>
                <a:schemeClr val="lt1"/>
              </a:buClr>
              <a:buSzPts val="3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body" idx="1"/>
          </p:nvPr>
        </p:nvSpPr>
        <p:spPr>
          <a:xfrm>
            <a:off x="1803775" y="905650"/>
            <a:ext cx="9549900" cy="5657700"/>
          </a:xfrm>
          <a:prstGeom prst="rect">
            <a:avLst/>
          </a:prstGeom>
          <a:noFill/>
          <a:ln>
            <a:noFill/>
          </a:ln>
        </p:spPr>
        <p:txBody>
          <a:bodyPr spcFirstLastPara="1" wrap="square" lIns="91425" tIns="45700" rIns="91425" bIns="45700" anchor="t" anchorCtr="0">
            <a:noAutofit/>
          </a:bodyPr>
          <a:lstStyle/>
          <a:p>
            <a:pPr marL="228600" lvl="0" indent="-38100" algn="l" rtl="0">
              <a:lnSpc>
                <a:spcPct val="120000"/>
              </a:lnSpc>
              <a:spcBef>
                <a:spcPts val="0"/>
              </a:spcBef>
              <a:spcAft>
                <a:spcPts val="0"/>
              </a:spcAft>
              <a:buClr>
                <a:schemeClr val="lt1"/>
              </a:buClr>
              <a:buSzPts val="3000"/>
              <a:buNone/>
            </a:pPr>
            <a:endParaRPr/>
          </a:p>
          <a:p>
            <a:pPr marL="228600" lvl="0" indent="-228600" algn="l" rtl="0">
              <a:lnSpc>
                <a:spcPct val="120000"/>
              </a:lnSpc>
              <a:spcBef>
                <a:spcPts val="1000"/>
              </a:spcBef>
              <a:spcAft>
                <a:spcPts val="0"/>
              </a:spcAft>
              <a:buClr>
                <a:schemeClr val="lt1"/>
              </a:buClr>
              <a:buSzPts val="3000"/>
              <a:buChar char="•"/>
            </a:pPr>
            <a:r>
              <a:rPr lang="en-US"/>
              <a:t>Personalized Recommendation</a:t>
            </a:r>
            <a:endParaRPr/>
          </a:p>
          <a:p>
            <a:pPr marL="685800" lvl="1" indent="-228600" algn="l" rtl="0">
              <a:lnSpc>
                <a:spcPct val="120000"/>
              </a:lnSpc>
              <a:spcBef>
                <a:spcPts val="500"/>
              </a:spcBef>
              <a:spcAft>
                <a:spcPts val="0"/>
              </a:spcAft>
              <a:buClr>
                <a:schemeClr val="lt1"/>
              </a:buClr>
              <a:buSzPts val="2500"/>
              <a:buChar char="•"/>
            </a:pPr>
            <a:r>
              <a:rPr lang="en-US"/>
              <a:t>Gives an insight about the customer’s behavior and preferences </a:t>
            </a:r>
            <a:endParaRPr/>
          </a:p>
          <a:p>
            <a:pPr marL="685800" lvl="1" indent="-228600" algn="l" rtl="0">
              <a:lnSpc>
                <a:spcPct val="120000"/>
              </a:lnSpc>
              <a:spcBef>
                <a:spcPts val="500"/>
              </a:spcBef>
              <a:spcAft>
                <a:spcPts val="0"/>
              </a:spcAft>
              <a:buClr>
                <a:schemeClr val="lt1"/>
              </a:buClr>
              <a:buSzPts val="2500"/>
              <a:buChar char="•"/>
            </a:pPr>
            <a:r>
              <a:rPr lang="en-US"/>
              <a:t>Saves time for clients</a:t>
            </a:r>
            <a:endParaRPr/>
          </a:p>
          <a:p>
            <a:pPr marL="685800" lvl="1" indent="-228600" algn="l" rtl="0">
              <a:lnSpc>
                <a:spcPct val="120000"/>
              </a:lnSpc>
              <a:spcBef>
                <a:spcPts val="500"/>
              </a:spcBef>
              <a:spcAft>
                <a:spcPts val="0"/>
              </a:spcAft>
              <a:buClr>
                <a:schemeClr val="lt1"/>
              </a:buClr>
              <a:buSzPts val="2500"/>
              <a:buChar char="•"/>
            </a:pPr>
            <a:r>
              <a:rPr lang="en-US"/>
              <a:t>Conversion rates increase</a:t>
            </a:r>
            <a:endParaRPr/>
          </a:p>
          <a:p>
            <a:pPr marL="457200" lvl="1" indent="0" algn="l" rtl="0">
              <a:lnSpc>
                <a:spcPct val="120000"/>
              </a:lnSpc>
              <a:spcBef>
                <a:spcPts val="500"/>
              </a:spcBef>
              <a:spcAft>
                <a:spcPts val="0"/>
              </a:spcAft>
              <a:buClr>
                <a:schemeClr val="lt1"/>
              </a:buClr>
              <a:buSzPts val="2500"/>
              <a:buNone/>
            </a:pPr>
            <a:endParaRPr/>
          </a:p>
          <a:p>
            <a:pPr marL="228600" lvl="0" indent="-228600" algn="l" rtl="0">
              <a:lnSpc>
                <a:spcPct val="120000"/>
              </a:lnSpc>
              <a:spcBef>
                <a:spcPts val="1000"/>
              </a:spcBef>
              <a:spcAft>
                <a:spcPts val="0"/>
              </a:spcAft>
              <a:buClr>
                <a:schemeClr val="lt1"/>
              </a:buClr>
              <a:buSzPts val="3000"/>
              <a:buChar char="•"/>
            </a:pPr>
            <a:r>
              <a:rPr lang="en-US"/>
              <a:t>Algorithms Used </a:t>
            </a:r>
            <a:endParaRPr/>
          </a:p>
          <a:p>
            <a:pPr marL="685800" lvl="1" indent="-228600" algn="l" rtl="0">
              <a:lnSpc>
                <a:spcPct val="120000"/>
              </a:lnSpc>
              <a:spcBef>
                <a:spcPts val="500"/>
              </a:spcBef>
              <a:spcAft>
                <a:spcPts val="0"/>
              </a:spcAft>
              <a:buClr>
                <a:schemeClr val="lt1"/>
              </a:buClr>
              <a:buSzPts val="2500"/>
              <a:buChar char="•"/>
            </a:pPr>
            <a:r>
              <a:rPr lang="en-US"/>
              <a:t>Deep Autoencoders</a:t>
            </a:r>
            <a:endParaRPr/>
          </a:p>
          <a:p>
            <a:pPr marL="685800" lvl="1" indent="-228600" algn="l" rtl="0">
              <a:lnSpc>
                <a:spcPct val="120000"/>
              </a:lnSpc>
              <a:spcBef>
                <a:spcPts val="500"/>
              </a:spcBef>
              <a:spcAft>
                <a:spcPts val="0"/>
              </a:spcAft>
              <a:buClr>
                <a:schemeClr val="lt1"/>
              </a:buClr>
              <a:buSzPts val="2500"/>
              <a:buChar char="•"/>
            </a:pPr>
            <a:r>
              <a:rPr lang="en-US"/>
              <a:t>Matrix Factorization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DATASET	</a:t>
            </a:r>
            <a:endParaRPr/>
          </a:p>
        </p:txBody>
      </p:sp>
      <p:sp>
        <p:nvSpPr>
          <p:cNvPr id="260" name="Google Shape;260;p2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3000"/>
              <a:buChar char="•"/>
            </a:pPr>
            <a:r>
              <a:rPr lang="en-US"/>
              <a:t>Netflix Prize Dataset </a:t>
            </a:r>
            <a:endParaRPr/>
          </a:p>
          <a:p>
            <a:pPr marL="685800" lvl="1" indent="-228600" algn="l" rtl="0">
              <a:lnSpc>
                <a:spcPct val="120000"/>
              </a:lnSpc>
              <a:spcBef>
                <a:spcPts val="500"/>
              </a:spcBef>
              <a:spcAft>
                <a:spcPts val="0"/>
              </a:spcAft>
              <a:buClr>
                <a:schemeClr val="lt1"/>
              </a:buClr>
              <a:buSzPts val="2500"/>
              <a:buChar char="•"/>
            </a:pPr>
            <a:r>
              <a:rPr lang="en-US"/>
              <a:t>Dataset contains over 100 million ratings by 480,189 users.</a:t>
            </a:r>
            <a:endParaRPr/>
          </a:p>
          <a:p>
            <a:pPr marL="685800" lvl="1" indent="-228600" algn="l" rtl="0">
              <a:lnSpc>
                <a:spcPct val="120000"/>
              </a:lnSpc>
              <a:spcBef>
                <a:spcPts val="500"/>
              </a:spcBef>
              <a:spcAft>
                <a:spcPts val="0"/>
              </a:spcAft>
              <a:buClr>
                <a:schemeClr val="lt1"/>
              </a:buClr>
              <a:buSzPts val="2500"/>
              <a:buChar char="•"/>
            </a:pPr>
            <a:r>
              <a:rPr lang="en-US"/>
              <a:t>17,770 movies are rated from October 1998 to December 2005.</a:t>
            </a:r>
            <a:endParaRPr/>
          </a:p>
          <a:p>
            <a:pPr marL="685800" lvl="1" indent="-228600" algn="l" rtl="0">
              <a:lnSpc>
                <a:spcPct val="120000"/>
              </a:lnSpc>
              <a:spcBef>
                <a:spcPts val="500"/>
              </a:spcBef>
              <a:spcAft>
                <a:spcPts val="0"/>
              </a:spcAft>
              <a:buClr>
                <a:schemeClr val="lt1"/>
              </a:buClr>
              <a:buSzPts val="2500"/>
              <a:buChar char="•"/>
            </a:pPr>
            <a:r>
              <a:rPr lang="en-US"/>
              <a:t>Movies were rated on a scale from 1 to 5. </a:t>
            </a:r>
            <a:endParaRPr/>
          </a:p>
          <a:p>
            <a:pPr marL="685800" lvl="1" indent="-69850" algn="l" rtl="0">
              <a:lnSpc>
                <a:spcPct val="120000"/>
              </a:lnSpc>
              <a:spcBef>
                <a:spcPts val="500"/>
              </a:spcBef>
              <a:spcAft>
                <a:spcPts val="0"/>
              </a:spcAft>
              <a:buClr>
                <a:schemeClr val="lt1"/>
              </a:buClr>
              <a:buSzPts val="2500"/>
              <a:buNone/>
            </a:pPr>
            <a:endParaRPr/>
          </a:p>
          <a:p>
            <a:pPr marL="228600" lvl="0" indent="-38100" algn="l" rtl="0">
              <a:lnSpc>
                <a:spcPct val="120000"/>
              </a:lnSpc>
              <a:spcBef>
                <a:spcPts val="1000"/>
              </a:spcBef>
              <a:spcAft>
                <a:spcPts val="0"/>
              </a:spcAft>
              <a:buClr>
                <a:schemeClr val="lt1"/>
              </a:buClr>
              <a:buSzPts val="3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1141400" y="316625"/>
            <a:ext cx="5934600" cy="1254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AUTOENCODERS </a:t>
            </a:r>
            <a:endParaRPr/>
          </a:p>
        </p:txBody>
      </p:sp>
      <p:sp>
        <p:nvSpPr>
          <p:cNvPr id="267" name="Google Shape;267;p23"/>
          <p:cNvSpPr txBox="1">
            <a:spLocks noGrp="1"/>
          </p:cNvSpPr>
          <p:nvPr>
            <p:ph type="body" idx="1"/>
          </p:nvPr>
        </p:nvSpPr>
        <p:spPr>
          <a:xfrm>
            <a:off x="1141400" y="1438175"/>
            <a:ext cx="5064000" cy="4780500"/>
          </a:xfrm>
          <a:prstGeom prst="rect">
            <a:avLst/>
          </a:prstGeom>
          <a:noFill/>
          <a:ln>
            <a:noFill/>
          </a:ln>
        </p:spPr>
        <p:txBody>
          <a:bodyPr spcFirstLastPara="1" wrap="square" lIns="91425" tIns="45700" rIns="91425" bIns="45700" anchor="t" anchorCtr="0">
            <a:noAutofit/>
          </a:bodyPr>
          <a:lstStyle/>
          <a:p>
            <a:pPr marL="457200" lvl="0" indent="-355600" algn="l" rtl="0">
              <a:lnSpc>
                <a:spcPct val="120000"/>
              </a:lnSpc>
              <a:spcBef>
                <a:spcPts val="0"/>
              </a:spcBef>
              <a:spcAft>
                <a:spcPts val="0"/>
              </a:spcAft>
              <a:buSzPts val="2000"/>
              <a:buChar char="●"/>
            </a:pPr>
            <a:r>
              <a:rPr lang="en-US" sz="2000"/>
              <a:t>Autoencoders are feedforward neural network used to achieve dimensionality reduction.</a:t>
            </a:r>
            <a:endParaRPr sz="2000"/>
          </a:p>
          <a:p>
            <a:pPr marL="457200" lvl="0" indent="-355600" algn="l" rtl="0">
              <a:lnSpc>
                <a:spcPct val="120000"/>
              </a:lnSpc>
              <a:spcBef>
                <a:spcPts val="0"/>
              </a:spcBef>
              <a:spcAft>
                <a:spcPts val="0"/>
              </a:spcAft>
              <a:buSzPts val="2000"/>
              <a:buChar char="●"/>
            </a:pPr>
            <a:r>
              <a:rPr lang="en-US" sz="2000"/>
              <a:t>They compress the input into a lower-dimensional </a:t>
            </a:r>
            <a:r>
              <a:rPr lang="en-US" sz="2000" i="1"/>
              <a:t>code </a:t>
            </a:r>
            <a:r>
              <a:rPr lang="en-US" sz="2000"/>
              <a:t>and then reconstruct the output from this representation</a:t>
            </a:r>
            <a:endParaRPr sz="2000"/>
          </a:p>
          <a:p>
            <a:pPr marL="457200" lvl="0" indent="-355600" algn="l" rtl="0">
              <a:lnSpc>
                <a:spcPct val="120000"/>
              </a:lnSpc>
              <a:spcBef>
                <a:spcPts val="0"/>
              </a:spcBef>
              <a:spcAft>
                <a:spcPts val="0"/>
              </a:spcAft>
              <a:buSzPts val="2000"/>
              <a:buChar char="●"/>
            </a:pPr>
            <a:r>
              <a:rPr lang="en-US" sz="2000"/>
              <a:t>Autoencoders are trained to preserve as much information as possible.</a:t>
            </a:r>
            <a:endParaRPr sz="2000"/>
          </a:p>
        </p:txBody>
      </p:sp>
      <p:pic>
        <p:nvPicPr>
          <p:cNvPr id="268" name="Google Shape;268;p23"/>
          <p:cNvPicPr preferRelativeResize="0"/>
          <p:nvPr/>
        </p:nvPicPr>
        <p:blipFill rotWithShape="1">
          <a:blip r:embed="rId3">
            <a:alphaModFix/>
          </a:blip>
          <a:srcRect/>
          <a:stretch/>
        </p:blipFill>
        <p:spPr>
          <a:xfrm>
            <a:off x="6330975" y="1616800"/>
            <a:ext cx="4816999" cy="311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1141412" y="327514"/>
            <a:ext cx="9905998" cy="14785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IMPLEMENTATION </a:t>
            </a:r>
            <a:endParaRPr/>
          </a:p>
        </p:txBody>
      </p:sp>
      <p:sp>
        <p:nvSpPr>
          <p:cNvPr id="274" name="Google Shape;274;p24"/>
          <p:cNvSpPr txBox="1">
            <a:spLocks noGrp="1"/>
          </p:cNvSpPr>
          <p:nvPr>
            <p:ph type="body" idx="1"/>
          </p:nvPr>
        </p:nvSpPr>
        <p:spPr>
          <a:xfrm>
            <a:off x="1141411" y="1927515"/>
            <a:ext cx="9905999" cy="4099798"/>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3000"/>
              <a:buChar char="•"/>
            </a:pPr>
            <a:r>
              <a:rPr lang="en-US"/>
              <a:t>6 Layer Deep Autoencoder trained end to end without any layer-wise pre training. </a:t>
            </a:r>
            <a:endParaRPr/>
          </a:p>
          <a:p>
            <a:pPr marL="228600" lvl="0" indent="-228600" algn="l" rtl="0">
              <a:lnSpc>
                <a:spcPct val="120000"/>
              </a:lnSpc>
              <a:spcBef>
                <a:spcPts val="1000"/>
              </a:spcBef>
              <a:spcAft>
                <a:spcPts val="0"/>
              </a:spcAft>
              <a:buClr>
                <a:schemeClr val="lt1"/>
              </a:buClr>
              <a:buSzPts val="3000"/>
              <a:buChar char="•"/>
            </a:pPr>
            <a:r>
              <a:rPr lang="en-US"/>
              <a:t>Training interval contains ratings which came in earlier than the ones from testing interval.</a:t>
            </a:r>
            <a:endParaRPr/>
          </a:p>
          <a:p>
            <a:pPr marL="228600" lvl="0" indent="-228600" algn="l" rtl="0">
              <a:lnSpc>
                <a:spcPct val="120000"/>
              </a:lnSpc>
              <a:spcBef>
                <a:spcPts val="1000"/>
              </a:spcBef>
              <a:spcAft>
                <a:spcPts val="0"/>
              </a:spcAft>
              <a:buClr>
                <a:schemeClr val="lt1"/>
              </a:buClr>
              <a:buSzPts val="3000"/>
              <a:buChar char="•"/>
            </a:pPr>
            <a:r>
              <a:rPr lang="en-US"/>
              <a:t> Testing interval is then randomly split into Test and Validation subsets so that each rating from testing interval has a 50% chance of appearing in either subset. Users and items that do not appear in the training set are removed from both test and validation subsets.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9"/>
        <p:cNvGrpSpPr/>
        <p:nvPr/>
      </p:nvGrpSpPr>
      <p:grpSpPr>
        <a:xfrm>
          <a:off x="0" y="0"/>
          <a:ext cx="0" cy="0"/>
          <a:chOff x="0" y="0"/>
          <a:chExt cx="0" cy="0"/>
        </a:xfrm>
      </p:grpSpPr>
      <p:pic>
        <p:nvPicPr>
          <p:cNvPr id="280" name="Google Shape;280;p25"/>
          <p:cNvPicPr preferRelativeResize="0"/>
          <p:nvPr/>
        </p:nvPicPr>
        <p:blipFill rotWithShape="1">
          <a:blip r:embed="rId4">
            <a:alphaModFix/>
          </a:blip>
          <a:srcRect/>
          <a:stretch/>
        </p:blipFill>
        <p:spPr>
          <a:xfrm>
            <a:off x="1165337" y="891914"/>
            <a:ext cx="4012800" cy="2552700"/>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pic>
      <p:sp>
        <p:nvSpPr>
          <p:cNvPr id="281" name="Google Shape;281;p25"/>
          <p:cNvSpPr txBox="1">
            <a:spLocks noGrp="1"/>
          </p:cNvSpPr>
          <p:nvPr>
            <p:ph type="body" idx="1"/>
          </p:nvPr>
        </p:nvSpPr>
        <p:spPr>
          <a:xfrm>
            <a:off x="5368425" y="891925"/>
            <a:ext cx="5658300" cy="4167600"/>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3000"/>
              <a:buChar char="•"/>
            </a:pPr>
            <a:r>
              <a:rPr lang="en-US"/>
              <a:t>Activation Type</a:t>
            </a:r>
            <a:endParaRPr/>
          </a:p>
          <a:p>
            <a:pPr marL="685800" lvl="1" indent="-228600" algn="l" rtl="0">
              <a:lnSpc>
                <a:spcPct val="120000"/>
              </a:lnSpc>
              <a:spcBef>
                <a:spcPts val="500"/>
              </a:spcBef>
              <a:spcAft>
                <a:spcPts val="0"/>
              </a:spcAft>
              <a:buClr>
                <a:schemeClr val="lt1"/>
              </a:buClr>
              <a:buSzPts val="2500"/>
              <a:buChar char="•"/>
            </a:pPr>
            <a:r>
              <a:rPr lang="en-US"/>
              <a:t>SELU is used on the middle 4 layers. </a:t>
            </a:r>
            <a:endParaRPr/>
          </a:p>
          <a:p>
            <a:pPr marL="685800" lvl="1" indent="-228600" algn="l" rtl="0">
              <a:lnSpc>
                <a:spcPct val="120000"/>
              </a:lnSpc>
              <a:spcBef>
                <a:spcPts val="500"/>
              </a:spcBef>
              <a:spcAft>
                <a:spcPts val="0"/>
              </a:spcAft>
              <a:buClr>
                <a:schemeClr val="lt1"/>
              </a:buClr>
              <a:buSzPts val="2500"/>
              <a:buChar char="•"/>
            </a:pPr>
            <a:r>
              <a:rPr lang="en-US"/>
              <a:t>Sigmoid is used on the last layer.</a:t>
            </a:r>
            <a:endParaRPr/>
          </a:p>
          <a:p>
            <a:pPr marL="228600" lvl="0" indent="0" algn="l" rtl="0">
              <a:lnSpc>
                <a:spcPct val="120000"/>
              </a:lnSpc>
              <a:spcBef>
                <a:spcPts val="1000"/>
              </a:spcBef>
              <a:spcAft>
                <a:spcPts val="0"/>
              </a:spcAft>
              <a:buNone/>
            </a:pPr>
            <a:endParaRPr/>
          </a:p>
          <a:p>
            <a:pPr marL="228600" lvl="0" indent="0" algn="l" rtl="0">
              <a:lnSpc>
                <a:spcPct val="120000"/>
              </a:lnSpc>
              <a:spcBef>
                <a:spcPts val="1000"/>
              </a:spcBef>
              <a:spcAft>
                <a:spcPts val="0"/>
              </a:spcAft>
              <a:buNone/>
            </a:pPr>
            <a:endParaRPr/>
          </a:p>
          <a:p>
            <a:pPr marL="228600" lvl="0" indent="-228600" algn="l" rtl="0">
              <a:lnSpc>
                <a:spcPct val="120000"/>
              </a:lnSpc>
              <a:spcBef>
                <a:spcPts val="1000"/>
              </a:spcBef>
              <a:spcAft>
                <a:spcPts val="0"/>
              </a:spcAft>
              <a:buClr>
                <a:schemeClr val="lt1"/>
              </a:buClr>
              <a:buSzPts val="3000"/>
              <a:buChar char="•"/>
            </a:pPr>
            <a:r>
              <a:rPr lang="en-US"/>
              <a:t>Drop Out</a:t>
            </a:r>
            <a:endParaRPr/>
          </a:p>
          <a:p>
            <a:pPr marL="685800" lvl="1" indent="-228600" algn="l" rtl="0">
              <a:lnSpc>
                <a:spcPct val="120000"/>
              </a:lnSpc>
              <a:spcBef>
                <a:spcPts val="500"/>
              </a:spcBef>
              <a:spcAft>
                <a:spcPts val="0"/>
              </a:spcAft>
              <a:buClr>
                <a:schemeClr val="lt1"/>
              </a:buClr>
              <a:buSzPts val="2500"/>
              <a:buChar char="•"/>
            </a:pPr>
            <a:r>
              <a:rPr lang="en-US"/>
              <a:t>We apply 80% drop out on the output of encoder.</a:t>
            </a:r>
            <a:endParaRPr/>
          </a:p>
          <a:p>
            <a:pPr marL="0" lvl="0" indent="0" algn="l" rtl="0">
              <a:lnSpc>
                <a:spcPct val="120000"/>
              </a:lnSpc>
              <a:spcBef>
                <a:spcPts val="1000"/>
              </a:spcBef>
              <a:spcAft>
                <a:spcPts val="0"/>
              </a:spcAft>
              <a:buClr>
                <a:schemeClr val="lt1"/>
              </a:buClr>
              <a:buSzPts val="3000"/>
              <a:buNone/>
            </a:pPr>
            <a:endParaRPr/>
          </a:p>
          <a:p>
            <a:pPr marL="685800" lvl="1" indent="-69850" algn="l" rtl="0">
              <a:lnSpc>
                <a:spcPct val="120000"/>
              </a:lnSpc>
              <a:spcBef>
                <a:spcPts val="500"/>
              </a:spcBef>
              <a:spcAft>
                <a:spcPts val="0"/>
              </a:spcAft>
              <a:buClr>
                <a:schemeClr val="lt1"/>
              </a:buClr>
              <a:buSzPts val="2500"/>
              <a:buNone/>
            </a:pPr>
            <a:endParaRPr/>
          </a:p>
          <a:p>
            <a:pPr marL="457200" lvl="1" indent="0" algn="l" rtl="0">
              <a:lnSpc>
                <a:spcPct val="120000"/>
              </a:lnSpc>
              <a:spcBef>
                <a:spcPts val="500"/>
              </a:spcBef>
              <a:spcAft>
                <a:spcPts val="0"/>
              </a:spcAft>
              <a:buClr>
                <a:schemeClr val="lt1"/>
              </a:buClr>
              <a:buSzPts val="2500"/>
              <a:buNone/>
            </a:pPr>
            <a:endParaRPr/>
          </a:p>
          <a:p>
            <a:pPr marL="228600" lvl="0" indent="-38100" algn="l" rtl="0">
              <a:lnSpc>
                <a:spcPct val="120000"/>
              </a:lnSpc>
              <a:spcBef>
                <a:spcPts val="1000"/>
              </a:spcBef>
              <a:spcAft>
                <a:spcPts val="0"/>
              </a:spcAft>
              <a:buClr>
                <a:schemeClr val="lt1"/>
              </a:buClr>
              <a:buSzPts val="3000"/>
              <a:buNone/>
            </a:pPr>
            <a:endParaRPr/>
          </a:p>
        </p:txBody>
      </p:sp>
      <p:pic>
        <p:nvPicPr>
          <p:cNvPr id="282" name="Google Shape;282;p25"/>
          <p:cNvPicPr preferRelativeResize="0"/>
          <p:nvPr/>
        </p:nvPicPr>
        <p:blipFill>
          <a:blip r:embed="rId5">
            <a:alphaModFix/>
          </a:blip>
          <a:stretch>
            <a:fillRect/>
          </a:stretch>
        </p:blipFill>
        <p:spPr>
          <a:xfrm>
            <a:off x="1165325" y="3808525"/>
            <a:ext cx="4012800" cy="243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body" idx="1"/>
          </p:nvPr>
        </p:nvSpPr>
        <p:spPr>
          <a:xfrm>
            <a:off x="1133850" y="1121850"/>
            <a:ext cx="6117900" cy="5356200"/>
          </a:xfrm>
          <a:prstGeom prst="rect">
            <a:avLst/>
          </a:prstGeom>
          <a:noFill/>
          <a:ln>
            <a:noFill/>
          </a:ln>
        </p:spPr>
        <p:txBody>
          <a:bodyPr spcFirstLastPara="1" wrap="square" lIns="91425" tIns="45700" rIns="91425" bIns="45700" anchor="t" anchorCtr="0">
            <a:noAutofit/>
          </a:bodyPr>
          <a:lstStyle/>
          <a:p>
            <a:pPr marL="228600" lvl="0" indent="0" algn="l" rtl="0">
              <a:lnSpc>
                <a:spcPct val="120000"/>
              </a:lnSpc>
              <a:spcBef>
                <a:spcPts val="0"/>
              </a:spcBef>
              <a:spcAft>
                <a:spcPts val="0"/>
              </a:spcAft>
              <a:buNone/>
            </a:pPr>
            <a:r>
              <a:rPr lang="en-US"/>
              <a:t>Dense Re-feeding </a:t>
            </a:r>
            <a:endParaRPr/>
          </a:p>
          <a:p>
            <a:pPr marL="685800" lvl="1" indent="-222250" algn="l" rtl="0">
              <a:lnSpc>
                <a:spcPct val="120000"/>
              </a:lnSpc>
              <a:spcBef>
                <a:spcPts val="500"/>
              </a:spcBef>
              <a:spcAft>
                <a:spcPts val="0"/>
              </a:spcAft>
              <a:buClr>
                <a:schemeClr val="lt1"/>
              </a:buClr>
              <a:buSzPts val="2400"/>
              <a:buChar char="•"/>
            </a:pPr>
            <a:r>
              <a:rPr lang="en-US" sz="2400"/>
              <a:t>Iterative dense re-feeding provides additional improvement in evaluation accuracy for our 6-layer-model</a:t>
            </a:r>
            <a:endParaRPr sz="2400"/>
          </a:p>
          <a:p>
            <a:pPr marL="685800" lvl="1" indent="-222250" algn="l" rtl="0">
              <a:lnSpc>
                <a:spcPct val="120000"/>
              </a:lnSpc>
              <a:spcBef>
                <a:spcPts val="500"/>
              </a:spcBef>
              <a:spcAft>
                <a:spcPts val="0"/>
              </a:spcAft>
              <a:buClr>
                <a:schemeClr val="lt1"/>
              </a:buClr>
              <a:buSzPts val="2400"/>
              <a:buChar char="•"/>
            </a:pPr>
            <a:r>
              <a:rPr lang="en-US" sz="2400"/>
              <a:t>We implemented dense re-feeding and increased the learning rate. This helped in improving  the RMSE. </a:t>
            </a:r>
            <a:endParaRPr sz="2400"/>
          </a:p>
          <a:p>
            <a:pPr marL="685800" lvl="1" indent="-69850" algn="l" rtl="0">
              <a:lnSpc>
                <a:spcPct val="120000"/>
              </a:lnSpc>
              <a:spcBef>
                <a:spcPts val="500"/>
              </a:spcBef>
              <a:spcAft>
                <a:spcPts val="0"/>
              </a:spcAft>
              <a:buClr>
                <a:schemeClr val="lt1"/>
              </a:buClr>
              <a:buSzPts val="2500"/>
              <a:buNone/>
            </a:pPr>
            <a:endParaRPr/>
          </a:p>
          <a:p>
            <a:pPr marL="685800" lvl="1" indent="-69850" algn="l" rtl="0">
              <a:lnSpc>
                <a:spcPct val="120000"/>
              </a:lnSpc>
              <a:spcBef>
                <a:spcPts val="500"/>
              </a:spcBef>
              <a:spcAft>
                <a:spcPts val="0"/>
              </a:spcAft>
              <a:buClr>
                <a:schemeClr val="lt1"/>
              </a:buClr>
              <a:buSzPts val="2500"/>
              <a:buNone/>
            </a:pPr>
            <a:endParaRPr/>
          </a:p>
          <a:p>
            <a:pPr marL="685800" lvl="1" indent="-69850" algn="l" rtl="0">
              <a:lnSpc>
                <a:spcPct val="120000"/>
              </a:lnSpc>
              <a:spcBef>
                <a:spcPts val="500"/>
              </a:spcBef>
              <a:spcAft>
                <a:spcPts val="0"/>
              </a:spcAft>
              <a:buClr>
                <a:schemeClr val="lt1"/>
              </a:buClr>
              <a:buSzPts val="2500"/>
              <a:buNone/>
            </a:pPr>
            <a:endParaRPr/>
          </a:p>
        </p:txBody>
      </p:sp>
      <p:pic>
        <p:nvPicPr>
          <p:cNvPr id="289" name="Google Shape;289;p26"/>
          <p:cNvPicPr preferRelativeResize="0"/>
          <p:nvPr/>
        </p:nvPicPr>
        <p:blipFill>
          <a:blip r:embed="rId3">
            <a:alphaModFix/>
          </a:blip>
          <a:stretch>
            <a:fillRect/>
          </a:stretch>
        </p:blipFill>
        <p:spPr>
          <a:xfrm>
            <a:off x="7432625" y="1890950"/>
            <a:ext cx="3765425" cy="257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body" idx="1"/>
          </p:nvPr>
        </p:nvSpPr>
        <p:spPr>
          <a:xfrm>
            <a:off x="1141412" y="1135626"/>
            <a:ext cx="9905999" cy="4655575"/>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1"/>
              </a:buClr>
              <a:buSzPts val="3000"/>
              <a:buNone/>
            </a:pPr>
            <a:r>
              <a:rPr lang="en-US"/>
              <a:t> Dense Re-feeding Algorithm </a:t>
            </a:r>
            <a:endParaRPr/>
          </a:p>
          <a:p>
            <a:pPr marL="0" lvl="0" indent="0" algn="l" rtl="0">
              <a:lnSpc>
                <a:spcPct val="120000"/>
              </a:lnSpc>
              <a:spcBef>
                <a:spcPts val="1000"/>
              </a:spcBef>
              <a:spcAft>
                <a:spcPts val="0"/>
              </a:spcAft>
              <a:buClr>
                <a:schemeClr val="lt1"/>
              </a:buClr>
              <a:buSzPts val="3000"/>
              <a:buNone/>
            </a:pPr>
            <a:endParaRPr/>
          </a:p>
          <a:p>
            <a:pPr marL="914400" lvl="1" indent="-450850" algn="l" rtl="0">
              <a:lnSpc>
                <a:spcPct val="120000"/>
              </a:lnSpc>
              <a:spcBef>
                <a:spcPts val="500"/>
              </a:spcBef>
              <a:spcAft>
                <a:spcPts val="0"/>
              </a:spcAft>
              <a:buClr>
                <a:schemeClr val="lt1"/>
              </a:buClr>
              <a:buSzPts val="2400"/>
              <a:buFont typeface="Twentieth Century"/>
              <a:buAutoNum type="arabicPeriod"/>
            </a:pPr>
            <a:r>
              <a:rPr lang="en-US" sz="2400"/>
              <a:t>Given sparse x, compute dense f (x) and loss using loss function (forward pass)	</a:t>
            </a:r>
            <a:endParaRPr sz="2400"/>
          </a:p>
          <a:p>
            <a:pPr marL="914400" lvl="1" indent="-450850" algn="l" rtl="0">
              <a:lnSpc>
                <a:spcPct val="120000"/>
              </a:lnSpc>
              <a:spcBef>
                <a:spcPts val="500"/>
              </a:spcBef>
              <a:spcAft>
                <a:spcPts val="0"/>
              </a:spcAft>
              <a:buClr>
                <a:schemeClr val="lt1"/>
              </a:buClr>
              <a:buSzPts val="2400"/>
              <a:buFont typeface="Twentieth Century"/>
              <a:buAutoNum type="arabicPeriod"/>
            </a:pPr>
            <a:r>
              <a:rPr lang="en-US" sz="2400"/>
              <a:t>Compute gradients and perform weight update (backward pass)</a:t>
            </a:r>
            <a:endParaRPr sz="2400"/>
          </a:p>
          <a:p>
            <a:pPr marL="914400" lvl="1" indent="-450850" algn="l" rtl="0">
              <a:lnSpc>
                <a:spcPct val="120000"/>
              </a:lnSpc>
              <a:spcBef>
                <a:spcPts val="500"/>
              </a:spcBef>
              <a:spcAft>
                <a:spcPts val="0"/>
              </a:spcAft>
              <a:buClr>
                <a:schemeClr val="lt1"/>
              </a:buClr>
              <a:buSzPts val="2400"/>
              <a:buFont typeface="Twentieth Century"/>
              <a:buAutoNum type="arabicPeriod"/>
            </a:pPr>
            <a:r>
              <a:rPr lang="en-US" sz="2400"/>
              <a:t>Treat f (x) as a new example and compute f (f (x)). Now both f (x) and f (f (x)) are dense. (second forward pass)</a:t>
            </a:r>
            <a:endParaRPr sz="2400"/>
          </a:p>
          <a:p>
            <a:pPr marL="914400" lvl="1" indent="-450850" algn="l" rtl="0">
              <a:lnSpc>
                <a:spcPct val="120000"/>
              </a:lnSpc>
              <a:spcBef>
                <a:spcPts val="500"/>
              </a:spcBef>
              <a:spcAft>
                <a:spcPts val="0"/>
              </a:spcAft>
              <a:buClr>
                <a:schemeClr val="lt1"/>
              </a:buClr>
              <a:buSzPts val="2400"/>
              <a:buFont typeface="Twentieth Century"/>
              <a:buAutoNum type="arabicPeriod"/>
            </a:pPr>
            <a:r>
              <a:rPr lang="en-US" sz="2400"/>
              <a:t>Compute gradients and perform weight update (second backward pass)</a:t>
            </a:r>
            <a:endParaRPr sz="2400"/>
          </a:p>
          <a:p>
            <a:pPr marL="457200" lvl="1" indent="0" algn="l" rtl="0">
              <a:lnSpc>
                <a:spcPct val="120000"/>
              </a:lnSpc>
              <a:spcBef>
                <a:spcPts val="500"/>
              </a:spcBef>
              <a:spcAft>
                <a:spcPts val="0"/>
              </a:spcAft>
              <a:buClr>
                <a:schemeClr val="lt1"/>
              </a:buClr>
              <a:buSzPts val="2500"/>
              <a:buNone/>
            </a:pPr>
            <a:endParaRPr/>
          </a:p>
          <a:p>
            <a:pPr marL="685800" lvl="1" indent="-69850" algn="l" rtl="0">
              <a:lnSpc>
                <a:spcPct val="120000"/>
              </a:lnSpc>
              <a:spcBef>
                <a:spcPts val="500"/>
              </a:spcBef>
              <a:spcAft>
                <a:spcPts val="0"/>
              </a:spcAft>
              <a:buClr>
                <a:schemeClr val="lt1"/>
              </a:buClr>
              <a:buSzPts val="2500"/>
              <a:buNone/>
            </a:pPr>
            <a:endParaRP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605</Words>
  <Application>Microsoft Office PowerPoint</Application>
  <PresentationFormat>Widescreen</PresentationFormat>
  <Paragraphs>109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Twentieth Century</vt:lpstr>
      <vt:lpstr>Circuit</vt:lpstr>
      <vt:lpstr>RECOMMENDATION SYSTEM</vt:lpstr>
      <vt:lpstr>BENEFITS OF RECOMMENDATION SYSTEM</vt:lpstr>
      <vt:lpstr>PowerPoint Presentation</vt:lpstr>
      <vt:lpstr>DATASET </vt:lpstr>
      <vt:lpstr>AUTOENCODERS </vt:lpstr>
      <vt:lpstr>IMPLEMENTATION </vt:lpstr>
      <vt:lpstr>PowerPoint Presentation</vt:lpstr>
      <vt:lpstr>PowerPoint Presentation</vt:lpstr>
      <vt:lpstr>PowerPoint Presentation</vt:lpstr>
      <vt:lpstr>MATRIX FACTORIZATION</vt:lpstr>
      <vt:lpstr>IMPLEMENTATION</vt:lpstr>
      <vt:lpstr>RESULTS - Autoencoder</vt:lpstr>
      <vt:lpstr>RESULTS - Matrix Factorization</vt:lpstr>
      <vt:lpstr>Project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cp:lastModifiedBy> </cp:lastModifiedBy>
  <cp:revision>1</cp:revision>
  <dcterms:modified xsi:type="dcterms:W3CDTF">2019-04-26T04:12:49Z</dcterms:modified>
</cp:coreProperties>
</file>