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351" r:id="rId33"/>
    <p:sldId id="352"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47" r:id="rId52"/>
    <p:sldId id="305" r:id="rId53"/>
    <p:sldId id="306" r:id="rId54"/>
    <p:sldId id="307" r:id="rId55"/>
    <p:sldId id="354"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48" r:id="rId87"/>
    <p:sldId id="338" r:id="rId88"/>
    <p:sldId id="349" r:id="rId89"/>
    <p:sldId id="339" r:id="rId90"/>
    <p:sldId id="350" r:id="rId91"/>
    <p:sldId id="342" r:id="rId92"/>
    <p:sldId id="343" r:id="rId93"/>
    <p:sldId id="344" r:id="rId94"/>
    <p:sldId id="346" r:id="rId95"/>
    <p:sldId id="345" r:id="rId96"/>
    <p:sldId id="353"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E9C1D-A2B9-4939-8C69-C7D050F04C44}" type="datetimeFigureOut">
              <a:rPr lang="en-US" smtClean="0"/>
              <a:t>2/17/2017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9C1AF8-A5EC-4FB1-BC58-4EF0CC21F492}" type="slidenum">
              <a:rPr lang="en-US" smtClean="0"/>
              <a:t>‹#›</a:t>
            </a:fld>
            <a:endParaRPr lang="en-US"/>
          </a:p>
        </p:txBody>
      </p:sp>
    </p:spTree>
    <p:extLst>
      <p:ext uri="{BB962C8B-B14F-4D97-AF65-F5344CB8AC3E}">
        <p14:creationId xmlns:p14="http://schemas.microsoft.com/office/powerpoint/2010/main" val="311234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0778F-42D0-4A60-8096-8FC50EAD6FDF}" type="slidenum">
              <a:rPr lang="en-US" smtClean="0"/>
              <a:t>1</a:t>
            </a:fld>
            <a:endParaRPr lang="en-US"/>
          </a:p>
        </p:txBody>
      </p:sp>
    </p:spTree>
    <p:extLst>
      <p:ext uri="{BB962C8B-B14F-4D97-AF65-F5344CB8AC3E}">
        <p14:creationId xmlns:p14="http://schemas.microsoft.com/office/powerpoint/2010/main" val="3278424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27B56B-2E71-4DDA-AA11-D10ED8A193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327236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49BF57-6249-4397-859F-CAA8C7863679}"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70067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7EEB9-9BC9-4377-9365-E562DD590614}"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52BDFD-10F3-407D-AF3E-6FED943D18F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82584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285B59B-DD83-4976-AE15-62A0B221B403}" type="datetime1">
              <a:rPr lang="en-US" smtClean="0"/>
              <a:t>2/17/2017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422718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F0809D8F-450F-4750-A6F8-2372B752799F}" type="datetime1">
              <a:rPr lang="en-US" smtClean="0"/>
              <a:t>2/17/2017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52BDFD-10F3-407D-AF3E-6FED943D18F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4905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EF7A5F9-E39A-4792-AB4F-761A0BC2A51A}" type="datetime1">
              <a:rPr lang="en-US" smtClean="0"/>
              <a:t>2/17/2017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851003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41DB2-BBBB-458D-AB14-93DB71A6D188}"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4008863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78E29D-4EEE-4ED7-8E20-CC5804462EE0}"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329719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3450707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CA5CF-6BEB-40D9-8B04-3DA0E546771D}"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793119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6D1D74-9AE7-42CF-9A1A-2B8F251B9807}" type="datetime1">
              <a:rPr lang="en-US" smtClean="0"/>
              <a:t>2/17/2017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338128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69C9BF-8825-4FC3-B657-8503A7229F74}" type="datetime1">
              <a:rPr lang="en-US" smtClean="0"/>
              <a:t>2/17/2017</a:t>
            </a:fld>
            <a:endParaRPr lang="en-US"/>
          </a:p>
        </p:txBody>
      </p:sp>
      <p:sp>
        <p:nvSpPr>
          <p:cNvPr id="8" name="Footer Placeholder 7"/>
          <p:cNvSpPr>
            <a:spLocks noGrp="1"/>
          </p:cNvSpPr>
          <p:nvPr>
            <p:ph type="ftr" sz="quarter" idx="11"/>
          </p:nvPr>
        </p:nvSpPr>
        <p:spPr/>
        <p:txBody>
          <a:bodyPr/>
          <a:lstStyle/>
          <a:p>
            <a:r>
              <a:rPr lang="en-US" smtClean="0"/>
              <a:t>Prof. Bhaumik Vaidya, SCET, Surat</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92076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BC4E5D-6575-4D97-988C-6444DCC12381}" type="datetime1">
              <a:rPr lang="en-US" smtClean="0"/>
              <a:t>2/17/2017</a:t>
            </a:fld>
            <a:endParaRPr lang="en-US"/>
          </a:p>
        </p:txBody>
      </p:sp>
      <p:sp>
        <p:nvSpPr>
          <p:cNvPr id="4" name="Footer Placeholder 3"/>
          <p:cNvSpPr>
            <a:spLocks noGrp="1"/>
          </p:cNvSpPr>
          <p:nvPr>
            <p:ph type="ftr" sz="quarter" idx="11"/>
          </p:nvPr>
        </p:nvSpPr>
        <p:spPr/>
        <p:txBody>
          <a:bodyPr/>
          <a:lstStyle/>
          <a:p>
            <a:r>
              <a:rPr lang="en-US" smtClean="0"/>
              <a:t>Prof. Bhaumik Vaidya, SCET, Surat</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130188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6E91-604B-4309-A4AA-DE928273261E}" type="datetime1">
              <a:rPr lang="en-US" smtClean="0"/>
              <a:t>2/17/2017</a:t>
            </a:fld>
            <a:endParaRPr lang="en-US"/>
          </a:p>
        </p:txBody>
      </p:sp>
      <p:sp>
        <p:nvSpPr>
          <p:cNvPr id="3" name="Footer Placeholder 2"/>
          <p:cNvSpPr>
            <a:spLocks noGrp="1"/>
          </p:cNvSpPr>
          <p:nvPr>
            <p:ph type="ftr" sz="quarter" idx="11"/>
          </p:nvPr>
        </p:nvSpPr>
        <p:spPr/>
        <p:txBody>
          <a:bodyPr/>
          <a:lstStyle/>
          <a:p>
            <a:r>
              <a:rPr lang="en-US" smtClean="0"/>
              <a:t>Prof. Bhaumik Vaidya, SCET, Surat</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84496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2625D9-0FE0-4498-8D25-34B89A548E3B}" type="datetime1">
              <a:rPr lang="en-US" smtClean="0"/>
              <a:t>2/17/2017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311087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053C2-8EA8-4552-98ED-9564110B96C0}" type="datetime1">
              <a:rPr lang="en-US" smtClean="0"/>
              <a:t>2/17/2017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52BDFD-10F3-407D-AF3E-6FED943D18F0}" type="slidenum">
              <a:rPr lang="en-US" smtClean="0"/>
              <a:t>‹#›</a:t>
            </a:fld>
            <a:endParaRPr lang="en-US"/>
          </a:p>
        </p:txBody>
      </p:sp>
    </p:spTree>
    <p:extLst>
      <p:ext uri="{BB962C8B-B14F-4D97-AF65-F5344CB8AC3E}">
        <p14:creationId xmlns:p14="http://schemas.microsoft.com/office/powerpoint/2010/main" val="86517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7A968BA-51B9-4952-92DB-11D06EEC1DB7}" type="datetime1">
              <a:rPr lang="en-US" smtClean="0"/>
              <a:t>2/17/2017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Prof. Bhaumik Vaidya, SCET, Surat</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52BDFD-10F3-407D-AF3E-6FED943D18F0}" type="slidenum">
              <a:rPr lang="en-US" smtClean="0"/>
              <a:t>‹#›</a:t>
            </a:fld>
            <a:endParaRPr lang="en-US"/>
          </a:p>
        </p:txBody>
      </p:sp>
    </p:spTree>
    <p:extLst>
      <p:ext uri="{BB962C8B-B14F-4D97-AF65-F5344CB8AC3E}">
        <p14:creationId xmlns:p14="http://schemas.microsoft.com/office/powerpoint/2010/main" val="3535969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mailto:bhaumik.Vaidya@scet.ac.in" TargetMode="External"/><Relationship Id="rId2" Type="http://schemas.openxmlformats.org/officeDocument/2006/relationships/hyperlink" Target="mailto:Vaidya.bhaumik@gmail.co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Workshop: Python and </a:t>
            </a:r>
            <a:r>
              <a:rPr lang="en-US" dirty="0" err="1" smtClean="0"/>
              <a:t>OpenCV</a:t>
            </a:r>
            <a:r>
              <a:rPr lang="en-US" dirty="0" smtClean="0"/>
              <a:t> on Raspberry-Pi</a:t>
            </a:r>
            <a:br>
              <a:rPr lang="en-US" dirty="0" smtClean="0"/>
            </a:br>
            <a:r>
              <a:rPr lang="en-US" dirty="0" smtClean="0"/>
              <a:t>Day-2</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smtClean="0"/>
              <a:t>Introduction to Image Processing in </a:t>
            </a:r>
            <a:r>
              <a:rPr lang="en-US" dirty="0" err="1" smtClean="0"/>
              <a:t>OpenCV</a:t>
            </a:r>
            <a:endParaRPr lang="en-US" dirty="0" smtClean="0"/>
          </a:p>
          <a:p>
            <a:r>
              <a:rPr lang="en-US" dirty="0" smtClean="0"/>
              <a:t>-Prof. </a:t>
            </a:r>
            <a:r>
              <a:rPr lang="en-US" dirty="0" err="1" smtClean="0"/>
              <a:t>Bhaumik</a:t>
            </a:r>
            <a:r>
              <a:rPr lang="en-US" dirty="0" smtClean="0"/>
              <a:t> Vaidya</a:t>
            </a:r>
            <a:endParaRPr lang="en-US" dirty="0"/>
          </a:p>
        </p:txBody>
      </p:sp>
    </p:spTree>
    <p:extLst>
      <p:ext uri="{BB962C8B-B14F-4D97-AF65-F5344CB8AC3E}">
        <p14:creationId xmlns:p14="http://schemas.microsoft.com/office/powerpoint/2010/main" val="386082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47337"/>
            <a:ext cx="8911687" cy="640445"/>
          </a:xfrm>
        </p:spPr>
        <p:txBody>
          <a:bodyPr/>
          <a:lstStyle/>
          <a:p>
            <a:pPr algn="ctr"/>
            <a:r>
              <a:rPr lang="en-US" b="1" dirty="0" smtClean="0"/>
              <a:t>Display Image using </a:t>
            </a:r>
            <a:r>
              <a:rPr lang="en-US" b="1" dirty="0" err="1" smtClean="0"/>
              <a:t>Matplotlib</a:t>
            </a:r>
            <a:endParaRPr lang="en-US" b="1" dirty="0"/>
          </a:p>
        </p:txBody>
      </p:sp>
      <p:sp>
        <p:nvSpPr>
          <p:cNvPr id="3" name="Content Placeholder 2"/>
          <p:cNvSpPr>
            <a:spLocks noGrp="1"/>
          </p:cNvSpPr>
          <p:nvPr>
            <p:ph idx="1"/>
          </p:nvPr>
        </p:nvSpPr>
        <p:spPr>
          <a:xfrm>
            <a:off x="2589212" y="1390918"/>
            <a:ext cx="8915400" cy="4520304"/>
          </a:xfrm>
        </p:spPr>
        <p:txBody>
          <a:bodyPr>
            <a:normAutofit fontScale="77500" lnSpcReduction="20000"/>
          </a:bodyPr>
          <a:lstStyle/>
          <a:p>
            <a:pPr marL="0" indent="0" algn="just">
              <a:buNone/>
            </a:pPr>
            <a:r>
              <a:rPr lang="en-US" dirty="0"/>
              <a:t>"""</a:t>
            </a:r>
          </a:p>
          <a:p>
            <a:pPr marL="0" indent="0" algn="just">
              <a:buNone/>
            </a:pPr>
            <a:r>
              <a:rPr lang="en-US" dirty="0"/>
              <a:t>Created on Sun Jan 01 11:51:19 2017</a:t>
            </a:r>
          </a:p>
          <a:p>
            <a:pPr marL="0" indent="0" algn="just">
              <a:buNone/>
            </a:pPr>
            <a:endParaRPr lang="en-US" dirty="0"/>
          </a:p>
          <a:p>
            <a:pPr marL="0" indent="0" algn="just">
              <a:buNone/>
            </a:pPr>
            <a:r>
              <a:rPr lang="en-US" dirty="0"/>
              <a:t>@author: vbhaumik</a:t>
            </a:r>
          </a:p>
          <a:p>
            <a:pPr marL="0" indent="0" algn="just">
              <a:buNone/>
            </a:pPr>
            <a:r>
              <a:rPr lang="en-US" dirty="0" smtClean="0"/>
              <a:t>"""</a:t>
            </a:r>
            <a:endParaRPr lang="en-US" dirty="0"/>
          </a:p>
          <a:p>
            <a:pPr marL="0" indent="0" algn="just">
              <a:buNone/>
            </a:pPr>
            <a:r>
              <a:rPr lang="en-US" dirty="0"/>
              <a:t>import </a:t>
            </a:r>
            <a:r>
              <a:rPr lang="en-US" dirty="0" err="1"/>
              <a:t>numpy</a:t>
            </a:r>
            <a:r>
              <a:rPr lang="en-US" dirty="0"/>
              <a:t> as </a:t>
            </a:r>
            <a:r>
              <a:rPr lang="en-US" dirty="0" err="1"/>
              <a:t>np</a:t>
            </a:r>
            <a:endParaRPr lang="en-US" dirty="0"/>
          </a:p>
          <a:p>
            <a:pPr marL="0" indent="0" algn="just">
              <a:buNone/>
            </a:pPr>
            <a:r>
              <a:rPr lang="en-US" dirty="0"/>
              <a:t>import cv2</a:t>
            </a:r>
          </a:p>
          <a:p>
            <a:pPr marL="0" indent="0" algn="just">
              <a:buNone/>
            </a:pPr>
            <a:r>
              <a:rPr lang="en-US" dirty="0"/>
              <a:t>from </a:t>
            </a:r>
            <a:r>
              <a:rPr lang="en-US" dirty="0" err="1"/>
              <a:t>matplotlib</a:t>
            </a:r>
            <a:r>
              <a:rPr lang="en-US" dirty="0"/>
              <a:t> import </a:t>
            </a:r>
            <a:r>
              <a:rPr lang="en-US" dirty="0" err="1"/>
              <a:t>pyplot</a:t>
            </a:r>
            <a:r>
              <a:rPr lang="en-US" dirty="0"/>
              <a:t> as </a:t>
            </a:r>
            <a:r>
              <a:rPr lang="en-US" dirty="0" err="1" smtClean="0"/>
              <a:t>plt</a:t>
            </a:r>
            <a:endParaRPr lang="en-US" dirty="0"/>
          </a:p>
          <a:p>
            <a:pPr marL="0" indent="0" algn="just">
              <a:buNone/>
            </a:pPr>
            <a:r>
              <a:rPr lang="en-US" dirty="0" err="1"/>
              <a:t>img</a:t>
            </a:r>
            <a:r>
              <a:rPr lang="en-US" dirty="0"/>
              <a:t> = cv2.imread('C:/Users/vbhaumik/Pictures/Capture.jpg',0)</a:t>
            </a:r>
          </a:p>
          <a:p>
            <a:pPr marL="0" indent="0" algn="just">
              <a:buNone/>
            </a:pPr>
            <a:r>
              <a:rPr lang="en-US" dirty="0" err="1"/>
              <a:t>plt.imshow</a:t>
            </a:r>
            <a:r>
              <a:rPr lang="en-US" dirty="0"/>
              <a:t>(</a:t>
            </a:r>
            <a:r>
              <a:rPr lang="en-US" dirty="0" err="1"/>
              <a:t>img</a:t>
            </a:r>
            <a:r>
              <a:rPr lang="en-US" dirty="0"/>
              <a:t>, </a:t>
            </a:r>
            <a:r>
              <a:rPr lang="en-US" dirty="0" err="1"/>
              <a:t>cmap</a:t>
            </a:r>
            <a:r>
              <a:rPr lang="en-US" dirty="0"/>
              <a:t> = 'gray')</a:t>
            </a:r>
          </a:p>
          <a:p>
            <a:pPr marL="0" indent="0" algn="just">
              <a:buNone/>
            </a:pPr>
            <a:r>
              <a:rPr lang="en-US" dirty="0" err="1"/>
              <a:t>plt.xticks</a:t>
            </a:r>
            <a:r>
              <a:rPr lang="en-US" dirty="0"/>
              <a:t>([]), </a:t>
            </a:r>
            <a:r>
              <a:rPr lang="en-US" dirty="0" err="1"/>
              <a:t>plt.yticks</a:t>
            </a:r>
            <a:r>
              <a:rPr lang="en-US" dirty="0"/>
              <a:t>([])  # to hide tick values on X and Y axis</a:t>
            </a:r>
          </a:p>
          <a:p>
            <a:pPr marL="0" indent="0" algn="just">
              <a:buNone/>
            </a:pPr>
            <a:r>
              <a:rPr lang="en-US" dirty="0" err="1"/>
              <a:t>plt.show</a:t>
            </a:r>
            <a:r>
              <a:rPr lang="en-US" dirty="0" smtClean="0"/>
              <a:t>()</a:t>
            </a:r>
          </a:p>
          <a:p>
            <a:pPr marL="0" indent="0" algn="just">
              <a:buNone/>
            </a:pPr>
            <a:r>
              <a:rPr lang="en-US" b="1" dirty="0"/>
              <a:t>Warning</a:t>
            </a:r>
          </a:p>
          <a:p>
            <a:pPr marL="0" indent="0" algn="just">
              <a:buNone/>
            </a:pPr>
            <a:r>
              <a:rPr lang="en-US" dirty="0"/>
              <a:t>Color image loaded by </a:t>
            </a:r>
            <a:r>
              <a:rPr lang="en-US" dirty="0" err="1"/>
              <a:t>OpenCV</a:t>
            </a:r>
            <a:r>
              <a:rPr lang="en-US" dirty="0"/>
              <a:t> is in BGR mode. But </a:t>
            </a:r>
            <a:r>
              <a:rPr lang="en-US" dirty="0" err="1"/>
              <a:t>Matplotlib</a:t>
            </a:r>
            <a:r>
              <a:rPr lang="en-US" dirty="0"/>
              <a:t> displays in RGB mode. So color images will not be displayed correctly in </a:t>
            </a:r>
            <a:r>
              <a:rPr lang="en-US" dirty="0" err="1"/>
              <a:t>Matplotlib</a:t>
            </a:r>
            <a:r>
              <a:rPr lang="en-US" dirty="0"/>
              <a:t> if image is read with </a:t>
            </a:r>
            <a:r>
              <a:rPr lang="en-US" dirty="0" err="1"/>
              <a:t>OpenCV</a:t>
            </a:r>
            <a:r>
              <a:rPr lang="en-US" dirty="0"/>
              <a:t>. Please see the exercises for more details.</a:t>
            </a:r>
          </a:p>
          <a:p>
            <a:pPr marL="0" indent="0" algn="just">
              <a:buNone/>
            </a:pP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dirty="0" smtClean="0"/>
              <a:t>Prof. </a:t>
            </a:r>
            <a:r>
              <a:rPr lang="en-US" dirty="0" err="1" smtClean="0"/>
              <a:t>Bhaumik</a:t>
            </a:r>
            <a:r>
              <a:rPr lang="en-US" dirty="0" smtClean="0"/>
              <a:t> Vaidya, SCET, </a:t>
            </a:r>
            <a:r>
              <a:rPr lang="en-US" dirty="0" err="1" smtClean="0"/>
              <a:t>Surat</a:t>
            </a:r>
            <a:endParaRPr lang="en-US" dirty="0"/>
          </a:p>
        </p:txBody>
      </p:sp>
      <p:sp>
        <p:nvSpPr>
          <p:cNvPr id="6" name="Slide Number Placeholder 5"/>
          <p:cNvSpPr>
            <a:spLocks noGrp="1"/>
          </p:cNvSpPr>
          <p:nvPr>
            <p:ph type="sldNum" sz="quarter" idx="12"/>
          </p:nvPr>
        </p:nvSpPr>
        <p:spPr/>
        <p:txBody>
          <a:bodyPr/>
          <a:lstStyle/>
          <a:p>
            <a:fld id="{B452BDFD-10F3-407D-AF3E-6FED943D18F0}" type="slidenum">
              <a:rPr lang="en-US" smtClean="0"/>
              <a:t>10</a:t>
            </a:fld>
            <a:endParaRPr lang="en-US"/>
          </a:p>
        </p:txBody>
      </p:sp>
    </p:spTree>
    <p:extLst>
      <p:ext uri="{BB962C8B-B14F-4D97-AF65-F5344CB8AC3E}">
        <p14:creationId xmlns:p14="http://schemas.microsoft.com/office/powerpoint/2010/main" val="316608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47337"/>
            <a:ext cx="8911687" cy="1280890"/>
          </a:xfrm>
        </p:spPr>
        <p:txBody>
          <a:bodyPr/>
          <a:lstStyle/>
          <a:p>
            <a:pPr algn="ctr"/>
            <a:r>
              <a:rPr lang="en-US" b="1" dirty="0"/>
              <a:t>Capture Video from Camera</a:t>
            </a:r>
            <a:br>
              <a:rPr lang="en-US" b="1" dirty="0"/>
            </a:br>
            <a:endParaRPr lang="en-US" dirty="0"/>
          </a:p>
        </p:txBody>
      </p:sp>
      <p:sp>
        <p:nvSpPr>
          <p:cNvPr id="3" name="Content Placeholder 2"/>
          <p:cNvSpPr>
            <a:spLocks noGrp="1"/>
          </p:cNvSpPr>
          <p:nvPr>
            <p:ph idx="1"/>
          </p:nvPr>
        </p:nvSpPr>
        <p:spPr>
          <a:xfrm>
            <a:off x="2589212" y="914400"/>
            <a:ext cx="8915400" cy="4996822"/>
          </a:xfrm>
        </p:spPr>
        <p:txBody>
          <a:bodyPr/>
          <a:lstStyle/>
          <a:p>
            <a:pPr algn="just"/>
            <a:r>
              <a:rPr lang="en-US" dirty="0" err="1" smtClean="0"/>
              <a:t>OpenCV</a:t>
            </a:r>
            <a:r>
              <a:rPr lang="en-US" dirty="0" smtClean="0"/>
              <a:t> </a:t>
            </a:r>
            <a:r>
              <a:rPr lang="en-US" dirty="0"/>
              <a:t>provides a very simple interface to capture live stream with camera</a:t>
            </a:r>
            <a:r>
              <a:rPr lang="en-US" dirty="0" smtClean="0"/>
              <a:t>. </a:t>
            </a:r>
          </a:p>
          <a:p>
            <a:pPr algn="just"/>
            <a:r>
              <a:rPr lang="en-US" dirty="0" smtClean="0"/>
              <a:t>Let’s </a:t>
            </a:r>
            <a:r>
              <a:rPr lang="en-US" dirty="0"/>
              <a:t>capture a video from the camera (I am using the in-built webcam of my laptop), convert it into grayscale video and display it</a:t>
            </a:r>
            <a:r>
              <a:rPr lang="en-US" dirty="0" smtClean="0"/>
              <a:t>..</a:t>
            </a:r>
            <a:endParaRPr lang="en-US" dirty="0"/>
          </a:p>
          <a:p>
            <a:pPr algn="just"/>
            <a:r>
              <a:rPr lang="en-US" dirty="0"/>
              <a:t>To capture a video, you need to create a </a:t>
            </a:r>
            <a:r>
              <a:rPr lang="en-US" b="1" dirty="0" err="1"/>
              <a:t>VideoCapture</a:t>
            </a:r>
            <a:r>
              <a:rPr lang="en-US" dirty="0"/>
              <a:t> object. </a:t>
            </a:r>
            <a:endParaRPr lang="en-US" dirty="0" smtClean="0"/>
          </a:p>
          <a:p>
            <a:pPr algn="just"/>
            <a:r>
              <a:rPr lang="en-US" dirty="0" smtClean="0"/>
              <a:t>Its </a:t>
            </a:r>
            <a:r>
              <a:rPr lang="en-US" dirty="0"/>
              <a:t>argument can be either the device index or the name of a video file. Device index is just the number to specify which camera. </a:t>
            </a:r>
            <a:endParaRPr lang="en-US" dirty="0" smtClean="0"/>
          </a:p>
          <a:p>
            <a:pPr algn="just"/>
            <a:r>
              <a:rPr lang="en-US" dirty="0" smtClean="0"/>
              <a:t>Normally </a:t>
            </a:r>
            <a:r>
              <a:rPr lang="en-US" dirty="0"/>
              <a:t>one camera will be connected (as in my case). So I simply pass 0 (or -1). You can select the second camera by passing 1 and so on. </a:t>
            </a:r>
            <a:endParaRPr lang="en-US" dirty="0" smtClean="0"/>
          </a:p>
          <a:p>
            <a:pPr algn="just"/>
            <a:r>
              <a:rPr lang="en-US" dirty="0" smtClean="0"/>
              <a:t>After </a:t>
            </a:r>
            <a:r>
              <a:rPr lang="en-US" dirty="0"/>
              <a:t>that, you can capture frame-by-frame. </a:t>
            </a:r>
            <a:endParaRPr lang="en-US" dirty="0" smtClean="0"/>
          </a:p>
          <a:p>
            <a:pPr algn="just"/>
            <a:r>
              <a:rPr lang="en-US" dirty="0" smtClean="0"/>
              <a:t>But </a:t>
            </a:r>
            <a:r>
              <a:rPr lang="en-US" dirty="0"/>
              <a:t>at the end, don’t forget to release the capture.</a:t>
            </a:r>
          </a:p>
          <a:p>
            <a:pPr marL="0" indent="0" algn="just">
              <a:buNone/>
            </a:pP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11</a:t>
            </a:fld>
            <a:endParaRPr lang="en-US"/>
          </a:p>
        </p:txBody>
      </p:sp>
    </p:spTree>
    <p:extLst>
      <p:ext uri="{BB962C8B-B14F-4D97-AF65-F5344CB8AC3E}">
        <p14:creationId xmlns:p14="http://schemas.microsoft.com/office/powerpoint/2010/main" val="123925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1668"/>
            <a:ext cx="8915400" cy="5769554"/>
          </a:xfrm>
        </p:spPr>
        <p:txBody>
          <a:bodyPr>
            <a:normAutofit fontScale="77500" lnSpcReduction="20000"/>
          </a:bodyPr>
          <a:lstStyle/>
          <a:p>
            <a:pPr marL="0" indent="0">
              <a:buNone/>
            </a:pPr>
            <a:r>
              <a:rPr lang="en-US" dirty="0"/>
              <a:t>"""</a:t>
            </a:r>
          </a:p>
          <a:p>
            <a:pPr marL="0" indent="0">
              <a:buNone/>
            </a:pPr>
            <a:r>
              <a:rPr lang="en-US" dirty="0"/>
              <a:t>Created on Sun Jan 01 11:59:03 </a:t>
            </a:r>
            <a:r>
              <a:rPr lang="en-US" dirty="0" smtClean="0"/>
              <a:t>2017</a:t>
            </a:r>
            <a:endParaRPr lang="en-US" dirty="0"/>
          </a:p>
          <a:p>
            <a:pPr marL="0" indent="0">
              <a:buNone/>
            </a:pPr>
            <a:r>
              <a:rPr lang="en-US" dirty="0"/>
              <a:t>@author: vbhaumik</a:t>
            </a:r>
          </a:p>
          <a:p>
            <a:pPr marL="0" indent="0">
              <a:buNone/>
            </a:pPr>
            <a:r>
              <a:rPr lang="en-US" dirty="0"/>
              <a:t>"""</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import </a:t>
            </a:r>
            <a:r>
              <a:rPr lang="en-US" dirty="0" smtClean="0"/>
              <a:t>cv2</a:t>
            </a:r>
            <a:endParaRPr lang="en-US" dirty="0"/>
          </a:p>
          <a:p>
            <a:pPr marL="0" indent="0">
              <a:buNone/>
            </a:pPr>
            <a:r>
              <a:rPr lang="en-US" dirty="0"/>
              <a:t>cap = cv2.VideoCapture(0</a:t>
            </a:r>
            <a:r>
              <a:rPr lang="en-US" dirty="0" smtClean="0"/>
              <a:t>)</a:t>
            </a:r>
            <a:endParaRPr lang="en-US" dirty="0"/>
          </a:p>
          <a:p>
            <a:pPr marL="0" indent="0">
              <a:buNone/>
            </a:pPr>
            <a:r>
              <a:rPr lang="en-US" dirty="0"/>
              <a:t>while(True):</a:t>
            </a:r>
          </a:p>
          <a:p>
            <a:pPr marL="0" indent="0">
              <a:buNone/>
            </a:pPr>
            <a:r>
              <a:rPr lang="en-US" dirty="0"/>
              <a:t>    # Capture frame-by-frame</a:t>
            </a:r>
          </a:p>
          <a:p>
            <a:pPr marL="0" indent="0">
              <a:buNone/>
            </a:pPr>
            <a:r>
              <a:rPr lang="en-US" dirty="0"/>
              <a:t>    ret, frame = </a:t>
            </a:r>
            <a:r>
              <a:rPr lang="en-US" dirty="0" err="1"/>
              <a:t>cap.read</a:t>
            </a:r>
            <a:r>
              <a:rPr lang="en-US" dirty="0" smtClean="0"/>
              <a:t>()</a:t>
            </a:r>
            <a:endParaRPr lang="en-US" dirty="0"/>
          </a:p>
          <a:p>
            <a:pPr marL="0" indent="0">
              <a:buNone/>
            </a:pPr>
            <a:r>
              <a:rPr lang="en-US" dirty="0"/>
              <a:t>    # Our operations on the frame come here</a:t>
            </a:r>
          </a:p>
          <a:p>
            <a:pPr marL="0" indent="0">
              <a:buNone/>
            </a:pPr>
            <a:r>
              <a:rPr lang="en-US" dirty="0"/>
              <a:t>    #gray = cv2.cvtColor(frame, cv2.COLOR_BGR2GRAY</a:t>
            </a:r>
            <a:r>
              <a:rPr lang="en-US" dirty="0" smtClean="0"/>
              <a:t>)</a:t>
            </a:r>
            <a:endParaRPr lang="en-US" dirty="0"/>
          </a:p>
          <a:p>
            <a:pPr marL="0" indent="0">
              <a:buNone/>
            </a:pPr>
            <a:r>
              <a:rPr lang="en-US" dirty="0"/>
              <a:t>    # Display the resulting frame</a:t>
            </a:r>
          </a:p>
          <a:p>
            <a:pPr marL="0" indent="0">
              <a:buNone/>
            </a:pPr>
            <a:r>
              <a:rPr lang="en-US" dirty="0"/>
              <a:t>    cv2.imshow('</a:t>
            </a:r>
            <a:r>
              <a:rPr lang="en-US" dirty="0" err="1"/>
              <a:t>frame',gray</a:t>
            </a:r>
            <a:r>
              <a:rPr lang="en-US" dirty="0"/>
              <a:t>)</a:t>
            </a:r>
          </a:p>
          <a:p>
            <a:pPr marL="0" indent="0">
              <a:buNone/>
            </a:pPr>
            <a:r>
              <a:rPr lang="en-US" dirty="0"/>
              <a:t>    if cv2.waitKey(1) &amp; 0xFF == </a:t>
            </a:r>
            <a:r>
              <a:rPr lang="en-US" dirty="0" err="1"/>
              <a:t>ord</a:t>
            </a:r>
            <a:r>
              <a:rPr lang="en-US" dirty="0"/>
              <a:t>('q'):</a:t>
            </a:r>
          </a:p>
          <a:p>
            <a:pPr marL="0" indent="0">
              <a:buNone/>
            </a:pPr>
            <a:r>
              <a:rPr lang="en-US" dirty="0"/>
              <a:t>        </a:t>
            </a:r>
            <a:r>
              <a:rPr lang="en-US" dirty="0" smtClean="0"/>
              <a:t>break</a:t>
            </a:r>
            <a:endParaRPr lang="en-US" dirty="0"/>
          </a:p>
          <a:p>
            <a:pPr marL="0" indent="0">
              <a:buNone/>
            </a:pPr>
            <a:r>
              <a:rPr lang="en-US" dirty="0"/>
              <a:t># When everything done, release the capture</a:t>
            </a:r>
          </a:p>
          <a:p>
            <a:pPr marL="0" indent="0">
              <a:buNone/>
            </a:pPr>
            <a:r>
              <a:rPr lang="en-US" dirty="0" err="1"/>
              <a:t>cap.release</a:t>
            </a:r>
            <a:r>
              <a:rPr lang="en-US" dirty="0"/>
              <a:t>()</a:t>
            </a:r>
          </a:p>
          <a:p>
            <a:pPr marL="0" indent="0">
              <a:buNone/>
            </a:pPr>
            <a:r>
              <a:rPr lang="en-US" dirty="0"/>
              <a:t>cv2.destroyAllWindows()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12</a:t>
            </a:fld>
            <a:endParaRPr lang="en-US"/>
          </a:p>
        </p:txBody>
      </p:sp>
    </p:spTree>
    <p:extLst>
      <p:ext uri="{BB962C8B-B14F-4D97-AF65-F5344CB8AC3E}">
        <p14:creationId xmlns:p14="http://schemas.microsoft.com/office/powerpoint/2010/main" val="247850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7426"/>
            <a:ext cx="8911687" cy="785612"/>
          </a:xfrm>
        </p:spPr>
        <p:txBody>
          <a:bodyPr/>
          <a:lstStyle/>
          <a:p>
            <a:pPr algn="ctr"/>
            <a:r>
              <a:rPr lang="en-US" b="1" dirty="0" smtClean="0"/>
              <a:t>Note</a:t>
            </a:r>
            <a:endParaRPr lang="en-US" b="1" dirty="0"/>
          </a:p>
        </p:txBody>
      </p:sp>
      <p:sp>
        <p:nvSpPr>
          <p:cNvPr id="3" name="Content Placeholder 2"/>
          <p:cNvSpPr>
            <a:spLocks noGrp="1"/>
          </p:cNvSpPr>
          <p:nvPr>
            <p:ph idx="1"/>
          </p:nvPr>
        </p:nvSpPr>
        <p:spPr>
          <a:xfrm>
            <a:off x="2589212" y="787782"/>
            <a:ext cx="8915400" cy="5123440"/>
          </a:xfrm>
        </p:spPr>
        <p:txBody>
          <a:bodyPr>
            <a:normAutofit/>
          </a:bodyPr>
          <a:lstStyle/>
          <a:p>
            <a:pPr algn="just"/>
            <a:r>
              <a:rPr lang="en-US" dirty="0" err="1"/>
              <a:t>cap.read</a:t>
            </a:r>
            <a:r>
              <a:rPr lang="en-US" dirty="0"/>
              <a:t>() returns a </a:t>
            </a:r>
            <a:r>
              <a:rPr lang="en-US" dirty="0" err="1"/>
              <a:t>bool</a:t>
            </a:r>
            <a:r>
              <a:rPr lang="en-US" dirty="0"/>
              <a:t> (True/False). If frame is read correctly, it will be True. So you can check end of the video by checking this return value</a:t>
            </a:r>
            <a:r>
              <a:rPr lang="en-US" dirty="0" smtClean="0"/>
              <a:t>.</a:t>
            </a:r>
            <a:endParaRPr lang="en-US" dirty="0"/>
          </a:p>
          <a:p>
            <a:pPr algn="just"/>
            <a:r>
              <a:rPr lang="en-US" dirty="0"/>
              <a:t>Sometimes, cap may not have initialized the capture. In that case, this code shows error. You can check whether it is initialized or not by the method </a:t>
            </a:r>
            <a:r>
              <a:rPr lang="en-US" dirty="0" err="1"/>
              <a:t>cap.isOpened</a:t>
            </a:r>
            <a:r>
              <a:rPr lang="en-US" dirty="0"/>
              <a:t>(). If it is True, OK. Otherwise open it using </a:t>
            </a:r>
            <a:r>
              <a:rPr lang="en-US" dirty="0" err="1"/>
              <a:t>cap.open</a:t>
            </a:r>
            <a:r>
              <a:rPr lang="en-US" dirty="0" smtClean="0"/>
              <a:t>().</a:t>
            </a:r>
            <a:endParaRPr lang="en-US" dirty="0"/>
          </a:p>
          <a:p>
            <a:pPr algn="just"/>
            <a:r>
              <a:rPr lang="en-US" dirty="0"/>
              <a:t>You can also access some of the features of this video using </a:t>
            </a:r>
            <a:r>
              <a:rPr lang="en-US" dirty="0" err="1"/>
              <a:t>cap.get</a:t>
            </a:r>
            <a:r>
              <a:rPr lang="en-US" dirty="0"/>
              <a:t>(</a:t>
            </a:r>
            <a:r>
              <a:rPr lang="en-US" dirty="0" err="1"/>
              <a:t>propId</a:t>
            </a:r>
            <a:r>
              <a:rPr lang="en-US" dirty="0"/>
              <a:t>) method where </a:t>
            </a:r>
            <a:r>
              <a:rPr lang="en-US" dirty="0" err="1"/>
              <a:t>propId</a:t>
            </a:r>
            <a:r>
              <a:rPr lang="en-US" dirty="0"/>
              <a:t> is a number from 0 to 18. </a:t>
            </a:r>
            <a:endParaRPr lang="en-US" dirty="0" smtClean="0"/>
          </a:p>
          <a:p>
            <a:pPr algn="just"/>
            <a:r>
              <a:rPr lang="en-US" dirty="0" smtClean="0"/>
              <a:t>Each </a:t>
            </a:r>
            <a:r>
              <a:rPr lang="en-US" dirty="0"/>
              <a:t>number denotes a property of the video (if it is applicable to that video) and full details can be seen here: Property Identifier. Some of these values can be modified using </a:t>
            </a:r>
            <a:r>
              <a:rPr lang="en-US" dirty="0" err="1"/>
              <a:t>cap.set</a:t>
            </a:r>
            <a:r>
              <a:rPr lang="en-US" dirty="0"/>
              <a:t>(</a:t>
            </a:r>
            <a:r>
              <a:rPr lang="en-US" dirty="0" err="1"/>
              <a:t>propId</a:t>
            </a:r>
            <a:r>
              <a:rPr lang="en-US" dirty="0"/>
              <a:t>, value). Value is the new value you want</a:t>
            </a:r>
            <a:r>
              <a:rPr lang="en-US" dirty="0" smtClean="0"/>
              <a:t>.</a:t>
            </a:r>
            <a:endParaRPr lang="en-US" dirty="0"/>
          </a:p>
          <a:p>
            <a:pPr algn="just"/>
            <a:r>
              <a:rPr lang="en-US" dirty="0"/>
              <a:t>For example, I can check the frame width and height by </a:t>
            </a:r>
            <a:r>
              <a:rPr lang="en-US" dirty="0" err="1"/>
              <a:t>cap.get</a:t>
            </a:r>
            <a:r>
              <a:rPr lang="en-US" dirty="0"/>
              <a:t>(3) and </a:t>
            </a:r>
            <a:r>
              <a:rPr lang="en-US" dirty="0" err="1"/>
              <a:t>cap.get</a:t>
            </a:r>
            <a:r>
              <a:rPr lang="en-US" dirty="0"/>
              <a:t>(4). It gives me 640x480 by default. But I want to modify it to 320x240. Just use ret = </a:t>
            </a:r>
            <a:r>
              <a:rPr lang="en-US" dirty="0" err="1"/>
              <a:t>cap.set</a:t>
            </a:r>
            <a:r>
              <a:rPr lang="en-US" dirty="0"/>
              <a:t>(3,320) and ret = </a:t>
            </a:r>
            <a:r>
              <a:rPr lang="en-US" dirty="0" err="1"/>
              <a:t>cap.set</a:t>
            </a:r>
            <a:r>
              <a:rPr lang="en-US" dirty="0"/>
              <a:t>(4,240).</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13</a:t>
            </a:fld>
            <a:endParaRPr lang="en-US"/>
          </a:p>
        </p:txBody>
      </p:sp>
    </p:spTree>
    <p:extLst>
      <p:ext uri="{BB962C8B-B14F-4D97-AF65-F5344CB8AC3E}">
        <p14:creationId xmlns:p14="http://schemas.microsoft.com/office/powerpoint/2010/main" val="3438794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4951"/>
            <a:ext cx="8911687" cy="1280890"/>
          </a:xfrm>
        </p:spPr>
        <p:txBody>
          <a:bodyPr/>
          <a:lstStyle/>
          <a:p>
            <a:pPr algn="ctr"/>
            <a:r>
              <a:rPr lang="en-US" b="1" dirty="0"/>
              <a:t>Playing Video from file</a:t>
            </a:r>
            <a:br>
              <a:rPr lang="en-US" b="1" dirty="0"/>
            </a:br>
            <a:endParaRPr lang="en-US" dirty="0"/>
          </a:p>
        </p:txBody>
      </p:sp>
      <p:sp>
        <p:nvSpPr>
          <p:cNvPr id="3" name="Content Placeholder 2"/>
          <p:cNvSpPr>
            <a:spLocks noGrp="1"/>
          </p:cNvSpPr>
          <p:nvPr>
            <p:ph idx="1"/>
          </p:nvPr>
        </p:nvSpPr>
        <p:spPr>
          <a:xfrm>
            <a:off x="2589212" y="515155"/>
            <a:ext cx="8915400" cy="5782614"/>
          </a:xfrm>
        </p:spPr>
        <p:txBody>
          <a:bodyPr>
            <a:normAutofit lnSpcReduction="10000"/>
          </a:bodyPr>
          <a:lstStyle/>
          <a:p>
            <a:pPr marL="0" indent="0" algn="just">
              <a:buNone/>
            </a:pPr>
            <a:r>
              <a:rPr lang="en-US" dirty="0"/>
              <a:t>import </a:t>
            </a:r>
            <a:r>
              <a:rPr lang="en-US" dirty="0" err="1"/>
              <a:t>numpy</a:t>
            </a:r>
            <a:r>
              <a:rPr lang="en-US" dirty="0"/>
              <a:t> as </a:t>
            </a:r>
            <a:r>
              <a:rPr lang="en-US" dirty="0" err="1"/>
              <a:t>np</a:t>
            </a:r>
            <a:endParaRPr lang="en-US" dirty="0"/>
          </a:p>
          <a:p>
            <a:pPr marL="0" indent="0" algn="just">
              <a:buNone/>
            </a:pPr>
            <a:r>
              <a:rPr lang="en-US" dirty="0"/>
              <a:t>import </a:t>
            </a:r>
            <a:r>
              <a:rPr lang="en-US" dirty="0" smtClean="0"/>
              <a:t>cv2</a:t>
            </a:r>
            <a:endParaRPr lang="en-US" dirty="0"/>
          </a:p>
          <a:p>
            <a:pPr marL="0" indent="0" algn="just">
              <a:buNone/>
            </a:pPr>
            <a:r>
              <a:rPr lang="en-US" dirty="0"/>
              <a:t>cap = cv2.VideoCapture('AAONA.avi</a:t>
            </a:r>
            <a:r>
              <a:rPr lang="en-US" dirty="0" smtClean="0"/>
              <a:t>')</a:t>
            </a:r>
            <a:endParaRPr lang="en-US" dirty="0"/>
          </a:p>
          <a:p>
            <a:pPr marL="0" indent="0" algn="just">
              <a:buNone/>
            </a:pPr>
            <a:r>
              <a:rPr lang="en-US" dirty="0"/>
              <a:t>while(</a:t>
            </a:r>
            <a:r>
              <a:rPr lang="en-US" dirty="0" err="1"/>
              <a:t>cap.isOpened</a:t>
            </a:r>
            <a:r>
              <a:rPr lang="en-US" dirty="0"/>
              <a:t>()):</a:t>
            </a:r>
          </a:p>
          <a:p>
            <a:pPr marL="0" indent="0" algn="just">
              <a:buNone/>
            </a:pPr>
            <a:r>
              <a:rPr lang="en-US" dirty="0"/>
              <a:t>    ret, frame = </a:t>
            </a:r>
            <a:r>
              <a:rPr lang="en-US" dirty="0" err="1"/>
              <a:t>cap.read</a:t>
            </a:r>
            <a:r>
              <a:rPr lang="en-US" dirty="0" smtClean="0"/>
              <a:t>()</a:t>
            </a:r>
            <a:endParaRPr lang="en-US" dirty="0"/>
          </a:p>
          <a:p>
            <a:pPr marL="0" indent="0" algn="just">
              <a:buNone/>
            </a:pPr>
            <a:r>
              <a:rPr lang="en-US" dirty="0"/>
              <a:t>    gray = cv2.cvtColor(frame, cv2.COLOR_BGR2GRAY</a:t>
            </a:r>
            <a:r>
              <a:rPr lang="en-US" dirty="0" smtClean="0"/>
              <a:t>)</a:t>
            </a:r>
            <a:endParaRPr lang="en-US" dirty="0"/>
          </a:p>
          <a:p>
            <a:pPr marL="0" indent="0" algn="just">
              <a:buNone/>
            </a:pPr>
            <a:r>
              <a:rPr lang="en-US" dirty="0"/>
              <a:t>    cv2.imshow('</a:t>
            </a:r>
            <a:r>
              <a:rPr lang="en-US" dirty="0" err="1"/>
              <a:t>frame',gray</a:t>
            </a:r>
            <a:r>
              <a:rPr lang="en-US" dirty="0"/>
              <a:t>)</a:t>
            </a:r>
          </a:p>
          <a:p>
            <a:pPr marL="0" indent="0" algn="just">
              <a:buNone/>
            </a:pPr>
            <a:r>
              <a:rPr lang="en-US" dirty="0"/>
              <a:t>    if cv2.waitKey(25) &amp; 0xFF == </a:t>
            </a:r>
            <a:r>
              <a:rPr lang="en-US" dirty="0" err="1"/>
              <a:t>ord</a:t>
            </a:r>
            <a:r>
              <a:rPr lang="en-US" dirty="0"/>
              <a:t>('q'):</a:t>
            </a:r>
          </a:p>
          <a:p>
            <a:pPr marL="0" indent="0" algn="just">
              <a:buNone/>
            </a:pPr>
            <a:r>
              <a:rPr lang="en-US" dirty="0"/>
              <a:t>        </a:t>
            </a:r>
            <a:r>
              <a:rPr lang="en-US" dirty="0" smtClean="0"/>
              <a:t>break</a:t>
            </a:r>
            <a:endParaRPr lang="en-US" dirty="0"/>
          </a:p>
          <a:p>
            <a:pPr marL="0" indent="0" algn="just">
              <a:buNone/>
            </a:pPr>
            <a:r>
              <a:rPr lang="en-US" dirty="0" err="1"/>
              <a:t>cap.release</a:t>
            </a:r>
            <a:r>
              <a:rPr lang="en-US" dirty="0"/>
              <a:t>()</a:t>
            </a:r>
          </a:p>
          <a:p>
            <a:pPr marL="0" indent="0" algn="just">
              <a:buNone/>
            </a:pPr>
            <a:r>
              <a:rPr lang="en-US" dirty="0"/>
              <a:t>cv2.destroyAllWindows</a:t>
            </a:r>
            <a:r>
              <a:rPr lang="en-US" dirty="0" smtClean="0"/>
              <a:t>()</a:t>
            </a:r>
          </a:p>
          <a:p>
            <a:pPr marL="0" indent="0" algn="just">
              <a:buNone/>
            </a:pPr>
            <a:r>
              <a:rPr lang="en-US" dirty="0" smtClean="0"/>
              <a:t>Note:</a:t>
            </a:r>
          </a:p>
          <a:p>
            <a:pPr algn="just"/>
            <a:r>
              <a:rPr lang="en-US" dirty="0"/>
              <a:t>It is same as capturing from Camera, just change camera index with video file name. Also while displaying the frame, use appropriate time for cv2.waitKey(). If it is too less, video will be very fast and if it is too high, video will be </a:t>
            </a:r>
            <a:r>
              <a:rPr lang="en-US" dirty="0" smtClean="0"/>
              <a:t>slow.</a:t>
            </a: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14</a:t>
            </a:fld>
            <a:endParaRPr lang="en-US"/>
          </a:p>
        </p:txBody>
      </p:sp>
    </p:spTree>
    <p:extLst>
      <p:ext uri="{BB962C8B-B14F-4D97-AF65-F5344CB8AC3E}">
        <p14:creationId xmlns:p14="http://schemas.microsoft.com/office/powerpoint/2010/main" val="3883979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787782"/>
          </a:xfrm>
        </p:spPr>
        <p:txBody>
          <a:bodyPr/>
          <a:lstStyle/>
          <a:p>
            <a:pPr algn="ctr"/>
            <a:r>
              <a:rPr lang="en-US" b="1" dirty="0" smtClean="0"/>
              <a:t>Saving the Video</a:t>
            </a:r>
            <a:endParaRPr lang="en-US" b="1" dirty="0"/>
          </a:p>
        </p:txBody>
      </p:sp>
      <p:sp>
        <p:nvSpPr>
          <p:cNvPr id="3" name="Content Placeholder 2"/>
          <p:cNvSpPr>
            <a:spLocks noGrp="1"/>
          </p:cNvSpPr>
          <p:nvPr>
            <p:ph idx="1"/>
          </p:nvPr>
        </p:nvSpPr>
        <p:spPr>
          <a:xfrm>
            <a:off x="2585499" y="787782"/>
            <a:ext cx="8915400" cy="5136500"/>
          </a:xfrm>
        </p:spPr>
        <p:txBody>
          <a:bodyPr>
            <a:normAutofit/>
          </a:bodyPr>
          <a:lstStyle/>
          <a:p>
            <a:pPr algn="just"/>
            <a:r>
              <a:rPr lang="en-US" dirty="0"/>
              <a:t>C</a:t>
            </a:r>
            <a:r>
              <a:rPr lang="en-US" dirty="0" smtClean="0"/>
              <a:t>reate </a:t>
            </a:r>
            <a:r>
              <a:rPr lang="en-US" dirty="0"/>
              <a:t>a </a:t>
            </a:r>
            <a:r>
              <a:rPr lang="en-US" dirty="0" err="1"/>
              <a:t>VideoWriter</a:t>
            </a:r>
            <a:r>
              <a:rPr lang="en-US" dirty="0"/>
              <a:t> object. </a:t>
            </a:r>
            <a:endParaRPr lang="en-US" dirty="0" smtClean="0"/>
          </a:p>
          <a:p>
            <a:pPr algn="just"/>
            <a:r>
              <a:rPr lang="en-US" dirty="0" smtClean="0"/>
              <a:t>We </a:t>
            </a:r>
            <a:r>
              <a:rPr lang="en-US" dirty="0"/>
              <a:t>should specify the output file name (</a:t>
            </a:r>
            <a:r>
              <a:rPr lang="en-US" dirty="0" err="1"/>
              <a:t>eg</a:t>
            </a:r>
            <a:r>
              <a:rPr lang="en-US" dirty="0"/>
              <a:t>: output.avi). Then we should specify the </a:t>
            </a:r>
            <a:r>
              <a:rPr lang="en-US" dirty="0" err="1"/>
              <a:t>FourCC</a:t>
            </a:r>
            <a:r>
              <a:rPr lang="en-US" dirty="0"/>
              <a:t> </a:t>
            </a:r>
            <a:r>
              <a:rPr lang="en-US" dirty="0" smtClean="0"/>
              <a:t>code.</a:t>
            </a:r>
          </a:p>
          <a:p>
            <a:pPr algn="just"/>
            <a:r>
              <a:rPr lang="en-US" dirty="0" smtClean="0"/>
              <a:t>Then </a:t>
            </a:r>
            <a:r>
              <a:rPr lang="en-US" dirty="0"/>
              <a:t>number of frames per second (fps) and frame size should be passed. And last one is </a:t>
            </a:r>
            <a:r>
              <a:rPr lang="en-US" dirty="0" err="1"/>
              <a:t>isColor</a:t>
            </a:r>
            <a:r>
              <a:rPr lang="en-US" dirty="0"/>
              <a:t> flag. If it is True, encoder expect color frame, otherwise it works with grayscale frame</a:t>
            </a:r>
            <a:r>
              <a:rPr lang="en-US" dirty="0" smtClean="0"/>
              <a:t>.</a:t>
            </a:r>
            <a:endParaRPr lang="en-US" dirty="0"/>
          </a:p>
          <a:p>
            <a:pPr algn="just"/>
            <a:r>
              <a:rPr lang="en-US" dirty="0" err="1"/>
              <a:t>FourCC</a:t>
            </a:r>
            <a:r>
              <a:rPr lang="en-US" dirty="0"/>
              <a:t> is a 4-byte code used to specify the video codec. The list of available codes can be found in fourcc.org. It is platform dependent. Following codecs works fine for me</a:t>
            </a:r>
            <a:r>
              <a:rPr lang="en-US" dirty="0" smtClean="0"/>
              <a:t>.</a:t>
            </a:r>
            <a:endParaRPr lang="en-US" dirty="0"/>
          </a:p>
          <a:p>
            <a:pPr lvl="1" algn="just"/>
            <a:r>
              <a:rPr lang="en-US" dirty="0"/>
              <a:t>In Fedora: DIVX, XVID, MJPG, X264, WMV1, WMV2. (XVID is more preferable. MJPG results in high size video. X264 gives very small size video)</a:t>
            </a:r>
          </a:p>
          <a:p>
            <a:pPr lvl="1" algn="just"/>
            <a:r>
              <a:rPr lang="en-US" dirty="0"/>
              <a:t>In Windows: DIVX (More to be tested and added)</a:t>
            </a:r>
          </a:p>
          <a:p>
            <a:pPr lvl="1" algn="just"/>
            <a:r>
              <a:rPr lang="en-US" dirty="0"/>
              <a:t>In OSX : (I don’t have access to OSX. Can some one fill this?)</a:t>
            </a:r>
          </a:p>
          <a:p>
            <a:pPr algn="just"/>
            <a:r>
              <a:rPr lang="en-US" dirty="0" err="1"/>
              <a:t>FourCC</a:t>
            </a:r>
            <a:r>
              <a:rPr lang="en-US" dirty="0"/>
              <a:t> code is passed as cv2.VideoWriter_fourcc('M','J','P','G') </a:t>
            </a:r>
            <a:r>
              <a:rPr lang="en-US" dirty="0" smtClean="0"/>
              <a:t>or cv2.VideoWriter_fourcc</a:t>
            </a:r>
            <a:r>
              <a:rPr lang="en-US" dirty="0"/>
              <a:t>(*'MJPG) for MJPG.</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15</a:t>
            </a:fld>
            <a:endParaRPr lang="en-US"/>
          </a:p>
        </p:txBody>
      </p:sp>
    </p:spTree>
    <p:extLst>
      <p:ext uri="{BB962C8B-B14F-4D97-AF65-F5344CB8AC3E}">
        <p14:creationId xmlns:p14="http://schemas.microsoft.com/office/powerpoint/2010/main" val="273124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8789"/>
            <a:ext cx="8915400" cy="6001648"/>
          </a:xfrm>
        </p:spPr>
        <p:txBody>
          <a:bodyPr>
            <a:normAutofit fontScale="47500" lnSpcReduction="20000"/>
          </a:bodyPr>
          <a:lstStyle/>
          <a:p>
            <a:pPr marL="0" indent="0">
              <a:buNone/>
            </a:pPr>
            <a:r>
              <a:rPr lang="en-US" dirty="0"/>
              <a:t>"""</a:t>
            </a:r>
          </a:p>
          <a:p>
            <a:pPr marL="0" indent="0">
              <a:buNone/>
            </a:pPr>
            <a:r>
              <a:rPr lang="en-US" dirty="0"/>
              <a:t>Created on Sun Jan 01 13:03:25 </a:t>
            </a:r>
            <a:r>
              <a:rPr lang="en-US" dirty="0" smtClean="0"/>
              <a:t>2017</a:t>
            </a:r>
            <a:endParaRPr lang="en-US" dirty="0"/>
          </a:p>
          <a:p>
            <a:pPr marL="0" indent="0">
              <a:buNone/>
            </a:pPr>
            <a:r>
              <a:rPr lang="en-US" dirty="0"/>
              <a:t>@author: vbhaumik</a:t>
            </a:r>
          </a:p>
          <a:p>
            <a:pPr marL="0" indent="0">
              <a:buNone/>
            </a:pPr>
            <a:r>
              <a:rPr lang="en-US" dirty="0" smtClean="0"/>
              <a:t>"""</a:t>
            </a: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import </a:t>
            </a:r>
            <a:r>
              <a:rPr lang="en-US" dirty="0" smtClean="0"/>
              <a:t>cv2</a:t>
            </a:r>
            <a:endParaRPr lang="en-US" dirty="0"/>
          </a:p>
          <a:p>
            <a:pPr marL="0" indent="0">
              <a:buNone/>
            </a:pPr>
            <a:r>
              <a:rPr lang="en-US" dirty="0"/>
              <a:t>cap = cv2.VideoCapture(0</a:t>
            </a:r>
            <a:r>
              <a:rPr lang="en-US" dirty="0" smtClean="0"/>
              <a:t>)</a:t>
            </a:r>
            <a:endParaRPr lang="en-US" dirty="0"/>
          </a:p>
          <a:p>
            <a:pPr marL="0" indent="0">
              <a:buNone/>
            </a:pPr>
            <a:r>
              <a:rPr lang="en-US" dirty="0"/>
              <a:t># Define the codec and create </a:t>
            </a:r>
            <a:r>
              <a:rPr lang="en-US" dirty="0" err="1"/>
              <a:t>VideoWriter</a:t>
            </a:r>
            <a:r>
              <a:rPr lang="en-US" dirty="0"/>
              <a:t> object</a:t>
            </a:r>
          </a:p>
          <a:p>
            <a:pPr marL="0" indent="0">
              <a:buNone/>
            </a:pPr>
            <a:r>
              <a:rPr lang="en-US" dirty="0" err="1"/>
              <a:t>fourcc</a:t>
            </a:r>
            <a:r>
              <a:rPr lang="en-US" dirty="0"/>
              <a:t> = cv2.VideoWriter_fourcc(*'XVID')</a:t>
            </a:r>
          </a:p>
          <a:p>
            <a:pPr marL="0" indent="0">
              <a:buNone/>
            </a:pPr>
            <a:r>
              <a:rPr lang="en-US" dirty="0"/>
              <a:t>out = cv2.VideoWriter('output.</a:t>
            </a:r>
            <a:r>
              <a:rPr lang="en-US" dirty="0" err="1"/>
              <a:t>avi</a:t>
            </a:r>
            <a:r>
              <a:rPr lang="en-US" dirty="0"/>
              <a:t>',</a:t>
            </a:r>
            <a:r>
              <a:rPr lang="en-US" dirty="0" err="1"/>
              <a:t>fourcc</a:t>
            </a:r>
            <a:r>
              <a:rPr lang="en-US" dirty="0"/>
              <a:t>, 20.0, (640,480</a:t>
            </a:r>
            <a:r>
              <a:rPr lang="en-US" dirty="0" smtClean="0"/>
              <a:t>))</a:t>
            </a:r>
            <a:endParaRPr lang="en-US" dirty="0"/>
          </a:p>
          <a:p>
            <a:pPr marL="0" indent="0">
              <a:buNone/>
            </a:pPr>
            <a:r>
              <a:rPr lang="en-US" dirty="0"/>
              <a:t>while(</a:t>
            </a:r>
            <a:r>
              <a:rPr lang="en-US" dirty="0" err="1"/>
              <a:t>cap.isOpened</a:t>
            </a:r>
            <a:r>
              <a:rPr lang="en-US" dirty="0"/>
              <a:t>()):</a:t>
            </a:r>
          </a:p>
          <a:p>
            <a:pPr marL="0" indent="0">
              <a:buNone/>
            </a:pPr>
            <a:r>
              <a:rPr lang="en-US" dirty="0"/>
              <a:t>    ret, frame = </a:t>
            </a:r>
            <a:r>
              <a:rPr lang="en-US" dirty="0" err="1"/>
              <a:t>cap.read</a:t>
            </a:r>
            <a:r>
              <a:rPr lang="en-US" dirty="0"/>
              <a:t>()</a:t>
            </a:r>
          </a:p>
          <a:p>
            <a:pPr marL="0" indent="0">
              <a:buNone/>
            </a:pPr>
            <a:r>
              <a:rPr lang="en-US" dirty="0"/>
              <a:t>    if ret==True:</a:t>
            </a:r>
          </a:p>
          <a:p>
            <a:pPr marL="0" indent="0">
              <a:buNone/>
            </a:pPr>
            <a:r>
              <a:rPr lang="en-US" dirty="0"/>
              <a:t>        frame = cv2.flip(frame,0</a:t>
            </a:r>
            <a:r>
              <a:rPr lang="en-US" dirty="0" smtClean="0"/>
              <a:t>)</a:t>
            </a:r>
            <a:endParaRPr lang="en-US" dirty="0"/>
          </a:p>
          <a:p>
            <a:pPr marL="0" indent="0">
              <a:buNone/>
            </a:pPr>
            <a:r>
              <a:rPr lang="en-US" dirty="0"/>
              <a:t>        # write the flipped frame</a:t>
            </a:r>
          </a:p>
          <a:p>
            <a:pPr marL="0" indent="0">
              <a:buNone/>
            </a:pPr>
            <a:r>
              <a:rPr lang="en-US" dirty="0"/>
              <a:t>        </a:t>
            </a:r>
            <a:r>
              <a:rPr lang="en-US" dirty="0" err="1"/>
              <a:t>out.write</a:t>
            </a:r>
            <a:r>
              <a:rPr lang="en-US" dirty="0"/>
              <a:t>(frame</a:t>
            </a:r>
            <a:r>
              <a:rPr lang="en-US" dirty="0" smtClean="0"/>
              <a:t>)</a:t>
            </a:r>
            <a:endParaRPr lang="en-US" dirty="0"/>
          </a:p>
          <a:p>
            <a:pPr marL="0" indent="0">
              <a:buNone/>
            </a:pPr>
            <a:r>
              <a:rPr lang="en-US" dirty="0"/>
              <a:t>        cv2.imshow('</a:t>
            </a:r>
            <a:r>
              <a:rPr lang="en-US" dirty="0" err="1"/>
              <a:t>frame',frame</a:t>
            </a:r>
            <a:r>
              <a:rPr lang="en-US" dirty="0"/>
              <a:t>)</a:t>
            </a:r>
          </a:p>
          <a:p>
            <a:pPr marL="0" indent="0">
              <a:buNone/>
            </a:pPr>
            <a:r>
              <a:rPr lang="en-US" dirty="0"/>
              <a:t>        if cv2.waitKey(1) &amp; 0xFF == </a:t>
            </a:r>
            <a:r>
              <a:rPr lang="en-US" dirty="0" err="1"/>
              <a:t>ord</a:t>
            </a:r>
            <a:r>
              <a:rPr lang="en-US" dirty="0"/>
              <a:t>('q'):</a:t>
            </a:r>
          </a:p>
          <a:p>
            <a:pPr marL="0" indent="0">
              <a:buNone/>
            </a:pPr>
            <a:r>
              <a:rPr lang="en-US" dirty="0"/>
              <a:t>            break</a:t>
            </a:r>
          </a:p>
          <a:p>
            <a:pPr marL="0" indent="0">
              <a:buNone/>
            </a:pPr>
            <a:r>
              <a:rPr lang="en-US" dirty="0"/>
              <a:t>    else:</a:t>
            </a:r>
          </a:p>
          <a:p>
            <a:pPr marL="0" indent="0">
              <a:buNone/>
            </a:pPr>
            <a:r>
              <a:rPr lang="en-US" dirty="0"/>
              <a:t>        </a:t>
            </a:r>
            <a:r>
              <a:rPr lang="en-US" dirty="0" smtClean="0"/>
              <a:t>break</a:t>
            </a:r>
            <a:endParaRPr lang="en-US" dirty="0"/>
          </a:p>
          <a:p>
            <a:pPr marL="0" indent="0">
              <a:buNone/>
            </a:pPr>
            <a:r>
              <a:rPr lang="en-US" dirty="0"/>
              <a:t># Release everything if job is finished</a:t>
            </a:r>
          </a:p>
          <a:p>
            <a:pPr marL="0" indent="0">
              <a:buNone/>
            </a:pPr>
            <a:r>
              <a:rPr lang="en-US" dirty="0" err="1"/>
              <a:t>cap.release</a:t>
            </a:r>
            <a:r>
              <a:rPr lang="en-US" dirty="0"/>
              <a:t>()</a:t>
            </a:r>
          </a:p>
          <a:p>
            <a:pPr marL="0" indent="0">
              <a:buNone/>
            </a:pPr>
            <a:r>
              <a:rPr lang="en-US" dirty="0" err="1"/>
              <a:t>out.release</a:t>
            </a:r>
            <a:r>
              <a:rPr lang="en-US" dirty="0"/>
              <a:t>()</a:t>
            </a:r>
          </a:p>
          <a:p>
            <a:pPr marL="0" indent="0">
              <a:buNone/>
            </a:pPr>
            <a:r>
              <a:rPr lang="en-US" dirty="0"/>
              <a:t>cv2.destroyAllWindows()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16</a:t>
            </a:fld>
            <a:endParaRPr lang="en-US"/>
          </a:p>
        </p:txBody>
      </p:sp>
    </p:spTree>
    <p:extLst>
      <p:ext uri="{BB962C8B-B14F-4D97-AF65-F5344CB8AC3E}">
        <p14:creationId xmlns:p14="http://schemas.microsoft.com/office/powerpoint/2010/main" val="853880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Drawing Line</a:t>
            </a:r>
            <a:br>
              <a:rPr lang="en-US" b="1" dirty="0"/>
            </a:br>
            <a:endParaRPr lang="en-US" dirty="0"/>
          </a:p>
        </p:txBody>
      </p:sp>
      <p:sp>
        <p:nvSpPr>
          <p:cNvPr id="3" name="Content Placeholder 2"/>
          <p:cNvSpPr>
            <a:spLocks noGrp="1"/>
          </p:cNvSpPr>
          <p:nvPr>
            <p:ph idx="1"/>
          </p:nvPr>
        </p:nvSpPr>
        <p:spPr/>
        <p:txBody>
          <a:bodyPr/>
          <a:lstStyle/>
          <a:p>
            <a:pPr algn="just"/>
            <a:r>
              <a:rPr lang="en-US" dirty="0"/>
              <a:t>To draw a line, you need to pass starting and ending coordinates of line. We will create a black image and draw a blue line on it from top-left to bottom-right corners</a:t>
            </a:r>
            <a:r>
              <a:rPr lang="en-US" dirty="0" smtClean="0"/>
              <a:t>.</a:t>
            </a:r>
          </a:p>
          <a:p>
            <a:pPr marL="0" indent="0" algn="just">
              <a:buNone/>
            </a:pPr>
            <a:r>
              <a:rPr lang="en-US" dirty="0"/>
              <a:t># Create a black image</a:t>
            </a:r>
          </a:p>
          <a:p>
            <a:pPr marL="0" indent="0" algn="just">
              <a:buNone/>
            </a:pPr>
            <a:r>
              <a:rPr lang="en-US" dirty="0" err="1"/>
              <a:t>img</a:t>
            </a:r>
            <a:r>
              <a:rPr lang="en-US" dirty="0"/>
              <a:t> = </a:t>
            </a:r>
            <a:r>
              <a:rPr lang="en-US" dirty="0" err="1"/>
              <a:t>np.zeros</a:t>
            </a:r>
            <a:r>
              <a:rPr lang="en-US" dirty="0"/>
              <a:t>((512,512,3), np.uint8)</a:t>
            </a:r>
          </a:p>
          <a:p>
            <a:pPr marL="0" indent="0" algn="just">
              <a:buNone/>
            </a:pPr>
            <a:endParaRPr lang="en-US" dirty="0"/>
          </a:p>
          <a:p>
            <a:pPr marL="0" indent="0" algn="just">
              <a:buNone/>
            </a:pPr>
            <a:r>
              <a:rPr lang="en-US" dirty="0"/>
              <a:t># Draw a diagonal blue line with thickness of 5 </a:t>
            </a:r>
            <a:r>
              <a:rPr lang="en-US" dirty="0" err="1"/>
              <a:t>px</a:t>
            </a:r>
            <a:endParaRPr lang="en-US" dirty="0"/>
          </a:p>
          <a:p>
            <a:pPr marL="0" indent="0" algn="just">
              <a:buNone/>
            </a:pPr>
            <a:r>
              <a:rPr lang="en-US" dirty="0" err="1"/>
              <a:t>img</a:t>
            </a:r>
            <a:r>
              <a:rPr lang="en-US" dirty="0"/>
              <a:t> = cv2.line(</a:t>
            </a:r>
            <a:r>
              <a:rPr lang="en-US" dirty="0" err="1"/>
              <a:t>img</a:t>
            </a:r>
            <a:r>
              <a:rPr lang="en-US" dirty="0"/>
              <a:t>,(0,0),(511,511),(255,0,0),5)</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17</a:t>
            </a:fld>
            <a:endParaRPr lang="en-US"/>
          </a:p>
        </p:txBody>
      </p:sp>
    </p:spTree>
    <p:extLst>
      <p:ext uri="{BB962C8B-B14F-4D97-AF65-F5344CB8AC3E}">
        <p14:creationId xmlns:p14="http://schemas.microsoft.com/office/powerpoint/2010/main" val="270400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Drawing Rectangle</a:t>
            </a:r>
            <a:br>
              <a:rPr lang="en-US" b="1" dirty="0"/>
            </a:br>
            <a:endParaRPr lang="en-US" dirty="0"/>
          </a:p>
        </p:txBody>
      </p:sp>
      <p:sp>
        <p:nvSpPr>
          <p:cNvPr id="3" name="Content Placeholder 2"/>
          <p:cNvSpPr>
            <a:spLocks noGrp="1"/>
          </p:cNvSpPr>
          <p:nvPr>
            <p:ph idx="1"/>
          </p:nvPr>
        </p:nvSpPr>
        <p:spPr/>
        <p:txBody>
          <a:bodyPr/>
          <a:lstStyle/>
          <a:p>
            <a:pPr algn="just"/>
            <a:r>
              <a:rPr lang="en-US" dirty="0" smtClean="0"/>
              <a:t>To </a:t>
            </a:r>
            <a:r>
              <a:rPr lang="en-US" dirty="0"/>
              <a:t>draw a rectangle, you need top-left corner and bottom-right corner of rectangle. This time we will draw a green rectangle at the top-right corner of image</a:t>
            </a:r>
            <a:r>
              <a:rPr lang="en-US" dirty="0" smtClean="0"/>
              <a:t>.</a:t>
            </a:r>
          </a:p>
          <a:p>
            <a:pPr algn="just"/>
            <a:endParaRPr lang="en-US" dirty="0"/>
          </a:p>
          <a:p>
            <a:pPr marL="0" indent="0" algn="just">
              <a:buNone/>
            </a:pPr>
            <a:r>
              <a:rPr lang="en-US" dirty="0" err="1"/>
              <a:t>img</a:t>
            </a:r>
            <a:r>
              <a:rPr lang="en-US" dirty="0"/>
              <a:t> = cv2.rectangle(</a:t>
            </a:r>
            <a:r>
              <a:rPr lang="en-US" dirty="0" err="1"/>
              <a:t>img</a:t>
            </a:r>
            <a:r>
              <a:rPr lang="en-US" dirty="0"/>
              <a:t>,(384,0),(510,128),(0,255,0),3)</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18</a:t>
            </a:fld>
            <a:endParaRPr lang="en-US"/>
          </a:p>
        </p:txBody>
      </p:sp>
    </p:spTree>
    <p:extLst>
      <p:ext uri="{BB962C8B-B14F-4D97-AF65-F5344CB8AC3E}">
        <p14:creationId xmlns:p14="http://schemas.microsoft.com/office/powerpoint/2010/main" val="248874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Drawing Circle</a:t>
            </a:r>
            <a:br>
              <a:rPr lang="en-US" b="1" dirty="0"/>
            </a:br>
            <a:endParaRPr lang="en-US" dirty="0"/>
          </a:p>
        </p:txBody>
      </p:sp>
      <p:sp>
        <p:nvSpPr>
          <p:cNvPr id="3" name="Content Placeholder 2"/>
          <p:cNvSpPr>
            <a:spLocks noGrp="1"/>
          </p:cNvSpPr>
          <p:nvPr>
            <p:ph idx="1"/>
          </p:nvPr>
        </p:nvSpPr>
        <p:spPr/>
        <p:txBody>
          <a:bodyPr/>
          <a:lstStyle/>
          <a:p>
            <a:r>
              <a:rPr lang="en-US" dirty="0"/>
              <a:t>To draw a circle, you need its center coordinates and radius. We will draw a circle inside the </a:t>
            </a:r>
            <a:r>
              <a:rPr lang="en-US" dirty="0" smtClean="0"/>
              <a:t>rectangle </a:t>
            </a:r>
            <a:r>
              <a:rPr lang="en-US" dirty="0"/>
              <a:t>drawn above</a:t>
            </a:r>
            <a:r>
              <a:rPr lang="en-US" dirty="0" smtClean="0"/>
              <a:t>.</a:t>
            </a:r>
          </a:p>
          <a:p>
            <a:pPr marL="0" indent="0">
              <a:buNone/>
            </a:pPr>
            <a:r>
              <a:rPr lang="fr-FR" dirty="0" err="1"/>
              <a:t>img</a:t>
            </a:r>
            <a:r>
              <a:rPr lang="fr-FR" dirty="0"/>
              <a:t> = cv2.circle(</a:t>
            </a:r>
            <a:r>
              <a:rPr lang="fr-FR" dirty="0" err="1"/>
              <a:t>img</a:t>
            </a:r>
            <a:r>
              <a:rPr lang="fr-FR" dirty="0"/>
              <a:t>,(447,63), 63, (0,0,255), -1)</a:t>
            </a: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19</a:t>
            </a:fld>
            <a:endParaRPr lang="en-US"/>
          </a:p>
        </p:txBody>
      </p:sp>
    </p:spTree>
    <p:extLst>
      <p:ext uri="{BB962C8B-B14F-4D97-AF65-F5344CB8AC3E}">
        <p14:creationId xmlns:p14="http://schemas.microsoft.com/office/powerpoint/2010/main" val="2999728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Getting Started with </a:t>
            </a:r>
            <a:r>
              <a:rPr lang="en-US" b="1" dirty="0" smtClean="0"/>
              <a:t>Images</a:t>
            </a:r>
            <a:endParaRPr lang="en-US" dirty="0"/>
          </a:p>
        </p:txBody>
      </p:sp>
      <p:sp>
        <p:nvSpPr>
          <p:cNvPr id="3" name="Content Placeholder 2"/>
          <p:cNvSpPr>
            <a:spLocks noGrp="1"/>
          </p:cNvSpPr>
          <p:nvPr>
            <p:ph idx="1"/>
          </p:nvPr>
        </p:nvSpPr>
        <p:spPr/>
        <p:txBody>
          <a:bodyPr/>
          <a:lstStyle/>
          <a:p>
            <a:pPr marL="0" indent="0">
              <a:buNone/>
            </a:pPr>
            <a:r>
              <a:rPr lang="en-US" dirty="0" smtClean="0"/>
              <a:t>In this section, </a:t>
            </a:r>
            <a:r>
              <a:rPr lang="en-US" dirty="0"/>
              <a:t>you will learn </a:t>
            </a:r>
            <a:endParaRPr lang="en-US" dirty="0" smtClean="0"/>
          </a:p>
          <a:p>
            <a:r>
              <a:rPr lang="en-US" dirty="0" smtClean="0"/>
              <a:t>how </a:t>
            </a:r>
            <a:r>
              <a:rPr lang="en-US" dirty="0"/>
              <a:t>to read an image, how to display it and how to save it back</a:t>
            </a:r>
          </a:p>
          <a:p>
            <a:r>
              <a:rPr lang="en-US" dirty="0" smtClean="0"/>
              <a:t>functions </a:t>
            </a:r>
            <a:r>
              <a:rPr lang="en-US" dirty="0"/>
              <a:t>: </a:t>
            </a:r>
            <a:r>
              <a:rPr lang="en-US" b="1" dirty="0"/>
              <a:t>cv2.imread()</a:t>
            </a:r>
            <a:r>
              <a:rPr lang="en-US" dirty="0"/>
              <a:t>, </a:t>
            </a:r>
            <a:r>
              <a:rPr lang="en-US" b="1" dirty="0"/>
              <a:t>cv2.imshow()</a:t>
            </a:r>
            <a:r>
              <a:rPr lang="en-US" dirty="0"/>
              <a:t> , </a:t>
            </a:r>
            <a:r>
              <a:rPr lang="en-US" b="1" dirty="0"/>
              <a:t>cv2.imwrite()</a:t>
            </a:r>
            <a:endParaRPr lang="en-US" dirty="0"/>
          </a:p>
          <a:p>
            <a:r>
              <a:rPr lang="en-US" dirty="0" smtClean="0"/>
              <a:t>how </a:t>
            </a:r>
            <a:r>
              <a:rPr lang="en-US" dirty="0"/>
              <a:t>to display images with </a:t>
            </a:r>
            <a:r>
              <a:rPr lang="en-US" dirty="0" err="1"/>
              <a:t>Matplotlib</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a:t>
            </a:fld>
            <a:endParaRPr lang="en-US"/>
          </a:p>
        </p:txBody>
      </p:sp>
    </p:spTree>
    <p:extLst>
      <p:ext uri="{BB962C8B-B14F-4D97-AF65-F5344CB8AC3E}">
        <p14:creationId xmlns:p14="http://schemas.microsoft.com/office/powerpoint/2010/main" val="33839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Drawing Polygon</a:t>
            </a:r>
            <a:br>
              <a:rPr lang="en-US" b="1" dirty="0"/>
            </a:br>
            <a:endParaRPr lang="en-US" dirty="0"/>
          </a:p>
        </p:txBody>
      </p:sp>
      <p:sp>
        <p:nvSpPr>
          <p:cNvPr id="3" name="Content Placeholder 2"/>
          <p:cNvSpPr>
            <a:spLocks noGrp="1"/>
          </p:cNvSpPr>
          <p:nvPr>
            <p:ph idx="1"/>
          </p:nvPr>
        </p:nvSpPr>
        <p:spPr/>
        <p:txBody>
          <a:bodyPr/>
          <a:lstStyle/>
          <a:p>
            <a:r>
              <a:rPr lang="en-US" dirty="0"/>
              <a:t>To draw a polygon, first you need coordinates of vertices. Make those points into an array of shape ROWSx1x2 where ROWS are number of vertices and it should be of type int32. Here we draw a small polygon of with four vertices in yellow color.</a:t>
            </a:r>
          </a:p>
          <a:p>
            <a:endParaRPr lang="en-US" dirty="0"/>
          </a:p>
          <a:p>
            <a:pPr marL="0" indent="0">
              <a:buNone/>
            </a:pPr>
            <a:r>
              <a:rPr lang="en-US" dirty="0" err="1"/>
              <a:t>pts</a:t>
            </a:r>
            <a:r>
              <a:rPr lang="en-US" dirty="0"/>
              <a:t> = </a:t>
            </a:r>
            <a:r>
              <a:rPr lang="en-US" dirty="0" err="1"/>
              <a:t>np.array</a:t>
            </a:r>
            <a:r>
              <a:rPr lang="en-US" dirty="0"/>
              <a:t>([[10,5],[20,30],[70,20],[50,10]], np.int32)</a:t>
            </a:r>
          </a:p>
          <a:p>
            <a:pPr marL="0" indent="0">
              <a:buNone/>
            </a:pPr>
            <a:r>
              <a:rPr lang="en-US" dirty="0" err="1"/>
              <a:t>pts</a:t>
            </a:r>
            <a:r>
              <a:rPr lang="en-US" dirty="0"/>
              <a:t> = </a:t>
            </a:r>
            <a:r>
              <a:rPr lang="en-US" dirty="0" err="1"/>
              <a:t>pts.reshape</a:t>
            </a:r>
            <a:r>
              <a:rPr lang="en-US" dirty="0"/>
              <a:t>((-1,1,2))</a:t>
            </a:r>
          </a:p>
          <a:p>
            <a:pPr marL="0" indent="0">
              <a:buNone/>
            </a:pPr>
            <a:r>
              <a:rPr lang="en-US" dirty="0" err="1"/>
              <a:t>img</a:t>
            </a:r>
            <a:r>
              <a:rPr lang="en-US" dirty="0"/>
              <a:t> = cv2.polylines(</a:t>
            </a:r>
            <a:r>
              <a:rPr lang="en-US" dirty="0" err="1"/>
              <a:t>img</a:t>
            </a:r>
            <a:r>
              <a:rPr lang="en-US" dirty="0"/>
              <a:t>,[</a:t>
            </a:r>
            <a:r>
              <a:rPr lang="en-US" dirty="0" err="1"/>
              <a:t>pts</a:t>
            </a:r>
            <a:r>
              <a:rPr lang="en-US" dirty="0"/>
              <a:t>],True,(0,255,255))</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20</a:t>
            </a:fld>
            <a:endParaRPr lang="en-US"/>
          </a:p>
        </p:txBody>
      </p:sp>
    </p:spTree>
    <p:extLst>
      <p:ext uri="{BB962C8B-B14F-4D97-AF65-F5344CB8AC3E}">
        <p14:creationId xmlns:p14="http://schemas.microsoft.com/office/powerpoint/2010/main" val="2978067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Adding Text to Images</a:t>
            </a:r>
            <a:br>
              <a:rPr lang="en-US" b="1" dirty="0"/>
            </a:br>
            <a:endParaRPr lang="en-US" dirty="0"/>
          </a:p>
        </p:txBody>
      </p:sp>
      <p:sp>
        <p:nvSpPr>
          <p:cNvPr id="3" name="Content Placeholder 2"/>
          <p:cNvSpPr>
            <a:spLocks noGrp="1"/>
          </p:cNvSpPr>
          <p:nvPr>
            <p:ph idx="1"/>
          </p:nvPr>
        </p:nvSpPr>
        <p:spPr/>
        <p:txBody>
          <a:bodyPr/>
          <a:lstStyle/>
          <a:p>
            <a:pPr algn="just"/>
            <a:r>
              <a:rPr lang="en-US" dirty="0"/>
              <a:t>To put texts in images, you need specify following things.</a:t>
            </a:r>
          </a:p>
          <a:p>
            <a:pPr algn="just"/>
            <a:r>
              <a:rPr lang="en-US" dirty="0"/>
              <a:t>Text data that you want to write</a:t>
            </a:r>
          </a:p>
          <a:p>
            <a:pPr algn="just"/>
            <a:r>
              <a:rPr lang="en-US" dirty="0"/>
              <a:t>Position coordinates of where you want put it (i.e. bottom-left corner where data starts).</a:t>
            </a:r>
          </a:p>
          <a:p>
            <a:pPr algn="just"/>
            <a:r>
              <a:rPr lang="en-US" dirty="0"/>
              <a:t>Font type (Check cv2.putText() docs for supported fonts)</a:t>
            </a:r>
          </a:p>
          <a:p>
            <a:pPr algn="just"/>
            <a:r>
              <a:rPr lang="en-US" dirty="0"/>
              <a:t>Font Scale (specifies the size of font)</a:t>
            </a:r>
          </a:p>
          <a:p>
            <a:pPr algn="just"/>
            <a:r>
              <a:rPr lang="en-US" dirty="0"/>
              <a:t>regular things like color, thickness, </a:t>
            </a:r>
            <a:r>
              <a:rPr lang="en-US" dirty="0" err="1"/>
              <a:t>lineType</a:t>
            </a:r>
            <a:r>
              <a:rPr lang="en-US" dirty="0"/>
              <a:t> etc. For better look, </a:t>
            </a:r>
            <a:r>
              <a:rPr lang="en-US" dirty="0" err="1"/>
              <a:t>lineType</a:t>
            </a:r>
            <a:r>
              <a:rPr lang="en-US" dirty="0"/>
              <a:t> = cv2.LINE_AA is recommended</a:t>
            </a:r>
            <a:r>
              <a:rPr lang="en-US" dirty="0" smtClean="0"/>
              <a:t>.</a:t>
            </a:r>
          </a:p>
          <a:p>
            <a:pPr marL="0" indent="0" algn="just">
              <a:buNone/>
            </a:pPr>
            <a:r>
              <a:rPr lang="en-US" dirty="0"/>
              <a:t>font = cv2.FONT_HERSHEY_SIMPLEX</a:t>
            </a:r>
          </a:p>
          <a:p>
            <a:pPr marL="0" indent="0" algn="just">
              <a:buNone/>
            </a:pPr>
            <a:r>
              <a:rPr lang="en-US" dirty="0"/>
              <a:t>cv2.putText(</a:t>
            </a:r>
            <a:r>
              <a:rPr lang="en-US" dirty="0" err="1"/>
              <a:t>img</a:t>
            </a:r>
            <a:r>
              <a:rPr lang="en-US" dirty="0"/>
              <a:t>,'</a:t>
            </a:r>
            <a:r>
              <a:rPr lang="en-US" dirty="0" err="1"/>
              <a:t>OpenCV</a:t>
            </a:r>
            <a:r>
              <a:rPr lang="en-US" dirty="0"/>
              <a:t>',(10,500), font, 4,(255,255,255),2,cv2.LINE_AA)</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21</a:t>
            </a:fld>
            <a:endParaRPr lang="en-US"/>
          </a:p>
        </p:txBody>
      </p:sp>
    </p:spTree>
    <p:extLst>
      <p:ext uri="{BB962C8B-B14F-4D97-AF65-F5344CB8AC3E}">
        <p14:creationId xmlns:p14="http://schemas.microsoft.com/office/powerpoint/2010/main" val="2424769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801"/>
            <a:ext cx="8911687" cy="676658"/>
          </a:xfrm>
        </p:spPr>
        <p:txBody>
          <a:bodyPr/>
          <a:lstStyle/>
          <a:p>
            <a:pPr algn="ctr"/>
            <a:r>
              <a:rPr lang="en-US" b="1" dirty="0"/>
              <a:t>M</a:t>
            </a:r>
            <a:r>
              <a:rPr lang="en-US" b="1" dirty="0" smtClean="0"/>
              <a:t>ouse </a:t>
            </a:r>
            <a:r>
              <a:rPr lang="en-US" b="1" dirty="0"/>
              <a:t>callback function </a:t>
            </a:r>
          </a:p>
        </p:txBody>
      </p:sp>
      <p:sp>
        <p:nvSpPr>
          <p:cNvPr id="3" name="Content Placeholder 2"/>
          <p:cNvSpPr>
            <a:spLocks noGrp="1"/>
          </p:cNvSpPr>
          <p:nvPr>
            <p:ph idx="1"/>
          </p:nvPr>
        </p:nvSpPr>
        <p:spPr>
          <a:xfrm>
            <a:off x="2589212" y="695459"/>
            <a:ext cx="8915400" cy="5692462"/>
          </a:xfrm>
        </p:spPr>
        <p:txBody>
          <a:bodyPr>
            <a:normAutofit fontScale="62500" lnSpcReduction="20000"/>
          </a:bodyPr>
          <a:lstStyle/>
          <a:p>
            <a:r>
              <a:rPr lang="en-US" dirty="0"/>
              <a:t>To list all available events available, run the following code in Python terminal</a:t>
            </a:r>
            <a:r>
              <a:rPr lang="en-US" dirty="0" smtClean="0"/>
              <a:t>:</a:t>
            </a:r>
            <a:endParaRPr lang="en-US" dirty="0"/>
          </a:p>
          <a:p>
            <a:pPr marL="0" indent="0">
              <a:buNone/>
            </a:pPr>
            <a:r>
              <a:rPr lang="en-US" dirty="0"/>
              <a:t>&gt;&gt;&gt; events = [</a:t>
            </a:r>
            <a:r>
              <a:rPr lang="en-US" dirty="0" err="1"/>
              <a:t>i</a:t>
            </a:r>
            <a:r>
              <a:rPr lang="en-US" dirty="0"/>
              <a:t> for </a:t>
            </a:r>
            <a:r>
              <a:rPr lang="en-US" dirty="0" err="1"/>
              <a:t>i</a:t>
            </a:r>
            <a:r>
              <a:rPr lang="en-US" dirty="0"/>
              <a:t> in </a:t>
            </a:r>
            <a:r>
              <a:rPr lang="en-US" dirty="0" err="1"/>
              <a:t>dir</a:t>
            </a:r>
            <a:r>
              <a:rPr lang="en-US" dirty="0"/>
              <a:t>(cv2) if 'EVENT' in </a:t>
            </a:r>
            <a:r>
              <a:rPr lang="en-US" dirty="0" err="1"/>
              <a:t>i</a:t>
            </a:r>
            <a:r>
              <a:rPr lang="en-US" dirty="0"/>
              <a:t>]</a:t>
            </a:r>
          </a:p>
          <a:p>
            <a:pPr marL="0" indent="0">
              <a:buNone/>
            </a:pPr>
            <a:r>
              <a:rPr lang="en-US" dirty="0"/>
              <a:t>&gt;&gt;&gt; print events</a:t>
            </a:r>
          </a:p>
          <a:p>
            <a:r>
              <a:rPr lang="en-US" dirty="0"/>
              <a:t>Creating mouse callback function has a specific format which is same everywhere. It differs only in what the function does. So our mouse callback function does one thing, it draws a circle where we double-click. So see the code below. Code is self-explanatory from comments </a:t>
            </a:r>
            <a:r>
              <a:rPr lang="en-US" dirty="0" smtClean="0"/>
              <a:t>:</a:t>
            </a:r>
            <a:endParaRPr lang="en-US" dirty="0"/>
          </a:p>
          <a:p>
            <a:pPr marL="0" indent="0">
              <a:buNone/>
            </a:pPr>
            <a:r>
              <a:rPr lang="en-US" dirty="0"/>
              <a:t>import cv2</a:t>
            </a:r>
          </a:p>
          <a:p>
            <a:pPr marL="0" indent="0">
              <a:buNone/>
            </a:pPr>
            <a:r>
              <a:rPr lang="en-US" dirty="0"/>
              <a:t>import </a:t>
            </a:r>
            <a:r>
              <a:rPr lang="en-US" dirty="0" err="1"/>
              <a:t>numpy</a:t>
            </a:r>
            <a:r>
              <a:rPr lang="en-US" dirty="0"/>
              <a:t> as </a:t>
            </a:r>
            <a:r>
              <a:rPr lang="en-US" dirty="0" err="1" smtClean="0"/>
              <a:t>np</a:t>
            </a:r>
            <a:endParaRPr lang="en-US" dirty="0"/>
          </a:p>
          <a:p>
            <a:pPr marL="0" indent="0">
              <a:buNone/>
            </a:pPr>
            <a:r>
              <a:rPr lang="en-US" dirty="0"/>
              <a:t># mouse callback function</a:t>
            </a:r>
          </a:p>
          <a:p>
            <a:pPr marL="0" indent="0">
              <a:buNone/>
            </a:pPr>
            <a:r>
              <a:rPr lang="en-US" dirty="0" err="1"/>
              <a:t>def</a:t>
            </a:r>
            <a:r>
              <a:rPr lang="en-US" dirty="0"/>
              <a:t> </a:t>
            </a:r>
            <a:r>
              <a:rPr lang="en-US" dirty="0" err="1"/>
              <a:t>draw_circle</a:t>
            </a:r>
            <a:r>
              <a:rPr lang="en-US" dirty="0"/>
              <a:t>(</a:t>
            </a:r>
            <a:r>
              <a:rPr lang="en-US" dirty="0" err="1"/>
              <a:t>event,x,y,flags,param</a:t>
            </a:r>
            <a:r>
              <a:rPr lang="en-US" dirty="0"/>
              <a:t>):</a:t>
            </a:r>
          </a:p>
          <a:p>
            <a:pPr marL="0" indent="0">
              <a:buNone/>
            </a:pPr>
            <a:r>
              <a:rPr lang="en-US" dirty="0"/>
              <a:t>    if event == cv2.EVENT_LBUTTONDBLCLK:</a:t>
            </a:r>
          </a:p>
          <a:p>
            <a:pPr marL="0" indent="0">
              <a:buNone/>
            </a:pPr>
            <a:r>
              <a:rPr lang="en-US" dirty="0"/>
              <a:t>        cv2.circle(</a:t>
            </a:r>
            <a:r>
              <a:rPr lang="en-US" dirty="0" err="1"/>
              <a:t>img</a:t>
            </a:r>
            <a:r>
              <a:rPr lang="en-US" dirty="0"/>
              <a:t>,(</a:t>
            </a:r>
            <a:r>
              <a:rPr lang="en-US" dirty="0" err="1"/>
              <a:t>x,y</a:t>
            </a:r>
            <a:r>
              <a:rPr lang="en-US" dirty="0"/>
              <a:t>),100,(255,0,0),-1</a:t>
            </a:r>
            <a:r>
              <a:rPr lang="en-US" dirty="0" smtClean="0"/>
              <a:t>)</a:t>
            </a:r>
            <a:endParaRPr lang="en-US" dirty="0"/>
          </a:p>
          <a:p>
            <a:pPr marL="0" indent="0">
              <a:buNone/>
            </a:pPr>
            <a:r>
              <a:rPr lang="en-US" dirty="0"/>
              <a:t># Create a black image, a window and bind the function to window</a:t>
            </a:r>
          </a:p>
          <a:p>
            <a:pPr marL="0" indent="0">
              <a:buNone/>
            </a:pPr>
            <a:r>
              <a:rPr lang="en-US" dirty="0" err="1"/>
              <a:t>img</a:t>
            </a:r>
            <a:r>
              <a:rPr lang="en-US" dirty="0"/>
              <a:t> = </a:t>
            </a:r>
            <a:r>
              <a:rPr lang="en-US" dirty="0" err="1"/>
              <a:t>np.zeros</a:t>
            </a:r>
            <a:r>
              <a:rPr lang="en-US" dirty="0"/>
              <a:t>((512,512,3), np.uint8)</a:t>
            </a:r>
          </a:p>
          <a:p>
            <a:pPr marL="0" indent="0">
              <a:buNone/>
            </a:pPr>
            <a:r>
              <a:rPr lang="en-US" dirty="0"/>
              <a:t>cv2.namedWindow('image')</a:t>
            </a:r>
          </a:p>
          <a:p>
            <a:pPr marL="0" indent="0">
              <a:buNone/>
            </a:pPr>
            <a:r>
              <a:rPr lang="en-US" dirty="0"/>
              <a:t>cv2.setMouseCallback('image',</a:t>
            </a:r>
            <a:r>
              <a:rPr lang="en-US" dirty="0" err="1"/>
              <a:t>draw_circle</a:t>
            </a:r>
            <a:r>
              <a:rPr lang="en-US" dirty="0" smtClean="0"/>
              <a:t>)</a:t>
            </a:r>
            <a:endParaRPr lang="en-US" dirty="0"/>
          </a:p>
          <a:p>
            <a:pPr marL="0" indent="0">
              <a:buNone/>
            </a:pPr>
            <a:r>
              <a:rPr lang="en-US" dirty="0"/>
              <a:t>while(1):</a:t>
            </a:r>
          </a:p>
          <a:p>
            <a:pPr marL="0" indent="0">
              <a:buNone/>
            </a:pPr>
            <a:r>
              <a:rPr lang="en-US" dirty="0"/>
              <a:t>    cv2.imshow('image',</a:t>
            </a:r>
            <a:r>
              <a:rPr lang="en-US" dirty="0" err="1"/>
              <a:t>img</a:t>
            </a:r>
            <a:r>
              <a:rPr lang="en-US" dirty="0"/>
              <a:t>)</a:t>
            </a:r>
          </a:p>
          <a:p>
            <a:pPr marL="0" indent="0">
              <a:buNone/>
            </a:pPr>
            <a:r>
              <a:rPr lang="en-US" dirty="0"/>
              <a:t>    if cv2.waitKey(20) &amp; 0xFF == 27:</a:t>
            </a:r>
          </a:p>
          <a:p>
            <a:pPr marL="0" indent="0">
              <a:buNone/>
            </a:pPr>
            <a:r>
              <a:rPr lang="en-US" dirty="0"/>
              <a:t>        break</a:t>
            </a:r>
          </a:p>
          <a:p>
            <a:pPr marL="0" indent="0">
              <a:buNone/>
            </a:pPr>
            <a:r>
              <a:rPr lang="en-US" dirty="0"/>
              <a:t>cv2.destroyAllWindows()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22</a:t>
            </a:fld>
            <a:endParaRPr lang="en-US"/>
          </a:p>
        </p:txBody>
      </p:sp>
    </p:spTree>
    <p:extLst>
      <p:ext uri="{BB962C8B-B14F-4D97-AF65-F5344CB8AC3E}">
        <p14:creationId xmlns:p14="http://schemas.microsoft.com/office/powerpoint/2010/main" val="57424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0314"/>
            <a:ext cx="8911687" cy="1280890"/>
          </a:xfrm>
        </p:spPr>
        <p:txBody>
          <a:bodyPr/>
          <a:lstStyle/>
          <a:p>
            <a:pPr algn="ctr"/>
            <a:r>
              <a:rPr lang="en-US" b="1" dirty="0"/>
              <a:t>Accessing and Modifying pixel </a:t>
            </a:r>
            <a:r>
              <a:rPr lang="en-US" b="1" dirty="0" smtClean="0"/>
              <a:t>values</a:t>
            </a:r>
            <a:endParaRPr lang="en-US" dirty="0"/>
          </a:p>
        </p:txBody>
      </p:sp>
      <p:sp>
        <p:nvSpPr>
          <p:cNvPr id="3" name="Content Placeholder 2"/>
          <p:cNvSpPr>
            <a:spLocks noGrp="1"/>
          </p:cNvSpPr>
          <p:nvPr>
            <p:ph idx="1"/>
          </p:nvPr>
        </p:nvSpPr>
        <p:spPr>
          <a:xfrm>
            <a:off x="2589212" y="787782"/>
            <a:ext cx="8915400" cy="5123440"/>
          </a:xfrm>
        </p:spPr>
        <p:txBody>
          <a:bodyPr>
            <a:normAutofit fontScale="85000" lnSpcReduction="20000"/>
          </a:bodyPr>
          <a:lstStyle/>
          <a:p>
            <a:r>
              <a:rPr lang="en-US" dirty="0" smtClean="0"/>
              <a:t>load </a:t>
            </a:r>
            <a:r>
              <a:rPr lang="en-US" dirty="0"/>
              <a:t>a color image </a:t>
            </a:r>
            <a:r>
              <a:rPr lang="en-US" dirty="0" smtClean="0"/>
              <a:t>first.</a:t>
            </a:r>
          </a:p>
          <a:p>
            <a:r>
              <a:rPr lang="en-US" dirty="0"/>
              <a:t>You can access a pixel value by its row and column coordinates. For BGR image, it returns an array of Blue, Green, Red values. For grayscale image, just corresponding intensity is returned</a:t>
            </a:r>
            <a:r>
              <a:rPr lang="en-US" dirty="0" smtClean="0"/>
              <a:t>.</a:t>
            </a:r>
          </a:p>
          <a:p>
            <a:pPr marL="0" indent="0">
              <a:buNone/>
            </a:pPr>
            <a:r>
              <a:rPr lang="en-US" dirty="0"/>
              <a:t>&gt;&gt;&gt; </a:t>
            </a:r>
            <a:r>
              <a:rPr lang="en-US" dirty="0" err="1"/>
              <a:t>px</a:t>
            </a:r>
            <a:r>
              <a:rPr lang="en-US" dirty="0"/>
              <a:t> = </a:t>
            </a:r>
            <a:r>
              <a:rPr lang="en-US" dirty="0" err="1"/>
              <a:t>img</a:t>
            </a:r>
            <a:r>
              <a:rPr lang="en-US" dirty="0"/>
              <a:t>[100,100]</a:t>
            </a:r>
          </a:p>
          <a:p>
            <a:pPr marL="0" indent="0">
              <a:buNone/>
            </a:pPr>
            <a:r>
              <a:rPr lang="en-US" dirty="0"/>
              <a:t>&gt;&gt;&gt; print </a:t>
            </a:r>
            <a:r>
              <a:rPr lang="en-US" dirty="0" err="1"/>
              <a:t>px</a:t>
            </a:r>
            <a:endParaRPr lang="en-US" dirty="0"/>
          </a:p>
          <a:p>
            <a:pPr marL="0" indent="0">
              <a:buNone/>
            </a:pPr>
            <a:r>
              <a:rPr lang="en-US" dirty="0"/>
              <a:t>[157 166 200]</a:t>
            </a:r>
          </a:p>
          <a:p>
            <a:pPr marL="0" indent="0">
              <a:buNone/>
            </a:pPr>
            <a:endParaRPr lang="en-US" dirty="0"/>
          </a:p>
          <a:p>
            <a:pPr marL="0" indent="0">
              <a:buNone/>
            </a:pPr>
            <a:r>
              <a:rPr lang="en-US" dirty="0"/>
              <a:t># accessing only blue pixel</a:t>
            </a:r>
          </a:p>
          <a:p>
            <a:pPr marL="0" indent="0">
              <a:buNone/>
            </a:pPr>
            <a:r>
              <a:rPr lang="en-US" dirty="0"/>
              <a:t>&gt;&gt;&gt; blue = </a:t>
            </a:r>
            <a:r>
              <a:rPr lang="en-US" dirty="0" err="1"/>
              <a:t>img</a:t>
            </a:r>
            <a:r>
              <a:rPr lang="en-US" dirty="0"/>
              <a:t>[100,100,0]</a:t>
            </a:r>
          </a:p>
          <a:p>
            <a:pPr marL="0" indent="0">
              <a:buNone/>
            </a:pPr>
            <a:r>
              <a:rPr lang="en-US" dirty="0"/>
              <a:t>&gt;&gt;&gt; print blue</a:t>
            </a:r>
          </a:p>
          <a:p>
            <a:pPr marL="0" indent="0">
              <a:buNone/>
            </a:pPr>
            <a:r>
              <a:rPr lang="en-US" dirty="0"/>
              <a:t>157</a:t>
            </a:r>
          </a:p>
          <a:p>
            <a:r>
              <a:rPr lang="en-US" dirty="0"/>
              <a:t>You can modify the pixel values the same way.</a:t>
            </a:r>
          </a:p>
          <a:p>
            <a:pPr marL="0" indent="0">
              <a:buNone/>
            </a:pPr>
            <a:endParaRPr lang="en-US" dirty="0"/>
          </a:p>
          <a:p>
            <a:pPr marL="0" indent="0">
              <a:buNone/>
            </a:pPr>
            <a:r>
              <a:rPr lang="en-US" dirty="0"/>
              <a:t>&gt;&gt;&gt; </a:t>
            </a:r>
            <a:r>
              <a:rPr lang="en-US" dirty="0" err="1"/>
              <a:t>img</a:t>
            </a:r>
            <a:r>
              <a:rPr lang="en-US" dirty="0"/>
              <a:t>[100,100] = [255,255,255]</a:t>
            </a:r>
          </a:p>
          <a:p>
            <a:pPr marL="0" indent="0">
              <a:buNone/>
            </a:pPr>
            <a:r>
              <a:rPr lang="en-US" dirty="0"/>
              <a:t>&gt;&gt;&gt; print </a:t>
            </a:r>
            <a:r>
              <a:rPr lang="en-US" dirty="0" err="1"/>
              <a:t>img</a:t>
            </a:r>
            <a:r>
              <a:rPr lang="en-US" dirty="0"/>
              <a:t>[100,100]</a:t>
            </a:r>
          </a:p>
          <a:p>
            <a:pPr marL="0" indent="0">
              <a:buNone/>
            </a:pPr>
            <a:r>
              <a:rPr lang="en-US" dirty="0"/>
              <a:t>[255 255 255]</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23</a:t>
            </a:fld>
            <a:endParaRPr lang="en-US"/>
          </a:p>
        </p:txBody>
      </p:sp>
    </p:spTree>
    <p:extLst>
      <p:ext uri="{BB962C8B-B14F-4D97-AF65-F5344CB8AC3E}">
        <p14:creationId xmlns:p14="http://schemas.microsoft.com/office/powerpoint/2010/main" val="2602866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9972"/>
            <a:ext cx="8911687" cy="687810"/>
          </a:xfrm>
        </p:spPr>
        <p:txBody>
          <a:bodyPr/>
          <a:lstStyle/>
          <a:p>
            <a:r>
              <a:rPr lang="en-US" b="1" dirty="0" smtClean="0"/>
              <a:t>Same Operations using </a:t>
            </a:r>
            <a:r>
              <a:rPr lang="en-US" b="1" dirty="0" err="1" smtClean="0"/>
              <a:t>Numpy</a:t>
            </a:r>
            <a:r>
              <a:rPr lang="en-US" b="1" dirty="0" smtClean="0"/>
              <a:t> Library</a:t>
            </a:r>
            <a:endParaRPr lang="en-US" b="1" dirty="0"/>
          </a:p>
        </p:txBody>
      </p:sp>
      <p:sp>
        <p:nvSpPr>
          <p:cNvPr id="3" name="Content Placeholder 2"/>
          <p:cNvSpPr>
            <a:spLocks noGrp="1"/>
          </p:cNvSpPr>
          <p:nvPr>
            <p:ph idx="1"/>
          </p:nvPr>
        </p:nvSpPr>
        <p:spPr>
          <a:xfrm>
            <a:off x="2589212" y="787782"/>
            <a:ext cx="8915400" cy="5123440"/>
          </a:xfrm>
        </p:spPr>
        <p:txBody>
          <a:bodyPr>
            <a:normAutofit fontScale="92500" lnSpcReduction="10000"/>
          </a:bodyPr>
          <a:lstStyle/>
          <a:p>
            <a:pPr algn="just"/>
            <a:r>
              <a:rPr lang="en-US" dirty="0" err="1"/>
              <a:t>Numpy</a:t>
            </a:r>
            <a:r>
              <a:rPr lang="en-US" dirty="0"/>
              <a:t> is a optimized library for fast array calculations. So simply accessing each and every pixel values and modifying it will be very slow and it is discouraged</a:t>
            </a:r>
            <a:r>
              <a:rPr lang="en-US" dirty="0" smtClean="0"/>
              <a:t>.</a:t>
            </a:r>
            <a:endParaRPr lang="en-US" dirty="0"/>
          </a:p>
          <a:p>
            <a:pPr algn="just"/>
            <a:r>
              <a:rPr lang="en-US" dirty="0"/>
              <a:t>Above mentioned method is normally used for selecting a region of array, say first 5 rows and last 3 columns like that. For individual pixel access, </a:t>
            </a:r>
            <a:r>
              <a:rPr lang="en-US" dirty="0" err="1"/>
              <a:t>Numpy</a:t>
            </a:r>
            <a:r>
              <a:rPr lang="en-US" dirty="0"/>
              <a:t> array methods, </a:t>
            </a:r>
            <a:r>
              <a:rPr lang="en-US" dirty="0" err="1"/>
              <a:t>array.item</a:t>
            </a:r>
            <a:r>
              <a:rPr lang="en-US" dirty="0"/>
              <a:t>() and </a:t>
            </a:r>
            <a:r>
              <a:rPr lang="en-US" dirty="0" err="1"/>
              <a:t>array.itemset</a:t>
            </a:r>
            <a:r>
              <a:rPr lang="en-US" dirty="0"/>
              <a:t>() is considered to be better. But it always returns a scalar. So if you want to access all B,G,R values, you need to call </a:t>
            </a:r>
            <a:r>
              <a:rPr lang="en-US" dirty="0" err="1"/>
              <a:t>array.item</a:t>
            </a:r>
            <a:r>
              <a:rPr lang="en-US" dirty="0"/>
              <a:t>() separately for all.</a:t>
            </a:r>
          </a:p>
          <a:p>
            <a:pPr algn="just"/>
            <a:r>
              <a:rPr lang="en-US" dirty="0"/>
              <a:t>Better pixel accessing and editing method </a:t>
            </a:r>
            <a:r>
              <a:rPr lang="en-US" dirty="0" smtClean="0"/>
              <a:t>:</a:t>
            </a:r>
            <a:endParaRPr lang="en-US" dirty="0"/>
          </a:p>
          <a:p>
            <a:pPr marL="0" indent="0" algn="just">
              <a:buNone/>
            </a:pPr>
            <a:r>
              <a:rPr lang="en-US" dirty="0"/>
              <a:t># accessing RED value</a:t>
            </a:r>
          </a:p>
          <a:p>
            <a:pPr marL="0" indent="0" algn="just">
              <a:buNone/>
            </a:pPr>
            <a:r>
              <a:rPr lang="en-US" dirty="0"/>
              <a:t>&gt;&gt;&gt; </a:t>
            </a:r>
            <a:r>
              <a:rPr lang="en-US" dirty="0" err="1"/>
              <a:t>img.item</a:t>
            </a:r>
            <a:r>
              <a:rPr lang="en-US" dirty="0"/>
              <a:t>(10,10,2)</a:t>
            </a:r>
          </a:p>
          <a:p>
            <a:pPr marL="0" indent="0" algn="just">
              <a:buNone/>
            </a:pPr>
            <a:r>
              <a:rPr lang="en-US" dirty="0" smtClean="0"/>
              <a:t>59</a:t>
            </a:r>
            <a:endParaRPr lang="en-US" dirty="0"/>
          </a:p>
          <a:p>
            <a:pPr marL="0" indent="0" algn="just">
              <a:buNone/>
            </a:pPr>
            <a:r>
              <a:rPr lang="en-US" dirty="0" smtClean="0"/>
              <a:t># </a:t>
            </a:r>
            <a:r>
              <a:rPr lang="en-US" dirty="0"/>
              <a:t>modifying RED value</a:t>
            </a:r>
          </a:p>
          <a:p>
            <a:pPr marL="0" indent="0" algn="just">
              <a:buNone/>
            </a:pPr>
            <a:r>
              <a:rPr lang="en-US" dirty="0"/>
              <a:t>&gt;&gt;&gt; </a:t>
            </a:r>
            <a:r>
              <a:rPr lang="en-US" dirty="0" err="1"/>
              <a:t>img.itemset</a:t>
            </a:r>
            <a:r>
              <a:rPr lang="en-US" dirty="0"/>
              <a:t>((10,10,2),100)</a:t>
            </a:r>
          </a:p>
          <a:p>
            <a:pPr marL="0" indent="0" algn="just">
              <a:buNone/>
            </a:pPr>
            <a:r>
              <a:rPr lang="en-US" dirty="0"/>
              <a:t>&gt;&gt;&gt; </a:t>
            </a:r>
            <a:r>
              <a:rPr lang="en-US" dirty="0" err="1"/>
              <a:t>img.item</a:t>
            </a:r>
            <a:r>
              <a:rPr lang="en-US" dirty="0"/>
              <a:t>(10,10,2)</a:t>
            </a:r>
          </a:p>
          <a:p>
            <a:pPr marL="0" indent="0" algn="just">
              <a:buNone/>
            </a:pPr>
            <a:r>
              <a:rPr lang="en-US" dirty="0"/>
              <a:t>100</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24</a:t>
            </a:fld>
            <a:endParaRPr lang="en-US"/>
          </a:p>
        </p:txBody>
      </p:sp>
    </p:spTree>
    <p:extLst>
      <p:ext uri="{BB962C8B-B14F-4D97-AF65-F5344CB8AC3E}">
        <p14:creationId xmlns:p14="http://schemas.microsoft.com/office/powerpoint/2010/main" val="1524033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954"/>
            <a:ext cx="8911687" cy="794736"/>
          </a:xfrm>
        </p:spPr>
        <p:txBody>
          <a:bodyPr>
            <a:normAutofit fontScale="90000"/>
          </a:bodyPr>
          <a:lstStyle/>
          <a:p>
            <a:pPr algn="ctr"/>
            <a:r>
              <a:rPr lang="en-US" b="1" dirty="0"/>
              <a:t>Accessing Image Properties</a:t>
            </a:r>
            <a:br>
              <a:rPr lang="en-US" b="1" dirty="0"/>
            </a:br>
            <a:endParaRPr lang="en-US" dirty="0"/>
          </a:p>
        </p:txBody>
      </p:sp>
      <p:sp>
        <p:nvSpPr>
          <p:cNvPr id="3" name="Content Placeholder 2"/>
          <p:cNvSpPr>
            <a:spLocks noGrp="1"/>
          </p:cNvSpPr>
          <p:nvPr>
            <p:ph idx="1"/>
          </p:nvPr>
        </p:nvSpPr>
        <p:spPr>
          <a:xfrm>
            <a:off x="2589212" y="618186"/>
            <a:ext cx="8915400" cy="5293036"/>
          </a:xfrm>
        </p:spPr>
        <p:txBody>
          <a:bodyPr>
            <a:normAutofit fontScale="92500" lnSpcReduction="10000"/>
          </a:bodyPr>
          <a:lstStyle/>
          <a:p>
            <a:r>
              <a:rPr lang="en-US" dirty="0"/>
              <a:t>Image properties include number of rows, columns and channels, type of image data, number of pixels etc</a:t>
            </a:r>
            <a:r>
              <a:rPr lang="en-US" dirty="0" smtClean="0"/>
              <a:t>.</a:t>
            </a:r>
            <a:endParaRPr lang="en-US" dirty="0"/>
          </a:p>
          <a:p>
            <a:r>
              <a:rPr lang="en-US" dirty="0"/>
              <a:t>Shape of image is accessed by </a:t>
            </a:r>
            <a:r>
              <a:rPr lang="en-US" dirty="0" err="1"/>
              <a:t>img.shape</a:t>
            </a:r>
            <a:r>
              <a:rPr lang="en-US" dirty="0"/>
              <a:t>. It returns a tuple of number of rows, columns and channels (if image is color</a:t>
            </a:r>
            <a:r>
              <a:rPr lang="en-US" dirty="0" smtClean="0"/>
              <a:t>):</a:t>
            </a:r>
            <a:endParaRPr lang="en-US" dirty="0"/>
          </a:p>
          <a:p>
            <a:pPr marL="0" indent="0">
              <a:buNone/>
            </a:pPr>
            <a:r>
              <a:rPr lang="en-US" dirty="0"/>
              <a:t>&gt;&gt;&gt; print </a:t>
            </a:r>
            <a:r>
              <a:rPr lang="en-US" dirty="0" err="1"/>
              <a:t>img.shape</a:t>
            </a:r>
            <a:endParaRPr lang="en-US" dirty="0"/>
          </a:p>
          <a:p>
            <a:pPr marL="0" indent="0">
              <a:buNone/>
            </a:pPr>
            <a:r>
              <a:rPr lang="en-US" dirty="0"/>
              <a:t>(342, 548, 3</a:t>
            </a:r>
            <a:r>
              <a:rPr lang="en-US" dirty="0" smtClean="0"/>
              <a:t>)</a:t>
            </a:r>
            <a:endParaRPr lang="en-US" dirty="0"/>
          </a:p>
          <a:p>
            <a:r>
              <a:rPr lang="en-US" dirty="0"/>
              <a:t>If image is grayscale, tuple returned contains only number of rows and columns. So it is a good method to check if loaded image is grayscale or color image.</a:t>
            </a:r>
          </a:p>
          <a:p>
            <a:r>
              <a:rPr lang="en-US" dirty="0"/>
              <a:t>Total number of pixels is accessed by </a:t>
            </a:r>
            <a:r>
              <a:rPr lang="en-US" dirty="0" err="1"/>
              <a:t>img.size</a:t>
            </a:r>
            <a:r>
              <a:rPr lang="en-US" dirty="0" smtClean="0"/>
              <a:t>:</a:t>
            </a:r>
            <a:endParaRPr lang="en-US" dirty="0"/>
          </a:p>
          <a:p>
            <a:pPr marL="0" indent="0">
              <a:buNone/>
            </a:pPr>
            <a:r>
              <a:rPr lang="en-US" dirty="0"/>
              <a:t>&gt;&gt;&gt; print </a:t>
            </a:r>
            <a:r>
              <a:rPr lang="en-US" dirty="0" err="1"/>
              <a:t>img.size</a:t>
            </a:r>
            <a:endParaRPr lang="en-US" dirty="0"/>
          </a:p>
          <a:p>
            <a:pPr marL="0" indent="0">
              <a:buNone/>
            </a:pPr>
            <a:r>
              <a:rPr lang="en-US" dirty="0"/>
              <a:t>562248</a:t>
            </a:r>
          </a:p>
          <a:p>
            <a:r>
              <a:rPr lang="en-US" dirty="0"/>
              <a:t>Image </a:t>
            </a:r>
            <a:r>
              <a:rPr lang="en-US" dirty="0" err="1"/>
              <a:t>datatype</a:t>
            </a:r>
            <a:r>
              <a:rPr lang="en-US" dirty="0"/>
              <a:t> is obtained by </a:t>
            </a:r>
            <a:r>
              <a:rPr lang="en-US" dirty="0" err="1"/>
              <a:t>img.dtype</a:t>
            </a:r>
            <a:r>
              <a:rPr lang="en-US" dirty="0"/>
              <a:t>:</a:t>
            </a:r>
          </a:p>
          <a:p>
            <a:pPr marL="0" indent="0">
              <a:buNone/>
            </a:pPr>
            <a:r>
              <a:rPr lang="en-US" dirty="0" smtClean="0"/>
              <a:t>&gt;&gt;&gt; </a:t>
            </a:r>
            <a:r>
              <a:rPr lang="en-US" dirty="0"/>
              <a:t>print </a:t>
            </a:r>
            <a:r>
              <a:rPr lang="en-US" dirty="0" err="1"/>
              <a:t>img.dtype</a:t>
            </a:r>
            <a:endParaRPr lang="en-US" dirty="0"/>
          </a:p>
          <a:p>
            <a:pPr marL="0" indent="0">
              <a:buNone/>
            </a:pPr>
            <a:r>
              <a:rPr lang="en-US" dirty="0" smtClean="0"/>
              <a:t>uint8</a:t>
            </a:r>
            <a:endParaRPr lang="en-US" dirty="0"/>
          </a:p>
          <a:p>
            <a:r>
              <a:rPr lang="en-US" dirty="0" err="1"/>
              <a:t>img.dtype</a:t>
            </a:r>
            <a:r>
              <a:rPr lang="en-US" dirty="0"/>
              <a:t> is very important while debugging because a large number of errors in </a:t>
            </a:r>
            <a:r>
              <a:rPr lang="en-US" dirty="0" err="1"/>
              <a:t>OpenCV</a:t>
            </a:r>
            <a:r>
              <a:rPr lang="en-US" dirty="0"/>
              <a:t>-Python code is caused by invalid </a:t>
            </a:r>
            <a:r>
              <a:rPr lang="en-US" dirty="0" err="1"/>
              <a:t>datatype</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25</a:t>
            </a:fld>
            <a:endParaRPr lang="en-US"/>
          </a:p>
        </p:txBody>
      </p:sp>
    </p:spTree>
    <p:extLst>
      <p:ext uri="{BB962C8B-B14F-4D97-AF65-F5344CB8AC3E}">
        <p14:creationId xmlns:p14="http://schemas.microsoft.com/office/powerpoint/2010/main" val="1962708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1"/>
            <a:ext cx="8911687" cy="756101"/>
          </a:xfrm>
        </p:spPr>
        <p:txBody>
          <a:bodyPr>
            <a:normAutofit fontScale="90000"/>
          </a:bodyPr>
          <a:lstStyle/>
          <a:p>
            <a:pPr algn="ctr"/>
            <a:r>
              <a:rPr lang="en-US" b="1" dirty="0"/>
              <a:t>Image ROI</a:t>
            </a:r>
            <a:br>
              <a:rPr lang="en-US" b="1" dirty="0"/>
            </a:br>
            <a:endParaRPr lang="en-US" dirty="0"/>
          </a:p>
        </p:txBody>
      </p:sp>
      <p:sp>
        <p:nvSpPr>
          <p:cNvPr id="3" name="Content Placeholder 2"/>
          <p:cNvSpPr>
            <a:spLocks noGrp="1"/>
          </p:cNvSpPr>
          <p:nvPr>
            <p:ph idx="1"/>
          </p:nvPr>
        </p:nvSpPr>
        <p:spPr>
          <a:xfrm>
            <a:off x="2589212" y="682580"/>
            <a:ext cx="8915400" cy="5228642"/>
          </a:xfrm>
        </p:spPr>
        <p:txBody>
          <a:bodyPr/>
          <a:lstStyle/>
          <a:p>
            <a:pPr algn="just"/>
            <a:r>
              <a:rPr lang="en-US" dirty="0"/>
              <a:t>Sometimes, you will have to play with certain region of images. For eye detection in images, first perform face detection over the image until the face is found, then search within the face region for eyes. </a:t>
            </a:r>
            <a:endParaRPr lang="en-US" dirty="0" smtClean="0"/>
          </a:p>
          <a:p>
            <a:pPr algn="just"/>
            <a:r>
              <a:rPr lang="en-US" dirty="0" smtClean="0"/>
              <a:t>This </a:t>
            </a:r>
            <a:r>
              <a:rPr lang="en-US" dirty="0"/>
              <a:t>approach improves accuracy (because eyes are always on faces </a:t>
            </a:r>
            <a:r>
              <a:rPr lang="en-US" dirty="0" smtClean="0"/>
              <a:t> </a:t>
            </a:r>
            <a:r>
              <a:rPr lang="en-US" dirty="0"/>
              <a:t>) and performance (because we search for a small area</a:t>
            </a:r>
            <a:r>
              <a:rPr lang="en-US" dirty="0" smtClean="0"/>
              <a:t>).</a:t>
            </a:r>
            <a:endParaRPr lang="en-US" dirty="0"/>
          </a:p>
          <a:p>
            <a:pPr algn="just"/>
            <a:r>
              <a:rPr lang="en-US" dirty="0"/>
              <a:t>ROI is again obtained using </a:t>
            </a:r>
            <a:r>
              <a:rPr lang="en-US" dirty="0" err="1"/>
              <a:t>Numpy</a:t>
            </a:r>
            <a:r>
              <a:rPr lang="en-US" dirty="0"/>
              <a:t> indexing. Here I am selecting the ball and copying it to another region in the image:</a:t>
            </a:r>
          </a:p>
          <a:p>
            <a:pPr marL="0" indent="0" algn="just">
              <a:buNone/>
            </a:pPr>
            <a:r>
              <a:rPr lang="en-US" dirty="0" smtClean="0"/>
              <a:t>&gt;&gt;&gt; </a:t>
            </a:r>
            <a:r>
              <a:rPr lang="en-US" dirty="0"/>
              <a:t>ball = </a:t>
            </a:r>
            <a:r>
              <a:rPr lang="en-US" dirty="0" err="1"/>
              <a:t>img</a:t>
            </a:r>
            <a:r>
              <a:rPr lang="en-US" dirty="0"/>
              <a:t>[280:340, 330:390]</a:t>
            </a:r>
          </a:p>
          <a:p>
            <a:pPr marL="0" indent="0" algn="just">
              <a:buNone/>
            </a:pPr>
            <a:r>
              <a:rPr lang="en-US" dirty="0"/>
              <a:t>&gt;&gt;&gt; </a:t>
            </a:r>
            <a:r>
              <a:rPr lang="en-US" dirty="0" err="1"/>
              <a:t>img</a:t>
            </a:r>
            <a:r>
              <a:rPr lang="en-US" dirty="0"/>
              <a:t>[273:333, 100:160] = ball</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26</a:t>
            </a:fld>
            <a:endParaRPr lang="en-US"/>
          </a:p>
        </p:txBody>
      </p:sp>
    </p:spTree>
    <p:extLst>
      <p:ext uri="{BB962C8B-B14F-4D97-AF65-F5344CB8AC3E}">
        <p14:creationId xmlns:p14="http://schemas.microsoft.com/office/powerpoint/2010/main" val="2368239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929"/>
          </a:xfrm>
        </p:spPr>
        <p:txBody>
          <a:bodyPr/>
          <a:lstStyle/>
          <a:p>
            <a:pPr algn="ctr"/>
            <a:r>
              <a:rPr lang="en-US" b="1" dirty="0" smtClean="0"/>
              <a:t>Result</a:t>
            </a:r>
            <a:endParaRPr lang="en-US" b="1"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27</a:t>
            </a:fld>
            <a:endParaRPr lang="en-US"/>
          </a:p>
        </p:txBody>
      </p:sp>
      <p:pic>
        <p:nvPicPr>
          <p:cNvPr id="5122" name="Picture 2" descr="Image RO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3034" y="2056102"/>
            <a:ext cx="428625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378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64481"/>
            <a:ext cx="8911687" cy="1280890"/>
          </a:xfrm>
        </p:spPr>
        <p:txBody>
          <a:bodyPr/>
          <a:lstStyle/>
          <a:p>
            <a:r>
              <a:rPr lang="en-US" b="1" dirty="0"/>
              <a:t>Splitting and Merging Image Channels</a:t>
            </a:r>
            <a:br>
              <a:rPr lang="en-US" b="1" dirty="0"/>
            </a:br>
            <a:endParaRPr lang="en-US" dirty="0"/>
          </a:p>
        </p:txBody>
      </p:sp>
      <p:sp>
        <p:nvSpPr>
          <p:cNvPr id="3" name="Content Placeholder 2"/>
          <p:cNvSpPr>
            <a:spLocks noGrp="1"/>
          </p:cNvSpPr>
          <p:nvPr>
            <p:ph idx="1"/>
          </p:nvPr>
        </p:nvSpPr>
        <p:spPr>
          <a:xfrm>
            <a:off x="2589212" y="914400"/>
            <a:ext cx="8915400" cy="4996822"/>
          </a:xfrm>
        </p:spPr>
        <p:txBody>
          <a:bodyPr>
            <a:normAutofit/>
          </a:bodyPr>
          <a:lstStyle/>
          <a:p>
            <a:pPr algn="just"/>
            <a:r>
              <a:rPr lang="en-US" dirty="0"/>
              <a:t>The B,G,R channels of an image can be split into their individual planes when needed. Then, the individual channels can be merged back together to form a BGR image again. This can be performed by:</a:t>
            </a:r>
          </a:p>
          <a:p>
            <a:pPr marL="0" indent="0" algn="just">
              <a:buNone/>
            </a:pPr>
            <a:r>
              <a:rPr lang="en-US" dirty="0" smtClean="0"/>
              <a:t>&gt;&gt;&gt; </a:t>
            </a:r>
            <a:r>
              <a:rPr lang="en-US" dirty="0" err="1"/>
              <a:t>b,g,r</a:t>
            </a:r>
            <a:r>
              <a:rPr lang="en-US" dirty="0"/>
              <a:t> = cv2.split(</a:t>
            </a:r>
            <a:r>
              <a:rPr lang="en-US" dirty="0" err="1"/>
              <a:t>img</a:t>
            </a:r>
            <a:r>
              <a:rPr lang="en-US" dirty="0"/>
              <a:t>)</a:t>
            </a:r>
          </a:p>
          <a:p>
            <a:pPr marL="0" indent="0" algn="just">
              <a:buNone/>
            </a:pPr>
            <a:r>
              <a:rPr lang="en-US" dirty="0"/>
              <a:t>&gt;&gt;&gt; </a:t>
            </a:r>
            <a:r>
              <a:rPr lang="en-US" dirty="0" err="1"/>
              <a:t>img</a:t>
            </a:r>
            <a:r>
              <a:rPr lang="en-US" dirty="0"/>
              <a:t> = cv2.merge((</a:t>
            </a:r>
            <a:r>
              <a:rPr lang="en-US" dirty="0" err="1"/>
              <a:t>b,g,r</a:t>
            </a:r>
            <a:r>
              <a:rPr lang="en-US" dirty="0"/>
              <a:t>))</a:t>
            </a:r>
          </a:p>
          <a:p>
            <a:pPr marL="0" indent="0" algn="just">
              <a:buNone/>
            </a:pPr>
            <a:r>
              <a:rPr lang="en-US" dirty="0"/>
              <a:t>Or</a:t>
            </a:r>
          </a:p>
          <a:p>
            <a:pPr marL="0" indent="0" algn="just">
              <a:buNone/>
            </a:pPr>
            <a:r>
              <a:rPr lang="en-US" dirty="0" smtClean="0"/>
              <a:t>&gt;&gt;&gt; </a:t>
            </a:r>
            <a:r>
              <a:rPr lang="en-US" dirty="0"/>
              <a:t>b = </a:t>
            </a:r>
            <a:r>
              <a:rPr lang="en-US" dirty="0" err="1"/>
              <a:t>img</a:t>
            </a:r>
            <a:r>
              <a:rPr lang="en-US" dirty="0"/>
              <a:t>[:,:,0]</a:t>
            </a:r>
          </a:p>
          <a:p>
            <a:pPr algn="just"/>
            <a:r>
              <a:rPr lang="en-US" dirty="0"/>
              <a:t>Suppose, you want to make all the red pixels to zero, you need not split like this and put it equal to zero. You can simply use </a:t>
            </a:r>
            <a:r>
              <a:rPr lang="en-US" dirty="0" err="1"/>
              <a:t>Numpy</a:t>
            </a:r>
            <a:r>
              <a:rPr lang="en-US" dirty="0"/>
              <a:t> indexing which is faster.</a:t>
            </a:r>
          </a:p>
          <a:p>
            <a:pPr marL="0" indent="0" algn="just">
              <a:buNone/>
            </a:pPr>
            <a:r>
              <a:rPr lang="en-US" dirty="0" smtClean="0"/>
              <a:t>&gt;&gt;&gt; </a:t>
            </a:r>
            <a:r>
              <a:rPr lang="en-US" dirty="0" err="1"/>
              <a:t>img</a:t>
            </a:r>
            <a:r>
              <a:rPr lang="en-US" dirty="0"/>
              <a:t>[:,:,2] = </a:t>
            </a:r>
            <a:r>
              <a:rPr lang="en-US" dirty="0" smtClean="0"/>
              <a:t>0</a:t>
            </a:r>
            <a:endParaRPr lang="en-US" dirty="0"/>
          </a:p>
          <a:p>
            <a:pPr algn="just"/>
            <a:r>
              <a:rPr lang="en-US" dirty="0"/>
              <a:t>cv2.split() is a costly operation (in terms of time), so only use it if necessary. </a:t>
            </a:r>
            <a:r>
              <a:rPr lang="en-US" dirty="0" err="1"/>
              <a:t>Numpy</a:t>
            </a:r>
            <a:r>
              <a:rPr lang="en-US" dirty="0"/>
              <a:t> indexing is much more efficient and should be used if possible.</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28</a:t>
            </a:fld>
            <a:endParaRPr lang="en-US"/>
          </a:p>
        </p:txBody>
      </p:sp>
    </p:spTree>
    <p:extLst>
      <p:ext uri="{BB962C8B-B14F-4D97-AF65-F5344CB8AC3E}">
        <p14:creationId xmlns:p14="http://schemas.microsoft.com/office/powerpoint/2010/main" val="3404553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3"/>
            <a:ext cx="8911687" cy="1280890"/>
          </a:xfrm>
        </p:spPr>
        <p:txBody>
          <a:bodyPr/>
          <a:lstStyle/>
          <a:p>
            <a:pPr algn="ctr"/>
            <a:r>
              <a:rPr lang="en-US" b="1" dirty="0"/>
              <a:t>Image Addition</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92500" lnSpcReduction="10000"/>
          </a:bodyPr>
          <a:lstStyle/>
          <a:p>
            <a:pPr algn="just"/>
            <a:r>
              <a:rPr lang="en-US" dirty="0" smtClean="0"/>
              <a:t>You </a:t>
            </a:r>
            <a:r>
              <a:rPr lang="en-US" dirty="0"/>
              <a:t>can add two images by </a:t>
            </a:r>
            <a:r>
              <a:rPr lang="en-US" dirty="0" err="1"/>
              <a:t>OpenCV</a:t>
            </a:r>
            <a:r>
              <a:rPr lang="en-US" dirty="0"/>
              <a:t> function, cv2.add() or simply by </a:t>
            </a:r>
            <a:r>
              <a:rPr lang="en-US" dirty="0" err="1"/>
              <a:t>numpy</a:t>
            </a:r>
            <a:r>
              <a:rPr lang="en-US" dirty="0"/>
              <a:t> operation, res = img1 + img2. Both images should be of same depth and type, or second image can just be a scalar value</a:t>
            </a:r>
            <a:r>
              <a:rPr lang="en-US" dirty="0" smtClean="0"/>
              <a:t>.</a:t>
            </a:r>
            <a:endParaRPr lang="en-US" dirty="0"/>
          </a:p>
          <a:p>
            <a:pPr algn="just"/>
            <a:r>
              <a:rPr lang="en-US" dirty="0" smtClean="0"/>
              <a:t>Note</a:t>
            </a:r>
            <a:endParaRPr lang="en-US" dirty="0"/>
          </a:p>
          <a:p>
            <a:pPr marL="0" indent="0" algn="just">
              <a:buNone/>
            </a:pPr>
            <a:r>
              <a:rPr lang="en-US" dirty="0"/>
              <a:t>There is a difference between </a:t>
            </a:r>
            <a:r>
              <a:rPr lang="en-US" dirty="0" err="1"/>
              <a:t>OpenCV</a:t>
            </a:r>
            <a:r>
              <a:rPr lang="en-US" dirty="0"/>
              <a:t> addition and </a:t>
            </a:r>
            <a:r>
              <a:rPr lang="en-US" dirty="0" err="1"/>
              <a:t>Numpy</a:t>
            </a:r>
            <a:r>
              <a:rPr lang="en-US" dirty="0"/>
              <a:t> addition. </a:t>
            </a:r>
            <a:r>
              <a:rPr lang="en-US" dirty="0" err="1"/>
              <a:t>OpenCV</a:t>
            </a:r>
            <a:r>
              <a:rPr lang="en-US" dirty="0"/>
              <a:t> addition is a saturated operation while </a:t>
            </a:r>
            <a:r>
              <a:rPr lang="en-US" dirty="0" err="1"/>
              <a:t>Numpy</a:t>
            </a:r>
            <a:r>
              <a:rPr lang="en-US" dirty="0"/>
              <a:t> addition is a modulo operation.</a:t>
            </a:r>
          </a:p>
          <a:p>
            <a:pPr algn="just"/>
            <a:r>
              <a:rPr lang="en-US" dirty="0"/>
              <a:t>For example, consider below sample</a:t>
            </a:r>
            <a:r>
              <a:rPr lang="en-US" dirty="0" smtClean="0"/>
              <a:t>:</a:t>
            </a:r>
            <a:endParaRPr lang="en-US" dirty="0"/>
          </a:p>
          <a:p>
            <a:pPr marL="0" indent="0" algn="just">
              <a:buNone/>
            </a:pPr>
            <a:r>
              <a:rPr lang="en-US" dirty="0"/>
              <a:t>&gt;&gt;&gt; x = np.uint8([250])</a:t>
            </a:r>
          </a:p>
          <a:p>
            <a:pPr marL="0" indent="0" algn="just">
              <a:buNone/>
            </a:pPr>
            <a:r>
              <a:rPr lang="en-US" dirty="0"/>
              <a:t>&gt;&gt;&gt; y = np.uint8([10</a:t>
            </a:r>
            <a:r>
              <a:rPr lang="en-US" dirty="0" smtClean="0"/>
              <a:t>])</a:t>
            </a:r>
            <a:endParaRPr lang="en-US" dirty="0"/>
          </a:p>
          <a:p>
            <a:pPr marL="0" indent="0" algn="just">
              <a:buNone/>
            </a:pPr>
            <a:r>
              <a:rPr lang="en-US" dirty="0"/>
              <a:t>&gt;&gt;&gt; print cv2.add(</a:t>
            </a:r>
            <a:r>
              <a:rPr lang="en-US" dirty="0" err="1"/>
              <a:t>x,y</a:t>
            </a:r>
            <a:r>
              <a:rPr lang="en-US" dirty="0"/>
              <a:t>) # 250+10 = 260 =&gt; 255</a:t>
            </a:r>
          </a:p>
          <a:p>
            <a:pPr marL="0" indent="0" algn="just">
              <a:buNone/>
            </a:pPr>
            <a:r>
              <a:rPr lang="en-US" dirty="0"/>
              <a:t>[[255</a:t>
            </a:r>
            <a:r>
              <a:rPr lang="en-US" dirty="0" smtClean="0"/>
              <a:t>]]</a:t>
            </a:r>
            <a:endParaRPr lang="en-US" dirty="0"/>
          </a:p>
          <a:p>
            <a:pPr marL="0" indent="0" algn="just">
              <a:buNone/>
            </a:pPr>
            <a:r>
              <a:rPr lang="en-US" dirty="0"/>
              <a:t>&gt;&gt;&gt; print </a:t>
            </a:r>
            <a:r>
              <a:rPr lang="en-US" dirty="0" err="1"/>
              <a:t>x+y</a:t>
            </a:r>
            <a:r>
              <a:rPr lang="en-US" dirty="0"/>
              <a:t>          # 250+10 = 260 % 256 = 4</a:t>
            </a:r>
          </a:p>
          <a:p>
            <a:pPr marL="0" indent="0" algn="just">
              <a:buNone/>
            </a:pPr>
            <a:r>
              <a:rPr lang="en-US" dirty="0"/>
              <a:t>[4]</a:t>
            </a:r>
          </a:p>
          <a:p>
            <a:pPr algn="just"/>
            <a:r>
              <a:rPr lang="en-US" dirty="0"/>
              <a:t>It will be more visible when you add two images. </a:t>
            </a:r>
            <a:r>
              <a:rPr lang="en-US" dirty="0" err="1"/>
              <a:t>OpenCV</a:t>
            </a:r>
            <a:r>
              <a:rPr lang="en-US" dirty="0"/>
              <a:t> function will provide a better result. So always better stick to </a:t>
            </a:r>
            <a:r>
              <a:rPr lang="en-US" dirty="0" err="1"/>
              <a:t>OpenCV</a:t>
            </a:r>
            <a:r>
              <a:rPr lang="en-US" dirty="0"/>
              <a:t> functions.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29</a:t>
            </a:fld>
            <a:endParaRPr lang="en-US"/>
          </a:p>
        </p:txBody>
      </p:sp>
    </p:spTree>
    <p:extLst>
      <p:ext uri="{BB962C8B-B14F-4D97-AF65-F5344CB8AC3E}">
        <p14:creationId xmlns:p14="http://schemas.microsoft.com/office/powerpoint/2010/main" val="56357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Read an image</a:t>
            </a:r>
            <a:br>
              <a:rPr lang="en-US" b="1" dirty="0"/>
            </a:br>
            <a:endParaRPr lang="en-US" dirty="0"/>
          </a:p>
        </p:txBody>
      </p:sp>
      <p:sp>
        <p:nvSpPr>
          <p:cNvPr id="3" name="Content Placeholder 2"/>
          <p:cNvSpPr>
            <a:spLocks noGrp="1"/>
          </p:cNvSpPr>
          <p:nvPr>
            <p:ph idx="1"/>
          </p:nvPr>
        </p:nvSpPr>
        <p:spPr/>
        <p:txBody>
          <a:bodyPr/>
          <a:lstStyle/>
          <a:p>
            <a:pPr algn="just"/>
            <a:r>
              <a:rPr lang="en-US" dirty="0"/>
              <a:t>Use the function </a:t>
            </a:r>
            <a:r>
              <a:rPr lang="en-US" b="1" dirty="0"/>
              <a:t>cv2.imread()</a:t>
            </a:r>
            <a:r>
              <a:rPr lang="en-US" dirty="0"/>
              <a:t> to read an image. The image should be in the working directory or a full path of image should be given.</a:t>
            </a:r>
          </a:p>
          <a:p>
            <a:pPr algn="just"/>
            <a:r>
              <a:rPr lang="en-US" dirty="0"/>
              <a:t>Second argument is a flag which specifies the way image should be read.</a:t>
            </a:r>
          </a:p>
          <a:p>
            <a:pPr lvl="1" algn="just"/>
            <a:r>
              <a:rPr lang="en-US" dirty="0"/>
              <a:t>cv2.IMREAD_COLOR : Loads a color image. Any transparency of image will be neglected. It is the default flag.</a:t>
            </a:r>
          </a:p>
          <a:p>
            <a:pPr lvl="1" algn="just"/>
            <a:r>
              <a:rPr lang="en-US" dirty="0"/>
              <a:t>cv2.IMREAD_GRAYSCALE : Loads image in grayscale mode</a:t>
            </a:r>
          </a:p>
          <a:p>
            <a:pPr lvl="1" algn="just"/>
            <a:r>
              <a:rPr lang="en-US" dirty="0"/>
              <a:t>cv2.IMREAD_UNCHANGED : Loads image as such including alpha channel</a:t>
            </a:r>
          </a:p>
          <a:p>
            <a:r>
              <a:rPr lang="en-US" b="1" dirty="0"/>
              <a:t>Note</a:t>
            </a:r>
          </a:p>
          <a:p>
            <a:pPr marL="0" indent="0">
              <a:buNone/>
            </a:pPr>
            <a:r>
              <a:rPr lang="en-US" dirty="0"/>
              <a:t>Instead of these three flags, you can simply pass integers 1, 0 or -1 respectively.</a:t>
            </a:r>
          </a:p>
          <a:p>
            <a:pPr marL="0" indent="0" algn="just">
              <a:buNone/>
            </a:pP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3</a:t>
            </a:fld>
            <a:endParaRPr lang="en-US"/>
          </a:p>
        </p:txBody>
      </p:sp>
    </p:spTree>
    <p:extLst>
      <p:ext uri="{BB962C8B-B14F-4D97-AF65-F5344CB8AC3E}">
        <p14:creationId xmlns:p14="http://schemas.microsoft.com/office/powerpoint/2010/main" val="186827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0"/>
            <a:ext cx="8911687" cy="663779"/>
          </a:xfrm>
        </p:spPr>
        <p:txBody>
          <a:bodyPr>
            <a:normAutofit fontScale="90000"/>
          </a:bodyPr>
          <a:lstStyle/>
          <a:p>
            <a:pPr algn="ctr"/>
            <a:r>
              <a:rPr lang="en-US" b="1" dirty="0"/>
              <a:t>Image Blending</a:t>
            </a:r>
            <a:br>
              <a:rPr lang="en-US" b="1" dirty="0"/>
            </a:br>
            <a:endParaRPr lang="en-US" dirty="0"/>
          </a:p>
        </p:txBody>
      </p:sp>
      <p:sp>
        <p:nvSpPr>
          <p:cNvPr id="3" name="Content Placeholder 2"/>
          <p:cNvSpPr>
            <a:spLocks noGrp="1"/>
          </p:cNvSpPr>
          <p:nvPr>
            <p:ph idx="1"/>
          </p:nvPr>
        </p:nvSpPr>
        <p:spPr>
          <a:xfrm>
            <a:off x="2589212" y="695459"/>
            <a:ext cx="8915400" cy="5215763"/>
          </a:xfrm>
        </p:spPr>
        <p:txBody>
          <a:bodyPr>
            <a:normAutofit/>
          </a:bodyPr>
          <a:lstStyle/>
          <a:p>
            <a:r>
              <a:rPr lang="en-US" dirty="0"/>
              <a:t>his is also image addition, but different weights are given to images so that it gives a feeling of blending or transparency. Images are added as per the equation below:</a:t>
            </a:r>
          </a:p>
          <a:p>
            <a:pPr marL="0" indent="0">
              <a:buNone/>
            </a:pPr>
            <a:r>
              <a:rPr lang="en-US" dirty="0" smtClean="0"/>
              <a:t>g(x</a:t>
            </a:r>
            <a:r>
              <a:rPr lang="en-US" dirty="0"/>
              <a:t>) = (1 </a:t>
            </a:r>
            <a:r>
              <a:rPr lang="en-US" dirty="0" smtClean="0"/>
              <a:t>– αf</a:t>
            </a:r>
            <a:r>
              <a:rPr lang="en-US" baseline="-25000" dirty="0" smtClean="0"/>
              <a:t>0</a:t>
            </a:r>
            <a:r>
              <a:rPr lang="en-US" dirty="0" smtClean="0"/>
              <a:t>(x</a:t>
            </a:r>
            <a:r>
              <a:rPr lang="en-US" dirty="0"/>
              <a:t>) + </a:t>
            </a:r>
            <a:r>
              <a:rPr lang="en-US" dirty="0" smtClean="0"/>
              <a:t>α f</a:t>
            </a:r>
            <a:r>
              <a:rPr lang="en-US" baseline="-25000" dirty="0" smtClean="0"/>
              <a:t>1</a:t>
            </a:r>
            <a:r>
              <a:rPr lang="en-US" dirty="0" smtClean="0"/>
              <a:t>(x)</a:t>
            </a:r>
            <a:endParaRPr lang="en-US" dirty="0"/>
          </a:p>
          <a:p>
            <a:r>
              <a:rPr lang="en-US" dirty="0"/>
              <a:t>By varying </a:t>
            </a:r>
            <a:r>
              <a:rPr lang="en-US" dirty="0" smtClean="0"/>
              <a:t>α from </a:t>
            </a:r>
            <a:r>
              <a:rPr lang="en-US" dirty="0"/>
              <a:t>0 </a:t>
            </a:r>
            <a:r>
              <a:rPr lang="en-US" dirty="0" smtClean="0"/>
              <a:t>to </a:t>
            </a:r>
            <a:r>
              <a:rPr lang="en-US" dirty="0"/>
              <a:t>1, you can perform a cool transition between one image to another</a:t>
            </a:r>
            <a:r>
              <a:rPr lang="en-US" dirty="0" smtClean="0"/>
              <a:t>.</a:t>
            </a:r>
            <a:endParaRPr lang="en-US" dirty="0"/>
          </a:p>
          <a:p>
            <a:r>
              <a:rPr lang="en-US" dirty="0"/>
              <a:t>Here I took two images to blend them together. First image is given a weight of 0.7 and second image is given 0.3. cv2.addWeighted() applies following equation on the image</a:t>
            </a:r>
            <a:r>
              <a:rPr lang="en-US" dirty="0" smtClean="0"/>
              <a:t>.</a:t>
            </a:r>
            <a:endParaRPr lang="en-US" dirty="0"/>
          </a:p>
          <a:p>
            <a:r>
              <a:rPr lang="en-US" dirty="0" err="1"/>
              <a:t>dst</a:t>
            </a:r>
            <a:r>
              <a:rPr lang="en-US" dirty="0"/>
              <a:t> = </a:t>
            </a:r>
            <a:r>
              <a:rPr lang="en-US" dirty="0" smtClean="0"/>
              <a:t>α*img1 </a:t>
            </a:r>
            <a:r>
              <a:rPr lang="en-US" dirty="0"/>
              <a:t>+ </a:t>
            </a:r>
            <a:r>
              <a:rPr lang="en-US" dirty="0" smtClean="0"/>
              <a:t>β* </a:t>
            </a:r>
            <a:r>
              <a:rPr lang="en-US" dirty="0"/>
              <a:t>img2 </a:t>
            </a:r>
            <a:r>
              <a:rPr lang="en-US" dirty="0" smtClean="0"/>
              <a:t>+</a:t>
            </a:r>
            <a:r>
              <a:rPr lang="el-GR" dirty="0" smtClean="0"/>
              <a:t>γ</a:t>
            </a:r>
            <a:endParaRPr lang="en-US" dirty="0"/>
          </a:p>
          <a:p>
            <a:endParaRPr lang="en-US" dirty="0"/>
          </a:p>
          <a:p>
            <a:r>
              <a:rPr lang="en-US" dirty="0"/>
              <a:t>Here </a:t>
            </a:r>
            <a:r>
              <a:rPr lang="el-GR" dirty="0"/>
              <a:t>γ</a:t>
            </a:r>
            <a:r>
              <a:rPr lang="en-US" dirty="0" smtClean="0"/>
              <a:t> </a:t>
            </a:r>
            <a:r>
              <a:rPr lang="en-US" dirty="0"/>
              <a:t>is taken as zero.</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30</a:t>
            </a:fld>
            <a:endParaRPr lang="en-US"/>
          </a:p>
        </p:txBody>
      </p:sp>
    </p:spTree>
    <p:extLst>
      <p:ext uri="{BB962C8B-B14F-4D97-AF65-F5344CB8AC3E}">
        <p14:creationId xmlns:p14="http://schemas.microsoft.com/office/powerpoint/2010/main" val="3415936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Code</a:t>
            </a:r>
            <a:endParaRPr lang="en-US" b="1" dirty="0"/>
          </a:p>
        </p:txBody>
      </p:sp>
      <p:sp>
        <p:nvSpPr>
          <p:cNvPr id="3" name="Content Placeholder 2"/>
          <p:cNvSpPr>
            <a:spLocks noGrp="1"/>
          </p:cNvSpPr>
          <p:nvPr>
            <p:ph idx="1"/>
          </p:nvPr>
        </p:nvSpPr>
        <p:spPr/>
        <p:txBody>
          <a:bodyPr/>
          <a:lstStyle/>
          <a:p>
            <a:pPr marL="0" indent="0">
              <a:buNone/>
            </a:pPr>
            <a:r>
              <a:rPr lang="en-US" dirty="0"/>
              <a:t>img1 = cv2.imread('ml.png')</a:t>
            </a:r>
          </a:p>
          <a:p>
            <a:pPr marL="0" indent="0">
              <a:buNone/>
            </a:pPr>
            <a:r>
              <a:rPr lang="en-US" dirty="0"/>
              <a:t>img2 = cv2.imread('opencv_logo.jpg')</a:t>
            </a:r>
          </a:p>
          <a:p>
            <a:pPr marL="0" indent="0">
              <a:buNone/>
            </a:pPr>
            <a:endParaRPr lang="en-US" dirty="0"/>
          </a:p>
          <a:p>
            <a:pPr marL="0" indent="0">
              <a:buNone/>
            </a:pPr>
            <a:r>
              <a:rPr lang="en-US" dirty="0" err="1"/>
              <a:t>dst</a:t>
            </a:r>
            <a:r>
              <a:rPr lang="en-US" dirty="0"/>
              <a:t> = cv2.addWeighted(img1,0.7,img2,0.3,0)</a:t>
            </a:r>
          </a:p>
          <a:p>
            <a:pPr marL="0" indent="0">
              <a:buNone/>
            </a:pPr>
            <a:endParaRPr lang="en-US" dirty="0"/>
          </a:p>
          <a:p>
            <a:pPr marL="0" indent="0">
              <a:buNone/>
            </a:pPr>
            <a:r>
              <a:rPr lang="en-US" dirty="0"/>
              <a:t>cv2.imshow('</a:t>
            </a:r>
            <a:r>
              <a:rPr lang="en-US" dirty="0" err="1"/>
              <a:t>dst</a:t>
            </a:r>
            <a:r>
              <a:rPr lang="en-US" dirty="0"/>
              <a:t>',</a:t>
            </a:r>
            <a:r>
              <a:rPr lang="en-US" dirty="0" err="1"/>
              <a:t>dst</a:t>
            </a:r>
            <a:r>
              <a:rPr lang="en-US" dirty="0"/>
              <a:t>)</a:t>
            </a:r>
          </a:p>
          <a:p>
            <a:pPr marL="0" indent="0">
              <a:buNone/>
            </a:pPr>
            <a:r>
              <a:rPr lang="en-US" dirty="0"/>
              <a:t>cv2.waitKey(0)</a:t>
            </a:r>
          </a:p>
          <a:p>
            <a:pPr marL="0" indent="0">
              <a:buNone/>
            </a:pPr>
            <a:r>
              <a:rPr lang="en-US" dirty="0"/>
              <a:t>cv2.destroyAllWindows()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31</a:t>
            </a:fld>
            <a:endParaRPr lang="en-US"/>
          </a:p>
        </p:txBody>
      </p:sp>
      <p:pic>
        <p:nvPicPr>
          <p:cNvPr id="7" name="Picture 6"/>
          <p:cNvPicPr>
            <a:picLocks noChangeAspect="1"/>
          </p:cNvPicPr>
          <p:nvPr/>
        </p:nvPicPr>
        <p:blipFill>
          <a:blip r:embed="rId2"/>
          <a:stretch>
            <a:fillRect/>
          </a:stretch>
        </p:blipFill>
        <p:spPr>
          <a:xfrm>
            <a:off x="5747604" y="3777541"/>
            <a:ext cx="6126480" cy="2280323"/>
          </a:xfrm>
          <a:prstGeom prst="rect">
            <a:avLst/>
          </a:prstGeom>
        </p:spPr>
      </p:pic>
    </p:spTree>
    <p:extLst>
      <p:ext uri="{BB962C8B-B14F-4D97-AF65-F5344CB8AC3E}">
        <p14:creationId xmlns:p14="http://schemas.microsoft.com/office/powerpoint/2010/main" val="545241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203"/>
          </a:xfrm>
        </p:spPr>
        <p:txBody>
          <a:bodyPr/>
          <a:lstStyle/>
          <a:p>
            <a:pPr algn="ctr"/>
            <a:r>
              <a:rPr lang="en-US" b="1" dirty="0" smtClean="0"/>
              <a:t>Image Subtraction</a:t>
            </a:r>
            <a:endParaRPr lang="en-US" b="1" dirty="0"/>
          </a:p>
        </p:txBody>
      </p:sp>
      <p:sp>
        <p:nvSpPr>
          <p:cNvPr id="3" name="Content Placeholder 2"/>
          <p:cNvSpPr>
            <a:spLocks noGrp="1"/>
          </p:cNvSpPr>
          <p:nvPr>
            <p:ph idx="1"/>
          </p:nvPr>
        </p:nvSpPr>
        <p:spPr>
          <a:xfrm>
            <a:off x="2589212" y="1313645"/>
            <a:ext cx="8915400" cy="4597577"/>
          </a:xfrm>
        </p:spPr>
        <p:txBody>
          <a:bodyPr>
            <a:normAutofit/>
          </a:bodyPr>
          <a:lstStyle/>
          <a:p>
            <a:pPr marL="0" indent="0">
              <a:buNone/>
            </a:pPr>
            <a:r>
              <a:rPr lang="en-US" dirty="0"/>
              <a:t>import cv2</a:t>
            </a:r>
          </a:p>
          <a:p>
            <a:pPr marL="0" indent="0">
              <a:buNone/>
            </a:pPr>
            <a:r>
              <a:rPr lang="en-US" dirty="0"/>
              <a:t>img1 = cv2.imread('images/</a:t>
            </a:r>
            <a:r>
              <a:rPr lang="en-US" dirty="0" err="1"/>
              <a:t>cameraman.tif</a:t>
            </a:r>
            <a:r>
              <a:rPr lang="en-US" dirty="0"/>
              <a:t>')</a:t>
            </a:r>
          </a:p>
          <a:p>
            <a:pPr marL="0" indent="0">
              <a:buNone/>
            </a:pPr>
            <a:r>
              <a:rPr lang="en-US" dirty="0"/>
              <a:t>cv2.imshow('img1',img1)</a:t>
            </a:r>
          </a:p>
          <a:p>
            <a:pPr marL="0" indent="0">
              <a:buNone/>
            </a:pPr>
            <a:r>
              <a:rPr lang="en-US" dirty="0"/>
              <a:t>img2 = cv2.imread('images/circles.png')</a:t>
            </a:r>
          </a:p>
          <a:p>
            <a:pPr marL="0" indent="0">
              <a:buNone/>
            </a:pPr>
            <a:r>
              <a:rPr lang="en-US" dirty="0"/>
              <a:t>cv2.imshow('img2',img2)</a:t>
            </a:r>
          </a:p>
          <a:p>
            <a:pPr marL="0" indent="0">
              <a:buNone/>
            </a:pPr>
            <a:r>
              <a:rPr lang="en-US" dirty="0" smtClean="0"/>
              <a:t>sub=cv2.subtract(img1,img2</a:t>
            </a:r>
            <a:r>
              <a:rPr lang="en-US" dirty="0"/>
              <a:t>)</a:t>
            </a:r>
          </a:p>
          <a:p>
            <a:pPr marL="0" indent="0">
              <a:buNone/>
            </a:pPr>
            <a:r>
              <a:rPr lang="en-US" dirty="0"/>
              <a:t>cv2.imshow('</a:t>
            </a:r>
            <a:r>
              <a:rPr lang="en-US" dirty="0" err="1"/>
              <a:t>subtract',sub</a:t>
            </a:r>
            <a:r>
              <a:rPr lang="en-US" dirty="0"/>
              <a:t>)</a:t>
            </a:r>
          </a:p>
          <a:p>
            <a:pPr marL="0" indent="0">
              <a:buNone/>
            </a:pPr>
            <a:r>
              <a:rPr lang="en-US" dirty="0"/>
              <a:t>cv2.waitKey(0)</a:t>
            </a:r>
          </a:p>
          <a:p>
            <a:pPr marL="0" indent="0">
              <a:buNone/>
            </a:pPr>
            <a:r>
              <a:rPr lang="en-US" dirty="0"/>
              <a:t>cv2.destroyAllWindows()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32</a:t>
            </a:fld>
            <a:endParaRPr lang="en-US"/>
          </a:p>
        </p:txBody>
      </p:sp>
      <p:pic>
        <p:nvPicPr>
          <p:cNvPr id="7" name="Picture 6"/>
          <p:cNvPicPr>
            <a:picLocks noChangeAspect="1"/>
          </p:cNvPicPr>
          <p:nvPr/>
        </p:nvPicPr>
        <p:blipFill>
          <a:blip r:embed="rId2"/>
          <a:stretch>
            <a:fillRect/>
          </a:stretch>
        </p:blipFill>
        <p:spPr>
          <a:xfrm>
            <a:off x="6032343" y="3372450"/>
            <a:ext cx="5669280" cy="2012131"/>
          </a:xfrm>
          <a:prstGeom prst="rect">
            <a:avLst/>
          </a:prstGeom>
        </p:spPr>
      </p:pic>
    </p:spTree>
    <p:extLst>
      <p:ext uri="{BB962C8B-B14F-4D97-AF65-F5344CB8AC3E}">
        <p14:creationId xmlns:p14="http://schemas.microsoft.com/office/powerpoint/2010/main" val="1781493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108" y="139611"/>
            <a:ext cx="8911687" cy="1280890"/>
          </a:xfrm>
        </p:spPr>
        <p:txBody>
          <a:bodyPr/>
          <a:lstStyle/>
          <a:p>
            <a:pPr algn="ctr"/>
            <a:r>
              <a:rPr lang="en-US" b="1" dirty="0" smtClean="0"/>
              <a:t>Image Inverse</a:t>
            </a:r>
            <a:endParaRPr lang="en-US" b="1" dirty="0"/>
          </a:p>
        </p:txBody>
      </p:sp>
      <p:sp>
        <p:nvSpPr>
          <p:cNvPr id="3" name="Content Placeholder 2"/>
          <p:cNvSpPr>
            <a:spLocks noGrp="1"/>
          </p:cNvSpPr>
          <p:nvPr>
            <p:ph idx="1"/>
          </p:nvPr>
        </p:nvSpPr>
        <p:spPr>
          <a:xfrm>
            <a:off x="2589212" y="1152907"/>
            <a:ext cx="8915400" cy="4758315"/>
          </a:xfrm>
        </p:spPr>
        <p:txBody>
          <a:bodyPr/>
          <a:lstStyle/>
          <a:p>
            <a:pPr marL="0" indent="0">
              <a:buNone/>
            </a:pPr>
            <a:r>
              <a:rPr lang="en-US" dirty="0"/>
              <a:t>import cv2</a:t>
            </a:r>
          </a:p>
          <a:p>
            <a:pPr marL="0" indent="0">
              <a:buNone/>
            </a:pPr>
            <a:r>
              <a:rPr lang="en-US" dirty="0" smtClean="0"/>
              <a:t>img2 </a:t>
            </a:r>
            <a:r>
              <a:rPr lang="en-US" dirty="0"/>
              <a:t>= cv2.imread('images/circles.png</a:t>
            </a:r>
            <a:r>
              <a:rPr lang="en-US" dirty="0" smtClean="0"/>
              <a:t>')</a:t>
            </a:r>
          </a:p>
          <a:p>
            <a:pPr marL="0" indent="0">
              <a:buNone/>
            </a:pPr>
            <a:r>
              <a:rPr lang="en-US" dirty="0" err="1"/>
              <a:t>inv</a:t>
            </a:r>
            <a:r>
              <a:rPr lang="en-US" dirty="0"/>
              <a:t>= cv2.bitwise_not(img2)</a:t>
            </a:r>
          </a:p>
          <a:p>
            <a:pPr marL="0" indent="0">
              <a:buNone/>
            </a:pPr>
            <a:r>
              <a:rPr lang="en-US" dirty="0"/>
              <a:t>cv2.imshow('inverse',</a:t>
            </a:r>
            <a:r>
              <a:rPr lang="en-US" dirty="0" err="1"/>
              <a:t>inv</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dirty="0" smtClean="0"/>
              <a:t>Prof. </a:t>
            </a:r>
            <a:r>
              <a:rPr lang="en-US" dirty="0" err="1" smtClean="0"/>
              <a:t>Bhaumik</a:t>
            </a:r>
            <a:r>
              <a:rPr lang="en-US" dirty="0" smtClean="0"/>
              <a:t> Vaidya, SCET, </a:t>
            </a:r>
            <a:r>
              <a:rPr lang="en-US" dirty="0" err="1" smtClean="0"/>
              <a:t>Surat</a:t>
            </a:r>
            <a:endParaRPr lang="en-US" dirty="0"/>
          </a:p>
        </p:txBody>
      </p:sp>
      <p:sp>
        <p:nvSpPr>
          <p:cNvPr id="6" name="Slide Number Placeholder 5"/>
          <p:cNvSpPr>
            <a:spLocks noGrp="1"/>
          </p:cNvSpPr>
          <p:nvPr>
            <p:ph type="sldNum" sz="quarter" idx="12"/>
          </p:nvPr>
        </p:nvSpPr>
        <p:spPr/>
        <p:txBody>
          <a:bodyPr/>
          <a:lstStyle/>
          <a:p>
            <a:fld id="{B452BDFD-10F3-407D-AF3E-6FED943D18F0}" type="slidenum">
              <a:rPr lang="en-US" smtClean="0"/>
              <a:t>33</a:t>
            </a:fld>
            <a:endParaRPr lang="en-US"/>
          </a:p>
        </p:txBody>
      </p:sp>
      <p:pic>
        <p:nvPicPr>
          <p:cNvPr id="7" name="Picture 6"/>
          <p:cNvPicPr>
            <a:picLocks noChangeAspect="1"/>
          </p:cNvPicPr>
          <p:nvPr/>
        </p:nvPicPr>
        <p:blipFill>
          <a:blip r:embed="rId2"/>
          <a:stretch>
            <a:fillRect/>
          </a:stretch>
        </p:blipFill>
        <p:spPr>
          <a:xfrm>
            <a:off x="5062940" y="2968984"/>
            <a:ext cx="2581275" cy="2800350"/>
          </a:xfrm>
          <a:prstGeom prst="rect">
            <a:avLst/>
          </a:prstGeom>
        </p:spPr>
      </p:pic>
    </p:spTree>
    <p:extLst>
      <p:ext uri="{BB962C8B-B14F-4D97-AF65-F5344CB8AC3E}">
        <p14:creationId xmlns:p14="http://schemas.microsoft.com/office/powerpoint/2010/main" val="55676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Measuring Performance with </a:t>
            </a:r>
            <a:r>
              <a:rPr lang="en-US" b="1" dirty="0" err="1"/>
              <a:t>OpenCV</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cv2.getTickCount function returns the number of clock-cycles after a reference event (like the moment machine was switched ON) to the moment this function is called. So if you call it before and after the function execution, you get number of clock-cycles used to execute a function.</a:t>
            </a:r>
          </a:p>
          <a:p>
            <a:pPr algn="just"/>
            <a:endParaRPr lang="en-US" dirty="0"/>
          </a:p>
          <a:p>
            <a:pPr algn="just"/>
            <a:r>
              <a:rPr lang="en-US" dirty="0"/>
              <a:t>cv2.getTickFrequency function returns the frequency of clock-cycles, or the number of clock-cycles per second. So to find the time of execution in seconds, you can do following:</a:t>
            </a:r>
          </a:p>
          <a:p>
            <a:pPr algn="just"/>
            <a:endParaRPr lang="en-US" dirty="0"/>
          </a:p>
          <a:p>
            <a:pPr marL="0" indent="0" algn="just">
              <a:buNone/>
            </a:pPr>
            <a:r>
              <a:rPr lang="en-US" dirty="0"/>
              <a:t>e1 = cv2.getTickCount()</a:t>
            </a:r>
          </a:p>
          <a:p>
            <a:pPr marL="0" indent="0" algn="just">
              <a:buNone/>
            </a:pPr>
            <a:r>
              <a:rPr lang="en-US" dirty="0"/>
              <a:t># your code execution</a:t>
            </a:r>
          </a:p>
          <a:p>
            <a:pPr marL="0" indent="0" algn="just">
              <a:buNone/>
            </a:pPr>
            <a:r>
              <a:rPr lang="en-US" dirty="0"/>
              <a:t>e2 = cv2.getTickCount()</a:t>
            </a:r>
          </a:p>
          <a:p>
            <a:pPr marL="0" indent="0" algn="just">
              <a:buNone/>
            </a:pPr>
            <a:r>
              <a:rPr lang="en-US" dirty="0"/>
              <a:t>time = (e2 - e1)/ cv2.getTickFrequency()</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34</a:t>
            </a:fld>
            <a:endParaRPr lang="en-US"/>
          </a:p>
        </p:txBody>
      </p:sp>
    </p:spTree>
    <p:extLst>
      <p:ext uri="{BB962C8B-B14F-4D97-AF65-F5344CB8AC3E}">
        <p14:creationId xmlns:p14="http://schemas.microsoft.com/office/powerpoint/2010/main" val="2063694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Example</a:t>
            </a:r>
            <a:endParaRPr lang="en-US" b="1" dirty="0"/>
          </a:p>
        </p:txBody>
      </p:sp>
      <p:sp>
        <p:nvSpPr>
          <p:cNvPr id="3" name="Content Placeholder 2"/>
          <p:cNvSpPr>
            <a:spLocks noGrp="1"/>
          </p:cNvSpPr>
          <p:nvPr>
            <p:ph idx="1"/>
          </p:nvPr>
        </p:nvSpPr>
        <p:spPr>
          <a:xfrm>
            <a:off x="2589212" y="1506828"/>
            <a:ext cx="8915400" cy="4404394"/>
          </a:xfrm>
        </p:spPr>
        <p:txBody>
          <a:bodyPr>
            <a:normAutofit/>
          </a:bodyPr>
          <a:lstStyle/>
          <a:p>
            <a:pPr algn="just"/>
            <a:r>
              <a:rPr lang="en-US" dirty="0"/>
              <a:t>We will demonstrate with following example. Following example apply median filtering with a kernel of odd size ranging from 5 to </a:t>
            </a:r>
            <a:r>
              <a:rPr lang="en-US" dirty="0" smtClean="0"/>
              <a:t>49.</a:t>
            </a:r>
            <a:endParaRPr lang="en-US" dirty="0"/>
          </a:p>
          <a:p>
            <a:pPr marL="0" indent="0" algn="just">
              <a:buNone/>
            </a:pPr>
            <a:r>
              <a:rPr lang="en-US" dirty="0"/>
              <a:t>img1 = cv2.imread('messi5.jpg</a:t>
            </a:r>
            <a:r>
              <a:rPr lang="en-US" dirty="0" smtClean="0"/>
              <a:t>')</a:t>
            </a:r>
            <a:endParaRPr lang="en-US" dirty="0"/>
          </a:p>
          <a:p>
            <a:pPr marL="0" indent="0" algn="just">
              <a:buNone/>
            </a:pPr>
            <a:r>
              <a:rPr lang="en-US" dirty="0"/>
              <a:t>e1 = cv2.getTickCount()</a:t>
            </a:r>
          </a:p>
          <a:p>
            <a:pPr marL="0" indent="0" algn="just">
              <a:buNone/>
            </a:pPr>
            <a:r>
              <a:rPr lang="en-US" dirty="0"/>
              <a:t>for </a:t>
            </a:r>
            <a:r>
              <a:rPr lang="en-US" dirty="0" err="1"/>
              <a:t>i</a:t>
            </a:r>
            <a:r>
              <a:rPr lang="en-US" dirty="0"/>
              <a:t> in </a:t>
            </a:r>
            <a:r>
              <a:rPr lang="en-US" dirty="0" err="1"/>
              <a:t>xrange</a:t>
            </a:r>
            <a:r>
              <a:rPr lang="en-US" dirty="0"/>
              <a:t>(5,49,2):</a:t>
            </a:r>
          </a:p>
          <a:p>
            <a:pPr marL="0" indent="0" algn="just">
              <a:buNone/>
            </a:pPr>
            <a:r>
              <a:rPr lang="en-US" dirty="0"/>
              <a:t>    img1 = cv2.medianBlur(img1,i)</a:t>
            </a:r>
          </a:p>
          <a:p>
            <a:pPr marL="0" indent="0" algn="just">
              <a:buNone/>
            </a:pPr>
            <a:r>
              <a:rPr lang="en-US" dirty="0"/>
              <a:t>e2 = cv2.getTickCount()</a:t>
            </a:r>
          </a:p>
          <a:p>
            <a:pPr marL="0" indent="0" algn="just">
              <a:buNone/>
            </a:pPr>
            <a:r>
              <a:rPr lang="en-US" dirty="0"/>
              <a:t>t = (e2 - e1)/cv2.getTickFrequency()</a:t>
            </a:r>
          </a:p>
          <a:p>
            <a:pPr marL="0" indent="0" algn="just">
              <a:buNone/>
            </a:pPr>
            <a:r>
              <a:rPr lang="en-US" dirty="0"/>
              <a:t>print t</a:t>
            </a:r>
          </a:p>
          <a:p>
            <a:pPr marL="0" indent="0" algn="just">
              <a:buNone/>
            </a:pPr>
            <a:endParaRPr lang="en-US" dirty="0"/>
          </a:p>
          <a:p>
            <a:pPr marL="0" indent="0" algn="just">
              <a:buNone/>
            </a:pPr>
            <a:r>
              <a:rPr lang="en-US" dirty="0"/>
              <a:t># Result I got is 0.000405415946497 seconds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35</a:t>
            </a:fld>
            <a:endParaRPr lang="en-US"/>
          </a:p>
        </p:txBody>
      </p:sp>
    </p:spTree>
    <p:extLst>
      <p:ext uri="{BB962C8B-B14F-4D97-AF65-F5344CB8AC3E}">
        <p14:creationId xmlns:p14="http://schemas.microsoft.com/office/powerpoint/2010/main" val="1463701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77"/>
            <a:ext cx="8911687" cy="756105"/>
          </a:xfrm>
        </p:spPr>
        <p:txBody>
          <a:bodyPr/>
          <a:lstStyle/>
          <a:p>
            <a:pPr algn="ctr"/>
            <a:r>
              <a:rPr lang="en-US" b="1" dirty="0"/>
              <a:t>Measuring Performance in </a:t>
            </a:r>
            <a:r>
              <a:rPr lang="en-US" b="1" dirty="0" err="1" smtClean="0"/>
              <a:t>IPython</a:t>
            </a:r>
            <a:endParaRPr lang="en-US" dirty="0"/>
          </a:p>
        </p:txBody>
      </p:sp>
      <p:sp>
        <p:nvSpPr>
          <p:cNvPr id="3" name="Content Placeholder 2"/>
          <p:cNvSpPr>
            <a:spLocks noGrp="1"/>
          </p:cNvSpPr>
          <p:nvPr>
            <p:ph idx="1"/>
          </p:nvPr>
        </p:nvSpPr>
        <p:spPr>
          <a:xfrm>
            <a:off x="2589212" y="787781"/>
            <a:ext cx="8915400" cy="5548625"/>
          </a:xfrm>
        </p:spPr>
        <p:txBody>
          <a:bodyPr>
            <a:normAutofit fontScale="62500" lnSpcReduction="20000"/>
          </a:bodyPr>
          <a:lstStyle/>
          <a:p>
            <a:pPr algn="just"/>
            <a:r>
              <a:rPr lang="en-US" dirty="0"/>
              <a:t>Sometimes you may need to compare the performance of two similar operations. </a:t>
            </a:r>
            <a:r>
              <a:rPr lang="en-US" dirty="0" err="1"/>
              <a:t>IPython</a:t>
            </a:r>
            <a:r>
              <a:rPr lang="en-US" dirty="0"/>
              <a:t> gives you a magic command %</a:t>
            </a:r>
            <a:r>
              <a:rPr lang="en-US" dirty="0" err="1"/>
              <a:t>timeit</a:t>
            </a:r>
            <a:r>
              <a:rPr lang="en-US" dirty="0"/>
              <a:t> to perform this. It runs the code several times to get more accurate results. Once again, they are suitable to measure single line codes</a:t>
            </a:r>
            <a:r>
              <a:rPr lang="en-US" dirty="0" smtClean="0"/>
              <a:t>.</a:t>
            </a:r>
            <a:endParaRPr lang="en-US" dirty="0"/>
          </a:p>
          <a:p>
            <a:pPr algn="just"/>
            <a:r>
              <a:rPr lang="en-US" dirty="0"/>
              <a:t>For example, do you know which of the following addition operation is more better, x = 5; y = x**2, x = 5; y = x*x, x = np.uint8([5]); y = x*x or y = </a:t>
            </a:r>
            <a:r>
              <a:rPr lang="en-US" dirty="0" err="1"/>
              <a:t>np.square</a:t>
            </a:r>
            <a:r>
              <a:rPr lang="en-US" dirty="0"/>
              <a:t>(x) ? We will find it with %</a:t>
            </a:r>
            <a:r>
              <a:rPr lang="en-US" dirty="0" err="1"/>
              <a:t>timeit</a:t>
            </a:r>
            <a:r>
              <a:rPr lang="en-US" dirty="0"/>
              <a:t> in </a:t>
            </a:r>
            <a:r>
              <a:rPr lang="en-US" dirty="0" err="1"/>
              <a:t>IPython</a:t>
            </a:r>
            <a:r>
              <a:rPr lang="en-US" dirty="0"/>
              <a:t> shell</a:t>
            </a:r>
            <a:r>
              <a:rPr lang="en-US" dirty="0" smtClean="0"/>
              <a:t>.</a:t>
            </a:r>
            <a:endParaRPr lang="en-US" dirty="0"/>
          </a:p>
          <a:p>
            <a:pPr marL="0" indent="0" algn="just">
              <a:buNone/>
            </a:pPr>
            <a:r>
              <a:rPr lang="en-US" dirty="0"/>
              <a:t>In [10]: x = </a:t>
            </a:r>
            <a:r>
              <a:rPr lang="en-US" dirty="0" smtClean="0"/>
              <a:t>5</a:t>
            </a:r>
            <a:endParaRPr lang="en-US" dirty="0"/>
          </a:p>
          <a:p>
            <a:pPr marL="0" indent="0" algn="just">
              <a:buNone/>
            </a:pPr>
            <a:r>
              <a:rPr lang="en-US" dirty="0"/>
              <a:t>In [11]: %</a:t>
            </a:r>
            <a:r>
              <a:rPr lang="en-US" dirty="0" err="1"/>
              <a:t>timeit</a:t>
            </a:r>
            <a:r>
              <a:rPr lang="en-US" dirty="0"/>
              <a:t> y=x**2</a:t>
            </a:r>
          </a:p>
          <a:p>
            <a:pPr marL="0" indent="0" algn="just">
              <a:buNone/>
            </a:pPr>
            <a:r>
              <a:rPr lang="en-US" dirty="0"/>
              <a:t>10000000 loops, best of 3: 73 ns per </a:t>
            </a:r>
            <a:r>
              <a:rPr lang="en-US" dirty="0" smtClean="0"/>
              <a:t>loop</a:t>
            </a:r>
            <a:endParaRPr lang="en-US" dirty="0"/>
          </a:p>
          <a:p>
            <a:pPr marL="0" indent="0" algn="just">
              <a:buNone/>
            </a:pPr>
            <a:r>
              <a:rPr lang="en-US" dirty="0"/>
              <a:t>In [12]: %</a:t>
            </a:r>
            <a:r>
              <a:rPr lang="en-US" dirty="0" err="1"/>
              <a:t>timeit</a:t>
            </a:r>
            <a:r>
              <a:rPr lang="en-US" dirty="0"/>
              <a:t> y=x*x</a:t>
            </a:r>
          </a:p>
          <a:p>
            <a:pPr marL="0" indent="0" algn="just">
              <a:buNone/>
            </a:pPr>
            <a:r>
              <a:rPr lang="en-US" dirty="0"/>
              <a:t>10000000 loops, best of 3: 58.3 ns per </a:t>
            </a:r>
            <a:r>
              <a:rPr lang="en-US" dirty="0" smtClean="0"/>
              <a:t>loop</a:t>
            </a:r>
            <a:endParaRPr lang="en-US" dirty="0"/>
          </a:p>
          <a:p>
            <a:pPr marL="0" indent="0" algn="just">
              <a:buNone/>
            </a:pPr>
            <a:r>
              <a:rPr lang="en-US" dirty="0"/>
              <a:t>In [15]: z = np.uint8([5</a:t>
            </a:r>
            <a:r>
              <a:rPr lang="en-US" dirty="0" smtClean="0"/>
              <a:t>])</a:t>
            </a:r>
            <a:endParaRPr lang="en-US" dirty="0"/>
          </a:p>
          <a:p>
            <a:pPr marL="0" indent="0" algn="just">
              <a:buNone/>
            </a:pPr>
            <a:r>
              <a:rPr lang="en-US" dirty="0"/>
              <a:t>In [17]: %</a:t>
            </a:r>
            <a:r>
              <a:rPr lang="en-US" dirty="0" err="1"/>
              <a:t>timeit</a:t>
            </a:r>
            <a:r>
              <a:rPr lang="en-US" dirty="0"/>
              <a:t> y=z*z</a:t>
            </a:r>
          </a:p>
          <a:p>
            <a:pPr marL="0" indent="0" algn="just">
              <a:buNone/>
            </a:pPr>
            <a:r>
              <a:rPr lang="en-US" dirty="0"/>
              <a:t>1000000 loops, best of 3: 1.25 us per </a:t>
            </a:r>
            <a:r>
              <a:rPr lang="en-US" dirty="0" smtClean="0"/>
              <a:t>loop</a:t>
            </a:r>
            <a:endParaRPr lang="en-US" dirty="0"/>
          </a:p>
          <a:p>
            <a:pPr marL="0" indent="0" algn="just">
              <a:buNone/>
            </a:pPr>
            <a:r>
              <a:rPr lang="en-US" dirty="0"/>
              <a:t>In [19]: %</a:t>
            </a:r>
            <a:r>
              <a:rPr lang="en-US" dirty="0" err="1"/>
              <a:t>timeit</a:t>
            </a:r>
            <a:r>
              <a:rPr lang="en-US" dirty="0"/>
              <a:t> y=</a:t>
            </a:r>
            <a:r>
              <a:rPr lang="en-US" dirty="0" err="1"/>
              <a:t>np.square</a:t>
            </a:r>
            <a:r>
              <a:rPr lang="en-US" dirty="0"/>
              <a:t>(z)</a:t>
            </a:r>
          </a:p>
          <a:p>
            <a:pPr marL="0" indent="0" algn="just">
              <a:buNone/>
            </a:pPr>
            <a:r>
              <a:rPr lang="en-US" dirty="0"/>
              <a:t>1000000 loops, best of 3: 1.16 us per loop</a:t>
            </a:r>
          </a:p>
          <a:p>
            <a:pPr marL="0" indent="0" algn="just">
              <a:buNone/>
            </a:pPr>
            <a:r>
              <a:rPr lang="en-US" dirty="0"/>
              <a:t>You can see that, x = 5 ; y = x*x is fastest and it is around 20x faster compared to </a:t>
            </a:r>
            <a:r>
              <a:rPr lang="en-US" dirty="0" err="1"/>
              <a:t>Numpy</a:t>
            </a:r>
            <a:r>
              <a:rPr lang="en-US" dirty="0" smtClean="0"/>
              <a:t>.</a:t>
            </a:r>
          </a:p>
          <a:p>
            <a:pPr marL="0" indent="0" algn="just">
              <a:buNone/>
            </a:pPr>
            <a:r>
              <a:rPr lang="en-US" dirty="0"/>
              <a:t>In [35]: %</a:t>
            </a:r>
            <a:r>
              <a:rPr lang="en-US" dirty="0" err="1"/>
              <a:t>timeit</a:t>
            </a:r>
            <a:r>
              <a:rPr lang="en-US" dirty="0"/>
              <a:t> z = cv2.countNonZero(</a:t>
            </a:r>
            <a:r>
              <a:rPr lang="en-US" dirty="0" err="1"/>
              <a:t>img</a:t>
            </a:r>
            <a:r>
              <a:rPr lang="en-US" dirty="0"/>
              <a:t>)</a:t>
            </a:r>
          </a:p>
          <a:p>
            <a:pPr marL="0" indent="0" algn="just">
              <a:buNone/>
            </a:pPr>
            <a:r>
              <a:rPr lang="en-US" dirty="0"/>
              <a:t>100000 loops, best of 3: 15.8 us per </a:t>
            </a:r>
            <a:r>
              <a:rPr lang="en-US" dirty="0" smtClean="0"/>
              <a:t>loop</a:t>
            </a:r>
            <a:endParaRPr lang="en-US" dirty="0"/>
          </a:p>
          <a:p>
            <a:pPr marL="0" indent="0" algn="just">
              <a:buNone/>
            </a:pPr>
            <a:r>
              <a:rPr lang="en-US" dirty="0"/>
              <a:t>In [36]: %</a:t>
            </a:r>
            <a:r>
              <a:rPr lang="en-US" dirty="0" err="1"/>
              <a:t>timeit</a:t>
            </a:r>
            <a:r>
              <a:rPr lang="en-US" dirty="0"/>
              <a:t> z = </a:t>
            </a:r>
            <a:r>
              <a:rPr lang="en-US" dirty="0" err="1"/>
              <a:t>np.count_nonzero</a:t>
            </a:r>
            <a:r>
              <a:rPr lang="en-US" dirty="0"/>
              <a:t>(</a:t>
            </a:r>
            <a:r>
              <a:rPr lang="en-US" dirty="0" err="1"/>
              <a:t>img</a:t>
            </a:r>
            <a:r>
              <a:rPr lang="en-US" dirty="0"/>
              <a:t>)</a:t>
            </a:r>
          </a:p>
          <a:p>
            <a:pPr marL="0" indent="0" algn="just">
              <a:buNone/>
            </a:pPr>
            <a:r>
              <a:rPr lang="en-US" dirty="0"/>
              <a:t>1000 loops, best of 3: 370 us per loop</a:t>
            </a:r>
          </a:p>
          <a:p>
            <a:pPr marL="0" indent="0" algn="just">
              <a:buNone/>
            </a:pPr>
            <a:r>
              <a:rPr lang="en-US" dirty="0"/>
              <a:t>See, </a:t>
            </a:r>
            <a:r>
              <a:rPr lang="en-US" dirty="0" err="1"/>
              <a:t>OpenCV</a:t>
            </a:r>
            <a:r>
              <a:rPr lang="en-US" dirty="0"/>
              <a:t> function is nearly 25x faster than </a:t>
            </a:r>
            <a:r>
              <a:rPr lang="en-US" dirty="0" err="1"/>
              <a:t>Numpy</a:t>
            </a:r>
            <a:r>
              <a:rPr lang="en-US" dirty="0"/>
              <a:t> function.</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dirty="0" smtClean="0"/>
              <a:t>Prof. </a:t>
            </a:r>
            <a:r>
              <a:rPr lang="en-US" dirty="0" err="1" smtClean="0"/>
              <a:t>Bhaumik</a:t>
            </a:r>
            <a:r>
              <a:rPr lang="en-US" dirty="0" smtClean="0"/>
              <a:t> Vaidya, SCET, </a:t>
            </a:r>
            <a:r>
              <a:rPr lang="en-US" dirty="0" err="1" smtClean="0"/>
              <a:t>Surat</a:t>
            </a:r>
            <a:endParaRPr lang="en-US" dirty="0"/>
          </a:p>
        </p:txBody>
      </p:sp>
      <p:sp>
        <p:nvSpPr>
          <p:cNvPr id="6" name="Slide Number Placeholder 5"/>
          <p:cNvSpPr>
            <a:spLocks noGrp="1"/>
          </p:cNvSpPr>
          <p:nvPr>
            <p:ph type="sldNum" sz="quarter" idx="12"/>
          </p:nvPr>
        </p:nvSpPr>
        <p:spPr/>
        <p:txBody>
          <a:bodyPr/>
          <a:lstStyle/>
          <a:p>
            <a:fld id="{B452BDFD-10F3-407D-AF3E-6FED943D18F0}" type="slidenum">
              <a:rPr lang="en-US" smtClean="0"/>
              <a:t>36</a:t>
            </a:fld>
            <a:endParaRPr lang="en-US"/>
          </a:p>
        </p:txBody>
      </p:sp>
    </p:spTree>
    <p:extLst>
      <p:ext uri="{BB962C8B-B14F-4D97-AF65-F5344CB8AC3E}">
        <p14:creationId xmlns:p14="http://schemas.microsoft.com/office/powerpoint/2010/main" val="3233635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0313"/>
            <a:ext cx="8911687" cy="1280890"/>
          </a:xfrm>
        </p:spPr>
        <p:txBody>
          <a:bodyPr/>
          <a:lstStyle/>
          <a:p>
            <a:pPr algn="ctr"/>
            <a:r>
              <a:rPr lang="en-US" b="1" dirty="0"/>
              <a:t>Changing Color-space</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92500" lnSpcReduction="20000"/>
          </a:bodyPr>
          <a:lstStyle/>
          <a:p>
            <a:r>
              <a:rPr lang="en-US" dirty="0"/>
              <a:t>here are more than 150 color-space conversion methods available in </a:t>
            </a:r>
            <a:r>
              <a:rPr lang="en-US" dirty="0" err="1"/>
              <a:t>OpenCV</a:t>
            </a:r>
            <a:r>
              <a:rPr lang="en-US" dirty="0"/>
              <a:t>. But we will look into only two which are most widely used ones, BGR </a:t>
            </a:r>
            <a:r>
              <a:rPr lang="en-US" dirty="0" err="1" smtClean="0"/>
              <a:t>toGray</a:t>
            </a:r>
            <a:r>
              <a:rPr lang="en-US" dirty="0" smtClean="0"/>
              <a:t> </a:t>
            </a:r>
            <a:r>
              <a:rPr lang="en-US" dirty="0"/>
              <a:t>and BGR </a:t>
            </a:r>
            <a:r>
              <a:rPr lang="en-US" dirty="0" smtClean="0"/>
              <a:t>to </a:t>
            </a:r>
            <a:r>
              <a:rPr lang="en-US" dirty="0"/>
              <a:t>HSV.</a:t>
            </a:r>
          </a:p>
          <a:p>
            <a:endParaRPr lang="en-US" dirty="0"/>
          </a:p>
          <a:p>
            <a:r>
              <a:rPr lang="en-US" dirty="0"/>
              <a:t>For color conversion, we use the function cv2.cvtColor(</a:t>
            </a:r>
            <a:r>
              <a:rPr lang="en-US" dirty="0" err="1"/>
              <a:t>input_image</a:t>
            </a:r>
            <a:r>
              <a:rPr lang="en-US" dirty="0"/>
              <a:t>, flag) where flag determines the type of conversion.</a:t>
            </a:r>
          </a:p>
          <a:p>
            <a:endParaRPr lang="en-US" dirty="0"/>
          </a:p>
          <a:p>
            <a:r>
              <a:rPr lang="en-US" dirty="0"/>
              <a:t>For BGR </a:t>
            </a:r>
            <a:r>
              <a:rPr lang="en-US" dirty="0" smtClean="0"/>
              <a:t>to </a:t>
            </a:r>
            <a:r>
              <a:rPr lang="en-US" dirty="0"/>
              <a:t>Gray conversion we use the flags cv2.COLOR_BGR2GRAY. Similarly for </a:t>
            </a:r>
            <a:r>
              <a:rPr lang="en-US" dirty="0" smtClean="0"/>
              <a:t>BGR to </a:t>
            </a:r>
            <a:r>
              <a:rPr lang="en-US" dirty="0"/>
              <a:t>HSV, we use the flag cv2.COLOR_BGR2HSV. To get other flags, just run following commands in your Python terminal :</a:t>
            </a:r>
          </a:p>
          <a:p>
            <a:pPr marL="0" indent="0">
              <a:buNone/>
            </a:pPr>
            <a:r>
              <a:rPr lang="en-US" dirty="0" smtClean="0"/>
              <a:t>&gt;&gt;&gt; </a:t>
            </a:r>
            <a:r>
              <a:rPr lang="en-US" dirty="0"/>
              <a:t>import cv2</a:t>
            </a:r>
          </a:p>
          <a:p>
            <a:pPr marL="0" indent="0">
              <a:buNone/>
            </a:pPr>
            <a:r>
              <a:rPr lang="en-US" dirty="0"/>
              <a:t>&gt;&gt;&gt; flags = [</a:t>
            </a:r>
            <a:r>
              <a:rPr lang="en-US" dirty="0" err="1"/>
              <a:t>i</a:t>
            </a:r>
            <a:r>
              <a:rPr lang="en-US" dirty="0"/>
              <a:t> for </a:t>
            </a:r>
            <a:r>
              <a:rPr lang="en-US" dirty="0" err="1"/>
              <a:t>i</a:t>
            </a:r>
            <a:r>
              <a:rPr lang="en-US" dirty="0"/>
              <a:t> in </a:t>
            </a:r>
            <a:r>
              <a:rPr lang="en-US" dirty="0" err="1"/>
              <a:t>dir</a:t>
            </a:r>
            <a:r>
              <a:rPr lang="en-US" dirty="0"/>
              <a:t>(cv2) if </a:t>
            </a:r>
            <a:r>
              <a:rPr lang="en-US" dirty="0" err="1"/>
              <a:t>i.startswith</a:t>
            </a:r>
            <a:r>
              <a:rPr lang="en-US" dirty="0"/>
              <a:t>('COLOR_')]</a:t>
            </a:r>
          </a:p>
          <a:p>
            <a:pPr marL="0" indent="0">
              <a:buNone/>
            </a:pPr>
            <a:r>
              <a:rPr lang="en-US" dirty="0"/>
              <a:t>&gt;&gt;&gt; print flags</a:t>
            </a:r>
          </a:p>
          <a:p>
            <a:r>
              <a:rPr lang="en-US" dirty="0" smtClean="0"/>
              <a:t>Note</a:t>
            </a:r>
            <a:endParaRPr lang="en-US" dirty="0"/>
          </a:p>
          <a:p>
            <a:r>
              <a:rPr lang="en-US" dirty="0"/>
              <a:t>For HSV, Hue range is [0,179], Saturation range is [0,255] and Value range is [0,255]. Different </a:t>
            </a:r>
            <a:r>
              <a:rPr lang="en-US" dirty="0" err="1"/>
              <a:t>softwares</a:t>
            </a:r>
            <a:r>
              <a:rPr lang="en-US" dirty="0"/>
              <a:t> use different scales. So if you are comparing </a:t>
            </a:r>
            <a:r>
              <a:rPr lang="en-US" dirty="0" err="1"/>
              <a:t>OpenCV</a:t>
            </a:r>
            <a:r>
              <a:rPr lang="en-US" dirty="0"/>
              <a:t> values with them, you need to normalize these ranges.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37</a:t>
            </a:fld>
            <a:endParaRPr lang="en-US"/>
          </a:p>
        </p:txBody>
      </p:sp>
    </p:spTree>
    <p:extLst>
      <p:ext uri="{BB962C8B-B14F-4D97-AF65-F5344CB8AC3E}">
        <p14:creationId xmlns:p14="http://schemas.microsoft.com/office/powerpoint/2010/main" val="1967749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 Tracking</a:t>
            </a:r>
            <a:br>
              <a:rPr lang="en-US" b="1" dirty="0"/>
            </a:br>
            <a:endParaRPr lang="en-US" dirty="0"/>
          </a:p>
        </p:txBody>
      </p:sp>
      <p:sp>
        <p:nvSpPr>
          <p:cNvPr id="3" name="Content Placeholder 2"/>
          <p:cNvSpPr>
            <a:spLocks noGrp="1"/>
          </p:cNvSpPr>
          <p:nvPr>
            <p:ph idx="1"/>
          </p:nvPr>
        </p:nvSpPr>
        <p:spPr/>
        <p:txBody>
          <a:bodyPr/>
          <a:lstStyle/>
          <a:p>
            <a:r>
              <a:rPr lang="en-US" dirty="0"/>
              <a:t>Now we know how to convert BGR image to HSV, we can use this to extract a colored object. In HSV, it is more easier to represent a color than RGB color-space. In our application, we will try to extract a blue colored object. So here is the method:</a:t>
            </a:r>
          </a:p>
          <a:p>
            <a:endParaRPr lang="en-US" dirty="0"/>
          </a:p>
          <a:p>
            <a:r>
              <a:rPr lang="en-US" dirty="0"/>
              <a:t>Take each frame of the video</a:t>
            </a:r>
          </a:p>
          <a:p>
            <a:r>
              <a:rPr lang="en-US" dirty="0"/>
              <a:t>Convert from BGR to HSV color-space</a:t>
            </a:r>
          </a:p>
          <a:p>
            <a:r>
              <a:rPr lang="en-US" dirty="0"/>
              <a:t>We threshold the HSV image for a range of blue color</a:t>
            </a:r>
          </a:p>
          <a:p>
            <a:r>
              <a:rPr lang="en-US" dirty="0"/>
              <a:t>Now extract the blue object alone, we can do whatever on that image we want.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38</a:t>
            </a:fld>
            <a:endParaRPr lang="en-US"/>
          </a:p>
        </p:txBody>
      </p:sp>
    </p:spTree>
    <p:extLst>
      <p:ext uri="{BB962C8B-B14F-4D97-AF65-F5344CB8AC3E}">
        <p14:creationId xmlns:p14="http://schemas.microsoft.com/office/powerpoint/2010/main" val="3306074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93183"/>
            <a:ext cx="8915400" cy="5937254"/>
          </a:xfrm>
        </p:spPr>
        <p:txBody>
          <a:bodyPr>
            <a:normAutofit fontScale="62500" lnSpcReduction="20000"/>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smtClean="0"/>
              <a:t>np</a:t>
            </a:r>
            <a:endParaRPr lang="en-US" dirty="0"/>
          </a:p>
          <a:p>
            <a:pPr marL="0" indent="0">
              <a:buNone/>
            </a:pPr>
            <a:r>
              <a:rPr lang="en-US" dirty="0"/>
              <a:t>cap = cv2.VideoCapture(0</a:t>
            </a:r>
            <a:r>
              <a:rPr lang="en-US" dirty="0" smtClean="0"/>
              <a:t>)</a:t>
            </a:r>
            <a:endParaRPr lang="en-US" dirty="0"/>
          </a:p>
          <a:p>
            <a:pPr marL="0" indent="0">
              <a:buNone/>
            </a:pPr>
            <a:r>
              <a:rPr lang="en-US" dirty="0"/>
              <a:t>while(1</a:t>
            </a:r>
            <a:r>
              <a:rPr lang="en-US" dirty="0" smtClean="0"/>
              <a:t>):</a:t>
            </a:r>
            <a:endParaRPr lang="en-US" dirty="0"/>
          </a:p>
          <a:p>
            <a:pPr marL="0" indent="0">
              <a:buNone/>
            </a:pPr>
            <a:r>
              <a:rPr lang="en-US" dirty="0"/>
              <a:t>    # Take each frame</a:t>
            </a:r>
          </a:p>
          <a:p>
            <a:pPr marL="0" indent="0">
              <a:buNone/>
            </a:pPr>
            <a:r>
              <a:rPr lang="en-US" dirty="0"/>
              <a:t>    _, frame = </a:t>
            </a:r>
            <a:r>
              <a:rPr lang="en-US" dirty="0" err="1"/>
              <a:t>cap.read</a:t>
            </a:r>
            <a:r>
              <a:rPr lang="en-US" dirty="0" smtClean="0"/>
              <a:t>()</a:t>
            </a:r>
            <a:endParaRPr lang="en-US" dirty="0"/>
          </a:p>
          <a:p>
            <a:pPr marL="0" indent="0">
              <a:buNone/>
            </a:pPr>
            <a:r>
              <a:rPr lang="en-US" dirty="0"/>
              <a:t>    # Convert BGR to HSV</a:t>
            </a:r>
          </a:p>
          <a:p>
            <a:pPr marL="0" indent="0">
              <a:buNone/>
            </a:pPr>
            <a:r>
              <a:rPr lang="en-US" dirty="0"/>
              <a:t>    </a:t>
            </a:r>
            <a:r>
              <a:rPr lang="en-US" dirty="0" err="1"/>
              <a:t>hsv</a:t>
            </a:r>
            <a:r>
              <a:rPr lang="en-US" dirty="0"/>
              <a:t> = cv2.cvtColor(frame, cv2.COLOR_BGR2HSV</a:t>
            </a:r>
            <a:r>
              <a:rPr lang="en-US" dirty="0" smtClean="0"/>
              <a:t>)</a:t>
            </a:r>
            <a:endParaRPr lang="en-US" dirty="0"/>
          </a:p>
          <a:p>
            <a:pPr marL="0" indent="0">
              <a:buNone/>
            </a:pPr>
            <a:r>
              <a:rPr lang="en-US" dirty="0"/>
              <a:t>    # define range of blue color in HSV</a:t>
            </a:r>
          </a:p>
          <a:p>
            <a:pPr marL="0" indent="0">
              <a:buNone/>
            </a:pPr>
            <a:r>
              <a:rPr lang="en-US" dirty="0"/>
              <a:t>    </a:t>
            </a:r>
            <a:r>
              <a:rPr lang="en-US" dirty="0" err="1"/>
              <a:t>lower_blue</a:t>
            </a:r>
            <a:r>
              <a:rPr lang="en-US" dirty="0"/>
              <a:t> = </a:t>
            </a:r>
            <a:r>
              <a:rPr lang="en-US" dirty="0" err="1"/>
              <a:t>np.array</a:t>
            </a:r>
            <a:r>
              <a:rPr lang="en-US" dirty="0"/>
              <a:t>([110,50,50])</a:t>
            </a:r>
          </a:p>
          <a:p>
            <a:pPr marL="0" indent="0">
              <a:buNone/>
            </a:pPr>
            <a:r>
              <a:rPr lang="en-US" dirty="0"/>
              <a:t>    </a:t>
            </a:r>
            <a:r>
              <a:rPr lang="en-US" dirty="0" err="1"/>
              <a:t>upper_blue</a:t>
            </a:r>
            <a:r>
              <a:rPr lang="en-US" dirty="0"/>
              <a:t> = </a:t>
            </a:r>
            <a:r>
              <a:rPr lang="en-US" dirty="0" err="1"/>
              <a:t>np.array</a:t>
            </a:r>
            <a:r>
              <a:rPr lang="en-US" dirty="0"/>
              <a:t>([130,255,255</a:t>
            </a:r>
            <a:r>
              <a:rPr lang="en-US" dirty="0" smtClean="0"/>
              <a:t>])</a:t>
            </a:r>
            <a:endParaRPr lang="en-US" dirty="0"/>
          </a:p>
          <a:p>
            <a:pPr marL="0" indent="0">
              <a:buNone/>
            </a:pPr>
            <a:r>
              <a:rPr lang="en-US" dirty="0"/>
              <a:t>    # Threshold the HSV image to get only blue colors</a:t>
            </a:r>
          </a:p>
          <a:p>
            <a:pPr marL="0" indent="0">
              <a:buNone/>
            </a:pPr>
            <a:r>
              <a:rPr lang="en-US" dirty="0"/>
              <a:t>    mask = cv2.inRange(</a:t>
            </a:r>
            <a:r>
              <a:rPr lang="en-US" dirty="0" err="1"/>
              <a:t>hsv</a:t>
            </a:r>
            <a:r>
              <a:rPr lang="en-US" dirty="0"/>
              <a:t>, </a:t>
            </a:r>
            <a:r>
              <a:rPr lang="en-US" dirty="0" err="1"/>
              <a:t>lower_blue</a:t>
            </a:r>
            <a:r>
              <a:rPr lang="en-US" dirty="0"/>
              <a:t>, </a:t>
            </a:r>
            <a:r>
              <a:rPr lang="en-US" dirty="0" err="1"/>
              <a:t>upper_blue</a:t>
            </a:r>
            <a:r>
              <a:rPr lang="en-US" dirty="0" smtClean="0"/>
              <a:t>)</a:t>
            </a:r>
            <a:endParaRPr lang="en-US" dirty="0"/>
          </a:p>
          <a:p>
            <a:pPr marL="0" indent="0">
              <a:buNone/>
            </a:pPr>
            <a:r>
              <a:rPr lang="en-US" dirty="0"/>
              <a:t>    # Bitwise-AND mask and original image</a:t>
            </a:r>
          </a:p>
          <a:p>
            <a:pPr marL="0" indent="0">
              <a:buNone/>
            </a:pPr>
            <a:r>
              <a:rPr lang="en-US" dirty="0"/>
              <a:t>    res = cv2.bitwise_and(</a:t>
            </a:r>
            <a:r>
              <a:rPr lang="en-US" dirty="0" err="1"/>
              <a:t>frame,frame</a:t>
            </a:r>
            <a:r>
              <a:rPr lang="en-US" dirty="0"/>
              <a:t>, mask= mask</a:t>
            </a:r>
            <a:r>
              <a:rPr lang="en-US" dirty="0" smtClean="0"/>
              <a:t>)</a:t>
            </a:r>
            <a:endParaRPr lang="en-US" dirty="0"/>
          </a:p>
          <a:p>
            <a:pPr marL="0" indent="0">
              <a:buNone/>
            </a:pPr>
            <a:r>
              <a:rPr lang="en-US" dirty="0"/>
              <a:t>    cv2.imshow('</a:t>
            </a:r>
            <a:r>
              <a:rPr lang="en-US" dirty="0" err="1"/>
              <a:t>frame',frame</a:t>
            </a:r>
            <a:r>
              <a:rPr lang="en-US" dirty="0"/>
              <a:t>)</a:t>
            </a:r>
          </a:p>
          <a:p>
            <a:pPr marL="0" indent="0">
              <a:buNone/>
            </a:pPr>
            <a:r>
              <a:rPr lang="en-US" dirty="0"/>
              <a:t>    cv2.imshow('</a:t>
            </a:r>
            <a:r>
              <a:rPr lang="en-US" dirty="0" err="1"/>
              <a:t>mask',mask</a:t>
            </a:r>
            <a:r>
              <a:rPr lang="en-US" dirty="0"/>
              <a:t>)</a:t>
            </a:r>
          </a:p>
          <a:p>
            <a:pPr marL="0" indent="0">
              <a:buNone/>
            </a:pPr>
            <a:r>
              <a:rPr lang="en-US" dirty="0"/>
              <a:t>    cv2.imshow('</a:t>
            </a:r>
            <a:r>
              <a:rPr lang="en-US" dirty="0" err="1"/>
              <a:t>res',res</a:t>
            </a:r>
            <a:r>
              <a:rPr lang="en-US" dirty="0"/>
              <a:t>)</a:t>
            </a:r>
          </a:p>
          <a:p>
            <a:pPr marL="0" indent="0">
              <a:buNone/>
            </a:pPr>
            <a:r>
              <a:rPr lang="en-US" dirty="0"/>
              <a:t>    k = cv2.waitKey(5) &amp; 0xFF</a:t>
            </a:r>
          </a:p>
          <a:p>
            <a:pPr marL="0" indent="0">
              <a:buNone/>
            </a:pPr>
            <a:r>
              <a:rPr lang="en-US" dirty="0"/>
              <a:t>    if k == 27:</a:t>
            </a:r>
          </a:p>
          <a:p>
            <a:pPr marL="0" indent="0">
              <a:buNone/>
            </a:pPr>
            <a:r>
              <a:rPr lang="en-US" dirty="0"/>
              <a:t>        </a:t>
            </a:r>
            <a:r>
              <a:rPr lang="en-US" dirty="0" smtClean="0"/>
              <a:t>break</a:t>
            </a:r>
            <a:endParaRPr lang="en-US" dirty="0"/>
          </a:p>
          <a:p>
            <a:pPr marL="0" indent="0">
              <a:buNone/>
            </a:pPr>
            <a:r>
              <a:rPr lang="en-US" dirty="0"/>
              <a:t>cv2.destroyAllWindows()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39</a:t>
            </a:fld>
            <a:endParaRPr lang="en-US"/>
          </a:p>
        </p:txBody>
      </p:sp>
    </p:spTree>
    <p:extLst>
      <p:ext uri="{BB962C8B-B14F-4D97-AF65-F5344CB8AC3E}">
        <p14:creationId xmlns:p14="http://schemas.microsoft.com/office/powerpoint/2010/main" val="18313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Display an Image</a:t>
            </a:r>
            <a:endParaRPr lang="en-US" b="1" dirty="0"/>
          </a:p>
        </p:txBody>
      </p:sp>
      <p:sp>
        <p:nvSpPr>
          <p:cNvPr id="3" name="Content Placeholder 2"/>
          <p:cNvSpPr>
            <a:spLocks noGrp="1"/>
          </p:cNvSpPr>
          <p:nvPr>
            <p:ph idx="1"/>
          </p:nvPr>
        </p:nvSpPr>
        <p:spPr/>
        <p:txBody>
          <a:bodyPr/>
          <a:lstStyle/>
          <a:p>
            <a:pPr algn="just"/>
            <a:r>
              <a:rPr lang="en-US" dirty="0"/>
              <a:t>Use the function </a:t>
            </a:r>
            <a:r>
              <a:rPr lang="en-US" b="1" dirty="0"/>
              <a:t>cv2.imshow()</a:t>
            </a:r>
            <a:r>
              <a:rPr lang="en-US" dirty="0"/>
              <a:t> to display an image in a window. </a:t>
            </a:r>
            <a:endParaRPr lang="en-US" dirty="0" smtClean="0"/>
          </a:p>
          <a:p>
            <a:pPr algn="just"/>
            <a:r>
              <a:rPr lang="en-US" dirty="0" smtClean="0"/>
              <a:t>The </a:t>
            </a:r>
            <a:r>
              <a:rPr lang="en-US" dirty="0"/>
              <a:t>window automatically fits to the image size.</a:t>
            </a:r>
          </a:p>
          <a:p>
            <a:pPr algn="just"/>
            <a:r>
              <a:rPr lang="en-US" dirty="0"/>
              <a:t>First argument is a window name which is a </a:t>
            </a:r>
            <a:r>
              <a:rPr lang="en-US" dirty="0" smtClean="0"/>
              <a:t>string, </a:t>
            </a:r>
            <a:r>
              <a:rPr lang="en-US" dirty="0"/>
              <a:t>second argument is our image. </a:t>
            </a:r>
            <a:endParaRPr lang="en-US" dirty="0" smtClean="0"/>
          </a:p>
          <a:p>
            <a:pPr algn="just"/>
            <a:r>
              <a:rPr lang="en-US" dirty="0" smtClean="0"/>
              <a:t>You </a:t>
            </a:r>
            <a:r>
              <a:rPr lang="en-US" dirty="0"/>
              <a:t>can create as many windows as you wish, but with different window names.</a:t>
            </a:r>
          </a:p>
          <a:p>
            <a:pPr algn="just"/>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a:t>
            </a:fld>
            <a:endParaRPr lang="en-US"/>
          </a:p>
        </p:txBody>
      </p:sp>
    </p:spTree>
    <p:extLst>
      <p:ext uri="{BB962C8B-B14F-4D97-AF65-F5344CB8AC3E}">
        <p14:creationId xmlns:p14="http://schemas.microsoft.com/office/powerpoint/2010/main" val="2935267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a:t>
            </a: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40</a:t>
            </a:fld>
            <a:endParaRPr lang="en-US"/>
          </a:p>
        </p:txBody>
      </p:sp>
      <p:pic>
        <p:nvPicPr>
          <p:cNvPr id="2050" name="Picture 2" descr="Blue Object Trac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365" y="2620507"/>
            <a:ext cx="6035040" cy="1622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392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7273"/>
            <a:ext cx="8911687" cy="1351208"/>
          </a:xfrm>
        </p:spPr>
        <p:txBody>
          <a:bodyPr/>
          <a:lstStyle/>
          <a:p>
            <a:pPr algn="ctr"/>
            <a:r>
              <a:rPr lang="en-US" b="1" dirty="0"/>
              <a:t>Image Thresholding</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85000" lnSpcReduction="10000"/>
          </a:bodyPr>
          <a:lstStyle/>
          <a:p>
            <a:pPr algn="just"/>
            <a:r>
              <a:rPr lang="en-US" dirty="0"/>
              <a:t>Here, the matter is straight forward. If pixel value is greater than a threshold value, it is assigned one value (may be white), else it is assigned another value (may be black). The function used is </a:t>
            </a:r>
            <a:r>
              <a:rPr lang="en-US" dirty="0" smtClean="0"/>
              <a:t>cv2.threshold.</a:t>
            </a:r>
          </a:p>
          <a:p>
            <a:pPr algn="just"/>
            <a:r>
              <a:rPr lang="en-US" dirty="0" smtClean="0"/>
              <a:t> </a:t>
            </a:r>
            <a:r>
              <a:rPr lang="en-US" dirty="0"/>
              <a:t>First argument is the source image, which should be a grayscale image. Second argument is the threshold value which is used to classify the pixel values. Third argument is the </a:t>
            </a:r>
            <a:r>
              <a:rPr lang="en-US" dirty="0" err="1"/>
              <a:t>maxVal</a:t>
            </a:r>
            <a:r>
              <a:rPr lang="en-US" dirty="0"/>
              <a:t> which represents the value to be given if pixel value is more than (sometimes less than) the threshold value. </a:t>
            </a:r>
            <a:r>
              <a:rPr lang="en-US" dirty="0" err="1"/>
              <a:t>OpenCV</a:t>
            </a:r>
            <a:r>
              <a:rPr lang="en-US" dirty="0"/>
              <a:t> provides different styles of thresholding and it is decided by the fourth parameter of the function. Different types are</a:t>
            </a:r>
            <a:r>
              <a:rPr lang="en-US" dirty="0" smtClean="0"/>
              <a:t>:</a:t>
            </a:r>
            <a:endParaRPr lang="en-US" dirty="0"/>
          </a:p>
          <a:p>
            <a:pPr lvl="1" algn="just"/>
            <a:r>
              <a:rPr lang="en-US" dirty="0" smtClean="0"/>
              <a:t>cv2.THRESH_BINARY</a:t>
            </a:r>
          </a:p>
          <a:p>
            <a:pPr marL="457200" lvl="1" indent="0" algn="just">
              <a:buNone/>
            </a:pPr>
            <a:r>
              <a:rPr lang="en-US" dirty="0"/>
              <a:t>If intensity(</a:t>
            </a:r>
            <a:r>
              <a:rPr lang="en-US" dirty="0" err="1"/>
              <a:t>x,y</a:t>
            </a:r>
            <a:r>
              <a:rPr lang="en-US" dirty="0"/>
              <a:t>) &gt; thresh, then set intensity(</a:t>
            </a:r>
            <a:r>
              <a:rPr lang="en-US" dirty="0" err="1"/>
              <a:t>x,y</a:t>
            </a:r>
            <a:r>
              <a:rPr lang="en-US" dirty="0"/>
              <a:t>) = </a:t>
            </a:r>
            <a:r>
              <a:rPr lang="en-US" dirty="0" err="1"/>
              <a:t>maxVal</a:t>
            </a:r>
            <a:r>
              <a:rPr lang="en-US" dirty="0"/>
              <a:t>; else set intensity(</a:t>
            </a:r>
            <a:r>
              <a:rPr lang="en-US" dirty="0" err="1"/>
              <a:t>x,y</a:t>
            </a:r>
            <a:r>
              <a:rPr lang="en-US" dirty="0"/>
              <a:t>) = 0.</a:t>
            </a:r>
          </a:p>
          <a:p>
            <a:pPr lvl="1" algn="just"/>
            <a:r>
              <a:rPr lang="en-US" dirty="0" smtClean="0"/>
              <a:t>cv2.THRESH_BINARY_INV</a:t>
            </a:r>
          </a:p>
          <a:p>
            <a:pPr marL="457200" lvl="1" indent="0" algn="just">
              <a:buNone/>
            </a:pPr>
            <a:r>
              <a:rPr lang="en-US" dirty="0"/>
              <a:t>If intensity(</a:t>
            </a:r>
            <a:r>
              <a:rPr lang="en-US" dirty="0" err="1"/>
              <a:t>x,y</a:t>
            </a:r>
            <a:r>
              <a:rPr lang="en-US" dirty="0"/>
              <a:t>) &gt; thresh, then set intensity(</a:t>
            </a:r>
            <a:r>
              <a:rPr lang="en-US" dirty="0" err="1"/>
              <a:t>x,y</a:t>
            </a:r>
            <a:r>
              <a:rPr lang="en-US" dirty="0"/>
              <a:t>) = 0; else set intensity(</a:t>
            </a:r>
            <a:r>
              <a:rPr lang="en-US" dirty="0" err="1"/>
              <a:t>x,y</a:t>
            </a:r>
            <a:r>
              <a:rPr lang="en-US" dirty="0"/>
              <a:t>) = </a:t>
            </a:r>
            <a:r>
              <a:rPr lang="en-US" dirty="0" err="1"/>
              <a:t>maxVal</a:t>
            </a:r>
            <a:endParaRPr lang="en-US" dirty="0"/>
          </a:p>
          <a:p>
            <a:pPr lvl="1" algn="just"/>
            <a:r>
              <a:rPr lang="en-US" dirty="0" smtClean="0"/>
              <a:t>cv2.THRESH_TRUNC</a:t>
            </a:r>
          </a:p>
          <a:p>
            <a:pPr marL="457200" lvl="1" indent="0" algn="just">
              <a:buNone/>
            </a:pPr>
            <a:r>
              <a:rPr lang="en-US" dirty="0"/>
              <a:t>If intensity(</a:t>
            </a:r>
            <a:r>
              <a:rPr lang="en-US" dirty="0" err="1"/>
              <a:t>x,y</a:t>
            </a:r>
            <a:r>
              <a:rPr lang="en-US" dirty="0"/>
              <a:t>) &gt; thresh, then set intensity(</a:t>
            </a:r>
            <a:r>
              <a:rPr lang="en-US" dirty="0" err="1"/>
              <a:t>x,y</a:t>
            </a:r>
            <a:r>
              <a:rPr lang="en-US" dirty="0"/>
              <a:t>)=threshold; else leave intensity(</a:t>
            </a:r>
            <a:r>
              <a:rPr lang="en-US" dirty="0" err="1"/>
              <a:t>x,y</a:t>
            </a:r>
            <a:r>
              <a:rPr lang="en-US" dirty="0"/>
              <a:t>) as it is. </a:t>
            </a:r>
          </a:p>
          <a:p>
            <a:pPr lvl="1" algn="just"/>
            <a:r>
              <a:rPr lang="en-US" dirty="0" smtClean="0"/>
              <a:t>cv2.THRESH_TOZERO</a:t>
            </a:r>
          </a:p>
          <a:p>
            <a:pPr marL="457200" lvl="1" indent="0" algn="just">
              <a:buNone/>
            </a:pPr>
            <a:r>
              <a:rPr lang="en-US" dirty="0"/>
              <a:t>If intensity(</a:t>
            </a:r>
            <a:r>
              <a:rPr lang="en-US" dirty="0" err="1"/>
              <a:t>x,y</a:t>
            </a:r>
            <a:r>
              <a:rPr lang="en-US" dirty="0"/>
              <a:t>)&gt; thresh; then leave intensity(</a:t>
            </a:r>
            <a:r>
              <a:rPr lang="en-US" dirty="0" err="1"/>
              <a:t>x,y</a:t>
            </a:r>
            <a:r>
              <a:rPr lang="en-US" dirty="0"/>
              <a:t>) as it is; else set intensity(</a:t>
            </a:r>
            <a:r>
              <a:rPr lang="en-US" dirty="0" err="1"/>
              <a:t>x,y</a:t>
            </a:r>
            <a:r>
              <a:rPr lang="en-US" dirty="0"/>
              <a:t>) = 0.</a:t>
            </a:r>
          </a:p>
          <a:p>
            <a:pPr lvl="1" algn="just"/>
            <a:r>
              <a:rPr lang="en-US" dirty="0" smtClean="0"/>
              <a:t>cv2.THRESH_TOZERO_INV</a:t>
            </a:r>
          </a:p>
          <a:p>
            <a:pPr marL="457200" lvl="1" indent="0" algn="just">
              <a:buNone/>
            </a:pPr>
            <a:r>
              <a:rPr lang="en-US" dirty="0"/>
              <a:t>If intensity(</a:t>
            </a:r>
            <a:r>
              <a:rPr lang="en-US" dirty="0" err="1"/>
              <a:t>x,y</a:t>
            </a:r>
            <a:r>
              <a:rPr lang="en-US" dirty="0"/>
              <a:t>) &gt; thresh, then set intensity(</a:t>
            </a:r>
            <a:r>
              <a:rPr lang="en-US" dirty="0" err="1"/>
              <a:t>x,y</a:t>
            </a:r>
            <a:r>
              <a:rPr lang="en-US" dirty="0"/>
              <a:t>) = 0; else leave intensity(</a:t>
            </a:r>
            <a:r>
              <a:rPr lang="en-US" dirty="0" err="1"/>
              <a:t>x,y</a:t>
            </a:r>
            <a:r>
              <a:rPr lang="en-US" dirty="0"/>
              <a:t>) as it is.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41</a:t>
            </a:fld>
            <a:endParaRPr lang="en-US"/>
          </a:p>
        </p:txBody>
      </p:sp>
    </p:spTree>
    <p:extLst>
      <p:ext uri="{BB962C8B-B14F-4D97-AF65-F5344CB8AC3E}">
        <p14:creationId xmlns:p14="http://schemas.microsoft.com/office/powerpoint/2010/main" val="2877338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0"/>
            <a:ext cx="8915400" cy="5911222"/>
          </a:xfrm>
        </p:spPr>
        <p:txBody>
          <a:bodyPr>
            <a:normAutofit fontScale="70000" lnSpcReduction="20000"/>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matplotlib</a:t>
            </a:r>
            <a:r>
              <a:rPr lang="en-US" dirty="0"/>
              <a:t> import </a:t>
            </a:r>
            <a:r>
              <a:rPr lang="en-US" dirty="0" err="1"/>
              <a:t>pyplot</a:t>
            </a:r>
            <a:r>
              <a:rPr lang="en-US" dirty="0"/>
              <a:t> as </a:t>
            </a:r>
            <a:r>
              <a:rPr lang="en-US" dirty="0" err="1"/>
              <a:t>plt</a:t>
            </a:r>
            <a:endParaRPr lang="en-US" dirty="0"/>
          </a:p>
          <a:p>
            <a:pPr marL="0" indent="0">
              <a:buNone/>
            </a:pPr>
            <a:endParaRPr lang="en-US" dirty="0"/>
          </a:p>
          <a:p>
            <a:pPr marL="0" indent="0">
              <a:buNone/>
            </a:pPr>
            <a:r>
              <a:rPr lang="en-US" dirty="0" err="1"/>
              <a:t>img</a:t>
            </a:r>
            <a:r>
              <a:rPr lang="en-US" dirty="0"/>
              <a:t> = cv2.imread('gradient.png',0)</a:t>
            </a:r>
          </a:p>
          <a:p>
            <a:pPr marL="0" indent="0">
              <a:buNone/>
            </a:pPr>
            <a:r>
              <a:rPr lang="en-US" dirty="0"/>
              <a:t>ret,thresh1 = cv2.threshold(img,127,255,cv2.THRESH_BINARY)</a:t>
            </a:r>
          </a:p>
          <a:p>
            <a:pPr marL="0" indent="0">
              <a:buNone/>
            </a:pPr>
            <a:r>
              <a:rPr lang="en-US" dirty="0"/>
              <a:t>ret,thresh2 = cv2.threshold(img,127,255,cv2.THRESH_BINARY_INV)</a:t>
            </a:r>
          </a:p>
          <a:p>
            <a:pPr marL="0" indent="0">
              <a:buNone/>
            </a:pPr>
            <a:r>
              <a:rPr lang="en-US" dirty="0"/>
              <a:t>ret,thresh3 = cv2.threshold(img,127,255,cv2.THRESH_TRUNC)</a:t>
            </a:r>
          </a:p>
          <a:p>
            <a:pPr marL="0" indent="0">
              <a:buNone/>
            </a:pPr>
            <a:r>
              <a:rPr lang="en-US" dirty="0"/>
              <a:t>ret,thresh4 = cv2.threshold(img,127,255,cv2.THRESH_TOZERO)</a:t>
            </a:r>
          </a:p>
          <a:p>
            <a:pPr marL="0" indent="0">
              <a:buNone/>
            </a:pPr>
            <a:r>
              <a:rPr lang="en-US" dirty="0"/>
              <a:t>ret,thresh5 = cv2.threshold(img,127,255,cv2.THRESH_TOZERO_INV)</a:t>
            </a:r>
          </a:p>
          <a:p>
            <a:pPr marL="0" indent="0">
              <a:buNone/>
            </a:pPr>
            <a:endParaRPr lang="en-US" dirty="0"/>
          </a:p>
          <a:p>
            <a:pPr marL="0" indent="0">
              <a:buNone/>
            </a:pPr>
            <a:r>
              <a:rPr lang="en-US" dirty="0"/>
              <a:t>titles = ['Original </a:t>
            </a:r>
            <a:r>
              <a:rPr lang="en-US" dirty="0" err="1"/>
              <a:t>Image','BINARY','BINARY_INV','TRUNC','TOZERO','TOZERO_INV</a:t>
            </a:r>
            <a:r>
              <a:rPr lang="en-US" dirty="0"/>
              <a:t>']</a:t>
            </a:r>
          </a:p>
          <a:p>
            <a:pPr marL="0" indent="0">
              <a:buNone/>
            </a:pPr>
            <a:r>
              <a:rPr lang="en-US" dirty="0"/>
              <a:t>images = [</a:t>
            </a:r>
            <a:r>
              <a:rPr lang="en-US" dirty="0" err="1"/>
              <a:t>img</a:t>
            </a:r>
            <a:r>
              <a:rPr lang="en-US" dirty="0"/>
              <a:t>, thresh1, thresh2, thresh3, thresh4, thresh5]</a:t>
            </a:r>
          </a:p>
          <a:p>
            <a:pPr marL="0" indent="0">
              <a:buNone/>
            </a:pPr>
            <a:endParaRPr lang="en-US" dirty="0"/>
          </a:p>
          <a:p>
            <a:pPr marL="0" indent="0">
              <a:buNone/>
            </a:pPr>
            <a:r>
              <a:rPr lang="en-US" dirty="0"/>
              <a:t>for </a:t>
            </a:r>
            <a:r>
              <a:rPr lang="en-US" dirty="0" err="1"/>
              <a:t>i</a:t>
            </a:r>
            <a:r>
              <a:rPr lang="en-US" dirty="0"/>
              <a:t> in </a:t>
            </a:r>
            <a:r>
              <a:rPr lang="en-US" dirty="0" err="1"/>
              <a:t>xrange</a:t>
            </a:r>
            <a:r>
              <a:rPr lang="en-US" dirty="0"/>
              <a:t>(6):</a:t>
            </a:r>
          </a:p>
          <a:p>
            <a:pPr marL="0" indent="0">
              <a:buNone/>
            </a:pPr>
            <a:r>
              <a:rPr lang="en-US" dirty="0"/>
              <a:t>    </a:t>
            </a:r>
            <a:r>
              <a:rPr lang="en-US" dirty="0" err="1"/>
              <a:t>plt.subplot</a:t>
            </a:r>
            <a:r>
              <a:rPr lang="en-US" dirty="0"/>
              <a:t>(2,3,i+1),</a:t>
            </a:r>
            <a:r>
              <a:rPr lang="en-US" dirty="0" err="1"/>
              <a:t>plt.imshow</a:t>
            </a:r>
            <a:r>
              <a:rPr lang="en-US" dirty="0"/>
              <a:t>(images[</a:t>
            </a:r>
            <a:r>
              <a:rPr lang="en-US" dirty="0" err="1"/>
              <a:t>i</a:t>
            </a:r>
            <a:r>
              <a:rPr lang="en-US" dirty="0"/>
              <a:t>],'gray')</a:t>
            </a:r>
          </a:p>
          <a:p>
            <a:pPr marL="0" indent="0">
              <a:buNone/>
            </a:pPr>
            <a:r>
              <a:rPr lang="en-US" dirty="0"/>
              <a:t>    </a:t>
            </a:r>
            <a:r>
              <a:rPr lang="en-US" dirty="0" err="1"/>
              <a:t>plt.title</a:t>
            </a:r>
            <a:r>
              <a:rPr lang="en-US" dirty="0"/>
              <a:t>(titles[</a:t>
            </a:r>
            <a:r>
              <a:rPr lang="en-US" dirty="0" err="1"/>
              <a:t>i</a:t>
            </a:r>
            <a:r>
              <a:rPr lang="en-US" dirty="0"/>
              <a:t>])</a:t>
            </a:r>
          </a:p>
          <a:p>
            <a:pPr marL="0" indent="0">
              <a:buNone/>
            </a:pPr>
            <a:r>
              <a:rPr lang="en-US" dirty="0"/>
              <a:t>    </a:t>
            </a:r>
            <a:r>
              <a:rPr lang="en-US" dirty="0" err="1"/>
              <a:t>plt.xticks</a:t>
            </a:r>
            <a:r>
              <a:rPr lang="en-US" dirty="0"/>
              <a:t>([]),</a:t>
            </a:r>
            <a:r>
              <a:rPr lang="en-US" dirty="0" err="1"/>
              <a:t>plt.yticks</a:t>
            </a:r>
            <a:r>
              <a:rPr lang="en-US" dirty="0"/>
              <a:t>([])</a:t>
            </a:r>
          </a:p>
          <a:p>
            <a:pPr marL="0" indent="0">
              <a:buNone/>
            </a:pPr>
            <a:endParaRPr lang="en-US" dirty="0"/>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42</a:t>
            </a:fld>
            <a:endParaRPr lang="en-US"/>
          </a:p>
        </p:txBody>
      </p:sp>
    </p:spTree>
    <p:extLst>
      <p:ext uri="{BB962C8B-B14F-4D97-AF65-F5344CB8AC3E}">
        <p14:creationId xmlns:p14="http://schemas.microsoft.com/office/powerpoint/2010/main" val="2290141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43</a:t>
            </a:fld>
            <a:endParaRPr lang="en-US"/>
          </a:p>
        </p:txBody>
      </p:sp>
      <p:pic>
        <p:nvPicPr>
          <p:cNvPr id="4098" name="Picture 2" descr="Simple Thresho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79" y="1319750"/>
            <a:ext cx="5394960" cy="3836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847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Image Scaling</a:t>
            </a:r>
            <a:endParaRPr lang="en-US" b="1" dirty="0"/>
          </a:p>
        </p:txBody>
      </p:sp>
      <p:sp>
        <p:nvSpPr>
          <p:cNvPr id="3" name="Content Placeholder 2"/>
          <p:cNvSpPr>
            <a:spLocks noGrp="1"/>
          </p:cNvSpPr>
          <p:nvPr>
            <p:ph idx="1"/>
          </p:nvPr>
        </p:nvSpPr>
        <p:spPr>
          <a:xfrm>
            <a:off x="2589212" y="1429555"/>
            <a:ext cx="8915400" cy="4481667"/>
          </a:xfrm>
        </p:spPr>
        <p:txBody>
          <a:bodyPr>
            <a:normAutofit/>
          </a:bodyPr>
          <a:lstStyle/>
          <a:p>
            <a:pPr algn="just"/>
            <a:r>
              <a:rPr lang="en-US" dirty="0"/>
              <a:t>Scaling is just resizing of the image. </a:t>
            </a:r>
            <a:r>
              <a:rPr lang="en-US" dirty="0" err="1"/>
              <a:t>OpenCV</a:t>
            </a:r>
            <a:r>
              <a:rPr lang="en-US" dirty="0"/>
              <a:t> comes with a function cv2.resize() for this purpose. The size of the image can be specified manually, or you can specify the scaling factor. Different interpolation methods are used. Preferable interpolation methods are cv2.INTER_AREA for shrinking and cv2.INTER_CUBIC (slow) &amp; cv2.INTER_LINEAR for zooming. By default, interpolation method used is cv2.INTER_LINEAR for all resizing purposes. </a:t>
            </a:r>
            <a:endParaRPr lang="en-US" dirty="0" smtClean="0"/>
          </a:p>
          <a:p>
            <a:pPr marL="0" indent="0" algn="just">
              <a:buNone/>
            </a:pPr>
            <a:r>
              <a:rPr lang="en-US" dirty="0"/>
              <a:t>import cv2</a:t>
            </a:r>
          </a:p>
          <a:p>
            <a:pPr marL="0" indent="0" algn="just">
              <a:buNone/>
            </a:pPr>
            <a:r>
              <a:rPr lang="en-US" dirty="0"/>
              <a:t>import </a:t>
            </a:r>
            <a:r>
              <a:rPr lang="en-US" dirty="0" err="1"/>
              <a:t>numpy</a:t>
            </a:r>
            <a:r>
              <a:rPr lang="en-US" dirty="0"/>
              <a:t> as </a:t>
            </a:r>
            <a:r>
              <a:rPr lang="en-US" dirty="0" err="1" smtClean="0"/>
              <a:t>np</a:t>
            </a:r>
            <a:endParaRPr lang="en-US" dirty="0"/>
          </a:p>
          <a:p>
            <a:pPr marL="0" indent="0" algn="just">
              <a:buNone/>
            </a:pPr>
            <a:r>
              <a:rPr lang="en-US" dirty="0" err="1"/>
              <a:t>img</a:t>
            </a:r>
            <a:r>
              <a:rPr lang="en-US" dirty="0"/>
              <a:t> = cv2.imread('messi5.jpg</a:t>
            </a:r>
            <a:r>
              <a:rPr lang="en-US" dirty="0" smtClean="0"/>
              <a:t>')</a:t>
            </a:r>
            <a:endParaRPr lang="en-US" dirty="0"/>
          </a:p>
          <a:p>
            <a:pPr marL="0" indent="0" algn="just">
              <a:buNone/>
            </a:pPr>
            <a:r>
              <a:rPr lang="en-US" dirty="0"/>
              <a:t>res = cv2.resize(</a:t>
            </a:r>
            <a:r>
              <a:rPr lang="en-US" dirty="0" err="1"/>
              <a:t>img,None,fx</a:t>
            </a:r>
            <a:r>
              <a:rPr lang="en-US" dirty="0"/>
              <a:t>=2, </a:t>
            </a:r>
            <a:r>
              <a:rPr lang="en-US" dirty="0" err="1"/>
              <a:t>fy</a:t>
            </a:r>
            <a:r>
              <a:rPr lang="en-US" dirty="0"/>
              <a:t>=2, interpolation = cv2.INTER_CUBIC</a:t>
            </a:r>
            <a:r>
              <a:rPr lang="en-US" dirty="0" smtClean="0"/>
              <a:t>)</a:t>
            </a:r>
            <a:endParaRPr lang="en-US" dirty="0"/>
          </a:p>
          <a:p>
            <a:pPr marL="0" indent="0" algn="just">
              <a:buNone/>
            </a:pPr>
            <a:r>
              <a:rPr lang="en-US" dirty="0"/>
              <a:t>height, width = </a:t>
            </a:r>
            <a:r>
              <a:rPr lang="en-US" dirty="0" err="1"/>
              <a:t>img.shape</a:t>
            </a:r>
            <a:r>
              <a:rPr lang="en-US" dirty="0"/>
              <a:t>[:2]</a:t>
            </a:r>
          </a:p>
          <a:p>
            <a:pPr marL="0" indent="0" algn="just">
              <a:buNone/>
            </a:pPr>
            <a:r>
              <a:rPr lang="en-US" dirty="0"/>
              <a:t>res = cv2.resize(</a:t>
            </a:r>
            <a:r>
              <a:rPr lang="en-US" dirty="0" err="1"/>
              <a:t>img</a:t>
            </a:r>
            <a:r>
              <a:rPr lang="en-US" dirty="0"/>
              <a:t>,(2*width, 2*height), interpolation = cv2.INTER_CUBIC)</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44</a:t>
            </a:fld>
            <a:endParaRPr lang="en-US"/>
          </a:p>
        </p:txBody>
      </p:sp>
    </p:spTree>
    <p:extLst>
      <p:ext uri="{BB962C8B-B14F-4D97-AF65-F5344CB8AC3E}">
        <p14:creationId xmlns:p14="http://schemas.microsoft.com/office/powerpoint/2010/main" val="3635583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643944"/>
          </a:xfrm>
        </p:spPr>
        <p:txBody>
          <a:bodyPr/>
          <a:lstStyle/>
          <a:p>
            <a:pPr algn="ctr"/>
            <a:r>
              <a:rPr lang="en-US" b="1" dirty="0" smtClean="0"/>
              <a:t>Image Translation</a:t>
            </a:r>
            <a:endParaRPr lang="en-US" b="1" dirty="0"/>
          </a:p>
        </p:txBody>
      </p:sp>
      <p:sp>
        <p:nvSpPr>
          <p:cNvPr id="3" name="Content Placeholder 2"/>
          <p:cNvSpPr>
            <a:spLocks noGrp="1"/>
          </p:cNvSpPr>
          <p:nvPr>
            <p:ph idx="1"/>
          </p:nvPr>
        </p:nvSpPr>
        <p:spPr>
          <a:xfrm>
            <a:off x="2589212" y="787782"/>
            <a:ext cx="8915400" cy="5123440"/>
          </a:xfrm>
        </p:spPr>
        <p:txBody>
          <a:bodyPr>
            <a:normAutofit fontScale="92500" lnSpcReduction="20000"/>
          </a:bodyPr>
          <a:lstStyle/>
          <a:p>
            <a:pPr algn="just"/>
            <a:r>
              <a:rPr lang="en-US" dirty="0"/>
              <a:t>Translation is the shifting of object’s location. If you know the shift in (</a:t>
            </a:r>
            <a:r>
              <a:rPr lang="en-US" dirty="0" err="1"/>
              <a:t>x,y</a:t>
            </a:r>
            <a:r>
              <a:rPr lang="en-US" dirty="0"/>
              <a:t>) direction, let it be (</a:t>
            </a:r>
            <a:r>
              <a:rPr lang="en-US" dirty="0" err="1"/>
              <a:t>t_x,t_y</a:t>
            </a:r>
            <a:r>
              <a:rPr lang="en-US" dirty="0"/>
              <a:t>), you can create the transformation matrix </a:t>
            </a:r>
            <a:r>
              <a:rPr lang="en-US" dirty="0" smtClean="0"/>
              <a:t>as </a:t>
            </a:r>
            <a:r>
              <a:rPr lang="en-US" dirty="0"/>
              <a:t>follows:</a:t>
            </a:r>
          </a:p>
          <a:p>
            <a:pPr marL="0" indent="0" algn="just">
              <a:buNone/>
            </a:pPr>
            <a:endParaRPr lang="en-US" dirty="0" smtClean="0"/>
          </a:p>
          <a:p>
            <a:pPr marL="0" indent="0" algn="just">
              <a:buNone/>
            </a:pPr>
            <a:endParaRPr lang="en-US" dirty="0"/>
          </a:p>
          <a:p>
            <a:pPr algn="just"/>
            <a:r>
              <a:rPr lang="en-US" dirty="0"/>
              <a:t>You can take make it into a </a:t>
            </a:r>
            <a:r>
              <a:rPr lang="en-US" dirty="0" err="1"/>
              <a:t>Numpy</a:t>
            </a:r>
            <a:r>
              <a:rPr lang="en-US" dirty="0"/>
              <a:t> array of type np.float32 and pass it into cv2.warpAffine() function. </a:t>
            </a:r>
            <a:r>
              <a:rPr lang="en-US" dirty="0" smtClean="0"/>
              <a:t>See </a:t>
            </a:r>
            <a:r>
              <a:rPr lang="en-US" dirty="0"/>
              <a:t>below example for a shift of (100,50</a:t>
            </a:r>
            <a:r>
              <a:rPr lang="en-US" dirty="0" smtClean="0"/>
              <a:t>):</a:t>
            </a:r>
          </a:p>
          <a:p>
            <a:pPr marL="0" indent="0" algn="just">
              <a:buNone/>
            </a:pPr>
            <a:r>
              <a:rPr lang="en-US" dirty="0" err="1" smtClean="0"/>
              <a:t>img</a:t>
            </a:r>
            <a:r>
              <a:rPr lang="en-US" dirty="0" smtClean="0"/>
              <a:t> </a:t>
            </a:r>
            <a:r>
              <a:rPr lang="en-US" dirty="0"/>
              <a:t>= cv2.imread('messi5.jpg',0)</a:t>
            </a:r>
          </a:p>
          <a:p>
            <a:pPr marL="0" indent="0" algn="just">
              <a:buNone/>
            </a:pPr>
            <a:r>
              <a:rPr lang="en-US" dirty="0" err="1"/>
              <a:t>rows,cols</a:t>
            </a:r>
            <a:r>
              <a:rPr lang="en-US" dirty="0"/>
              <a:t> = </a:t>
            </a:r>
            <a:r>
              <a:rPr lang="en-US" dirty="0" err="1" smtClean="0"/>
              <a:t>img.shape</a:t>
            </a:r>
            <a:endParaRPr lang="en-US" dirty="0"/>
          </a:p>
          <a:p>
            <a:pPr marL="0" indent="0" algn="just">
              <a:buNone/>
            </a:pPr>
            <a:r>
              <a:rPr lang="en-US" dirty="0"/>
              <a:t>M = np.float32([[1,0,100],[0,1,50]])</a:t>
            </a:r>
          </a:p>
          <a:p>
            <a:pPr marL="0" indent="0" algn="just">
              <a:buNone/>
            </a:pPr>
            <a:r>
              <a:rPr lang="en-US" dirty="0" err="1"/>
              <a:t>dst</a:t>
            </a:r>
            <a:r>
              <a:rPr lang="en-US" dirty="0"/>
              <a:t> = cv2.warpAffine(</a:t>
            </a:r>
            <a:r>
              <a:rPr lang="en-US" dirty="0" err="1"/>
              <a:t>img,M</a:t>
            </a:r>
            <a:r>
              <a:rPr lang="en-US" dirty="0"/>
              <a:t>,(</a:t>
            </a:r>
            <a:r>
              <a:rPr lang="en-US" dirty="0" err="1"/>
              <a:t>cols,rows</a:t>
            </a:r>
            <a:r>
              <a:rPr lang="en-US" dirty="0" smtClean="0"/>
              <a:t>))</a:t>
            </a:r>
            <a:endParaRPr lang="en-US" dirty="0"/>
          </a:p>
          <a:p>
            <a:pPr marL="0" indent="0" algn="just">
              <a:buNone/>
            </a:pPr>
            <a:r>
              <a:rPr lang="en-US" dirty="0"/>
              <a:t>cv2.imshow('</a:t>
            </a:r>
            <a:r>
              <a:rPr lang="en-US" dirty="0" err="1"/>
              <a:t>img</a:t>
            </a:r>
            <a:r>
              <a:rPr lang="en-US" dirty="0"/>
              <a:t>',</a:t>
            </a:r>
            <a:r>
              <a:rPr lang="en-US" dirty="0" err="1"/>
              <a:t>dst</a:t>
            </a:r>
            <a:r>
              <a:rPr lang="en-US" dirty="0"/>
              <a:t>)</a:t>
            </a:r>
          </a:p>
          <a:p>
            <a:pPr marL="0" indent="0" algn="just">
              <a:buNone/>
            </a:pPr>
            <a:r>
              <a:rPr lang="en-US" dirty="0"/>
              <a:t>cv2.waitKey(0)</a:t>
            </a:r>
          </a:p>
          <a:p>
            <a:pPr marL="0" indent="0" algn="just">
              <a:buNone/>
            </a:pPr>
            <a:r>
              <a:rPr lang="en-US" dirty="0"/>
              <a:t>cv2.destroyAllWindows</a:t>
            </a:r>
            <a:r>
              <a:rPr lang="en-US" dirty="0" smtClean="0"/>
              <a:t>()</a:t>
            </a:r>
            <a:endParaRPr lang="en-US" dirty="0"/>
          </a:p>
          <a:p>
            <a:pPr algn="just"/>
            <a:r>
              <a:rPr lang="en-US" dirty="0"/>
              <a:t>Third argument of the cv2.warpAffine() function is the size of the output image, which should be in the form of (width, height). Remember width = number of columns, and height = number of rows.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45</a:t>
            </a:fld>
            <a:endParaRPr lang="en-US"/>
          </a:p>
        </p:txBody>
      </p:sp>
      <p:pic>
        <p:nvPicPr>
          <p:cNvPr id="7" name="Picture 6"/>
          <p:cNvPicPr>
            <a:picLocks noChangeAspect="1"/>
          </p:cNvPicPr>
          <p:nvPr/>
        </p:nvPicPr>
        <p:blipFill>
          <a:blip r:embed="rId2"/>
          <a:stretch>
            <a:fillRect/>
          </a:stretch>
        </p:blipFill>
        <p:spPr>
          <a:xfrm>
            <a:off x="6052734" y="1244954"/>
            <a:ext cx="1400175" cy="762000"/>
          </a:xfrm>
          <a:prstGeom prst="rect">
            <a:avLst/>
          </a:prstGeom>
        </p:spPr>
      </p:pic>
    </p:spTree>
    <p:extLst>
      <p:ext uri="{BB962C8B-B14F-4D97-AF65-F5344CB8AC3E}">
        <p14:creationId xmlns:p14="http://schemas.microsoft.com/office/powerpoint/2010/main" val="39595881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Image Rotation</a:t>
            </a:r>
            <a:endParaRPr lang="en-US" b="1" dirty="0"/>
          </a:p>
        </p:txBody>
      </p:sp>
      <p:sp>
        <p:nvSpPr>
          <p:cNvPr id="3" name="Content Placeholder 2"/>
          <p:cNvSpPr>
            <a:spLocks noGrp="1"/>
          </p:cNvSpPr>
          <p:nvPr>
            <p:ph idx="1"/>
          </p:nvPr>
        </p:nvSpPr>
        <p:spPr/>
        <p:txBody>
          <a:bodyPr/>
          <a:lstStyle/>
          <a:p>
            <a:pPr algn="just"/>
            <a:r>
              <a:rPr lang="en-US" dirty="0"/>
              <a:t>To find this transformation matrix, </a:t>
            </a:r>
            <a:r>
              <a:rPr lang="en-US" dirty="0" err="1"/>
              <a:t>OpenCV</a:t>
            </a:r>
            <a:r>
              <a:rPr lang="en-US" dirty="0"/>
              <a:t> provides a function, </a:t>
            </a:r>
            <a:r>
              <a:rPr lang="en-US" b="1" dirty="0"/>
              <a:t>cv2.getRotationMatrix2D</a:t>
            </a:r>
            <a:r>
              <a:rPr lang="en-US" dirty="0"/>
              <a:t>. Check below example which rotates the image by 90 degree with respect to center without any scaling</a:t>
            </a:r>
            <a:r>
              <a:rPr lang="en-US" dirty="0" smtClean="0"/>
              <a:t>.</a:t>
            </a:r>
          </a:p>
          <a:p>
            <a:pPr marL="0" indent="0" algn="just">
              <a:buNone/>
            </a:pPr>
            <a:r>
              <a:rPr lang="en-US" dirty="0" err="1"/>
              <a:t>img</a:t>
            </a:r>
            <a:r>
              <a:rPr lang="en-US" dirty="0"/>
              <a:t> = cv2.imread('messi5.jpg',0)</a:t>
            </a:r>
          </a:p>
          <a:p>
            <a:pPr marL="0" indent="0" algn="just">
              <a:buNone/>
            </a:pPr>
            <a:r>
              <a:rPr lang="en-US" dirty="0" err="1"/>
              <a:t>rows,cols</a:t>
            </a:r>
            <a:r>
              <a:rPr lang="en-US" dirty="0"/>
              <a:t> = </a:t>
            </a:r>
            <a:r>
              <a:rPr lang="en-US" dirty="0" err="1"/>
              <a:t>img.shape</a:t>
            </a:r>
            <a:endParaRPr lang="en-US" dirty="0"/>
          </a:p>
          <a:p>
            <a:pPr marL="0" indent="0" algn="just">
              <a:buNone/>
            </a:pPr>
            <a:endParaRPr lang="en-US" dirty="0"/>
          </a:p>
          <a:p>
            <a:pPr marL="0" indent="0" algn="just">
              <a:buNone/>
            </a:pPr>
            <a:r>
              <a:rPr lang="en-US" dirty="0"/>
              <a:t>M = cv2.getRotationMatrix2D((cols/2,rows/2),90,1)</a:t>
            </a:r>
          </a:p>
          <a:p>
            <a:pPr marL="0" indent="0" algn="just">
              <a:buNone/>
            </a:pPr>
            <a:r>
              <a:rPr lang="en-US" dirty="0" err="1"/>
              <a:t>dst</a:t>
            </a:r>
            <a:r>
              <a:rPr lang="en-US" dirty="0"/>
              <a:t> = cv2.warpAffine(</a:t>
            </a:r>
            <a:r>
              <a:rPr lang="en-US" dirty="0" err="1"/>
              <a:t>img,M</a:t>
            </a:r>
            <a:r>
              <a:rPr lang="en-US" dirty="0"/>
              <a:t>,(</a:t>
            </a:r>
            <a:r>
              <a:rPr lang="en-US" dirty="0" err="1"/>
              <a:t>cols,rows</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46</a:t>
            </a:fld>
            <a:endParaRPr lang="en-US"/>
          </a:p>
        </p:txBody>
      </p:sp>
    </p:spTree>
    <p:extLst>
      <p:ext uri="{BB962C8B-B14F-4D97-AF65-F5344CB8AC3E}">
        <p14:creationId xmlns:p14="http://schemas.microsoft.com/office/powerpoint/2010/main" val="2122932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696"/>
            <a:ext cx="8911687" cy="752086"/>
          </a:xfrm>
        </p:spPr>
        <p:txBody>
          <a:bodyPr>
            <a:normAutofit fontScale="90000"/>
          </a:bodyPr>
          <a:lstStyle/>
          <a:p>
            <a:pPr algn="ctr"/>
            <a:r>
              <a:rPr lang="en-US" b="1" dirty="0"/>
              <a:t>Affine Transformation</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85000" lnSpcReduction="20000"/>
          </a:bodyPr>
          <a:lstStyle/>
          <a:p>
            <a:r>
              <a:rPr lang="en-US" dirty="0"/>
              <a:t>In affine transformation, all parallel lines in the original image will still be parallel in the output image. To find the transformation matrix, we need three points from input image and their corresponding locations in output image. Then </a:t>
            </a:r>
            <a:r>
              <a:rPr lang="en-US" b="1" dirty="0"/>
              <a:t>cv2.getAffineTransform</a:t>
            </a:r>
            <a:r>
              <a:rPr lang="en-US" dirty="0"/>
              <a:t> will create a 2x3 matrix which is to be passed to </a:t>
            </a:r>
            <a:r>
              <a:rPr lang="en-US" b="1" dirty="0"/>
              <a:t>cv2.warpAffine</a:t>
            </a:r>
            <a:r>
              <a:rPr lang="en-US" dirty="0" smtClean="0"/>
              <a:t>.</a:t>
            </a:r>
          </a:p>
          <a:p>
            <a:pPr marL="0" indent="0">
              <a:buNone/>
            </a:pPr>
            <a:r>
              <a:rPr lang="en-US" dirty="0" err="1"/>
              <a:t>img</a:t>
            </a:r>
            <a:r>
              <a:rPr lang="en-US" dirty="0"/>
              <a:t> = cv2.imread('drawing.png')</a:t>
            </a:r>
          </a:p>
          <a:p>
            <a:pPr marL="0" indent="0">
              <a:buNone/>
            </a:pPr>
            <a:r>
              <a:rPr lang="en-US" dirty="0" err="1"/>
              <a:t>rows,cols,ch</a:t>
            </a:r>
            <a:r>
              <a:rPr lang="en-US" dirty="0"/>
              <a:t> = </a:t>
            </a:r>
            <a:r>
              <a:rPr lang="en-US" dirty="0" err="1"/>
              <a:t>img.shape</a:t>
            </a:r>
            <a:endParaRPr lang="en-US" dirty="0"/>
          </a:p>
          <a:p>
            <a:pPr marL="0" indent="0">
              <a:buNone/>
            </a:pPr>
            <a:endParaRPr lang="en-US" dirty="0"/>
          </a:p>
          <a:p>
            <a:pPr marL="0" indent="0">
              <a:buNone/>
            </a:pPr>
            <a:r>
              <a:rPr lang="en-US" dirty="0"/>
              <a:t>pts1 = np.float32([[50,50],[200,50],[50,200]])</a:t>
            </a:r>
          </a:p>
          <a:p>
            <a:pPr marL="0" indent="0">
              <a:buNone/>
            </a:pPr>
            <a:r>
              <a:rPr lang="en-US" dirty="0"/>
              <a:t>pts2 = np.float32([[10,100],[200,50],[100,250]])</a:t>
            </a:r>
          </a:p>
          <a:p>
            <a:pPr marL="0" indent="0">
              <a:buNone/>
            </a:pPr>
            <a:endParaRPr lang="en-US" dirty="0"/>
          </a:p>
          <a:p>
            <a:pPr marL="0" indent="0">
              <a:buNone/>
            </a:pPr>
            <a:r>
              <a:rPr lang="en-US" dirty="0"/>
              <a:t>M = cv2.getAffineTransform(pts1,pts2)</a:t>
            </a:r>
          </a:p>
          <a:p>
            <a:pPr marL="0" indent="0">
              <a:buNone/>
            </a:pPr>
            <a:endParaRPr lang="en-US" dirty="0"/>
          </a:p>
          <a:p>
            <a:pPr marL="0" indent="0">
              <a:buNone/>
            </a:pPr>
            <a:r>
              <a:rPr lang="en-US" dirty="0" err="1"/>
              <a:t>dst</a:t>
            </a:r>
            <a:r>
              <a:rPr lang="en-US" dirty="0"/>
              <a:t> = cv2.warpAffine(</a:t>
            </a:r>
            <a:r>
              <a:rPr lang="en-US" dirty="0" err="1"/>
              <a:t>img,M</a:t>
            </a:r>
            <a:r>
              <a:rPr lang="en-US" dirty="0"/>
              <a:t>,(</a:t>
            </a:r>
            <a:r>
              <a:rPr lang="en-US" dirty="0" err="1"/>
              <a:t>cols,rows</a:t>
            </a:r>
            <a:r>
              <a:rPr lang="en-US" dirty="0"/>
              <a:t>))</a:t>
            </a:r>
          </a:p>
          <a:p>
            <a:pPr marL="0" indent="0">
              <a:buNone/>
            </a:pPr>
            <a:endParaRPr lang="en-US" dirty="0"/>
          </a:p>
          <a:p>
            <a:pPr marL="0" indent="0">
              <a:buNone/>
            </a:pPr>
            <a:r>
              <a:rPr lang="en-US" dirty="0" err="1"/>
              <a:t>plt.subplot</a:t>
            </a:r>
            <a:r>
              <a:rPr lang="en-US" dirty="0"/>
              <a:t>(121),</a:t>
            </a:r>
            <a:r>
              <a:rPr lang="en-US" dirty="0" err="1"/>
              <a:t>plt.imshow</a:t>
            </a:r>
            <a:r>
              <a:rPr lang="en-US" dirty="0"/>
              <a:t>(</a:t>
            </a:r>
            <a:r>
              <a:rPr lang="en-US" dirty="0" err="1"/>
              <a:t>img</a:t>
            </a:r>
            <a:r>
              <a:rPr lang="en-US" dirty="0"/>
              <a:t>),</a:t>
            </a:r>
            <a:r>
              <a:rPr lang="en-US" dirty="0" err="1"/>
              <a:t>plt.title</a:t>
            </a:r>
            <a:r>
              <a:rPr lang="en-US" dirty="0"/>
              <a:t>('Input')</a:t>
            </a:r>
          </a:p>
          <a:p>
            <a:pPr marL="0" indent="0">
              <a:buNone/>
            </a:pPr>
            <a:r>
              <a:rPr lang="en-US" dirty="0" err="1"/>
              <a:t>plt.subplot</a:t>
            </a:r>
            <a:r>
              <a:rPr lang="en-US" dirty="0"/>
              <a:t>(122),</a:t>
            </a:r>
            <a:r>
              <a:rPr lang="en-US" dirty="0" err="1"/>
              <a:t>plt.imshow</a:t>
            </a:r>
            <a:r>
              <a:rPr lang="en-US" dirty="0"/>
              <a:t>(</a:t>
            </a:r>
            <a:r>
              <a:rPr lang="en-US" dirty="0" err="1"/>
              <a:t>dst</a:t>
            </a:r>
            <a:r>
              <a:rPr lang="en-US" dirty="0"/>
              <a:t>),</a:t>
            </a:r>
            <a:r>
              <a:rPr lang="en-US" dirty="0" err="1"/>
              <a:t>plt.title</a:t>
            </a:r>
            <a:r>
              <a:rPr lang="en-US" dirty="0"/>
              <a:t>('Output')</a:t>
            </a:r>
          </a:p>
          <a:p>
            <a:pPr marL="0" indent="0">
              <a:buNone/>
            </a:pPr>
            <a:r>
              <a:rPr lang="en-US" dirty="0" err="1"/>
              <a:t>plt.show</a:t>
            </a:r>
            <a:r>
              <a:rPr lang="en-US" dirty="0"/>
              <a:t>()</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47</a:t>
            </a:fld>
            <a:endParaRPr lang="en-US"/>
          </a:p>
        </p:txBody>
      </p:sp>
    </p:spTree>
    <p:extLst>
      <p:ext uri="{BB962C8B-B14F-4D97-AF65-F5344CB8AC3E}">
        <p14:creationId xmlns:p14="http://schemas.microsoft.com/office/powerpoint/2010/main" val="799744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48</a:t>
            </a:fld>
            <a:endParaRPr lang="en-US"/>
          </a:p>
        </p:txBody>
      </p:sp>
      <p:pic>
        <p:nvPicPr>
          <p:cNvPr id="7" name="Picture 6"/>
          <p:cNvPicPr>
            <a:picLocks noChangeAspect="1"/>
          </p:cNvPicPr>
          <p:nvPr/>
        </p:nvPicPr>
        <p:blipFill>
          <a:blip r:embed="rId2"/>
          <a:stretch>
            <a:fillRect/>
          </a:stretch>
        </p:blipFill>
        <p:spPr>
          <a:xfrm>
            <a:off x="3538739" y="938944"/>
            <a:ext cx="6583680" cy="4272392"/>
          </a:xfrm>
          <a:prstGeom prst="rect">
            <a:avLst/>
          </a:prstGeom>
        </p:spPr>
      </p:pic>
    </p:spTree>
    <p:extLst>
      <p:ext uri="{BB962C8B-B14F-4D97-AF65-F5344CB8AC3E}">
        <p14:creationId xmlns:p14="http://schemas.microsoft.com/office/powerpoint/2010/main" val="1326087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78"/>
            <a:ext cx="8911687" cy="663781"/>
          </a:xfrm>
        </p:spPr>
        <p:txBody>
          <a:bodyPr>
            <a:normAutofit fontScale="90000"/>
          </a:bodyPr>
          <a:lstStyle/>
          <a:p>
            <a:pPr algn="ctr"/>
            <a:r>
              <a:rPr lang="en-US" b="1" dirty="0"/>
              <a:t>Image Filtering</a:t>
            </a:r>
            <a:br>
              <a:rPr lang="en-US" b="1" dirty="0"/>
            </a:br>
            <a:endParaRPr lang="en-US" dirty="0"/>
          </a:p>
        </p:txBody>
      </p:sp>
      <p:sp>
        <p:nvSpPr>
          <p:cNvPr id="3" name="Content Placeholder 2"/>
          <p:cNvSpPr>
            <a:spLocks noGrp="1"/>
          </p:cNvSpPr>
          <p:nvPr>
            <p:ph idx="1"/>
          </p:nvPr>
        </p:nvSpPr>
        <p:spPr>
          <a:xfrm>
            <a:off x="2589212" y="695459"/>
            <a:ext cx="8915400" cy="5215763"/>
          </a:xfrm>
        </p:spPr>
        <p:txBody>
          <a:bodyPr>
            <a:normAutofit/>
          </a:bodyPr>
          <a:lstStyle/>
          <a:p>
            <a:r>
              <a:rPr lang="en-US" dirty="0"/>
              <a:t>As for one-dimensional signals, images also can be filtered with various low-pass filters (LPF), high-pass filters (HPF), etc. A LPF helps in removing noise, or blurring the image. A HPF filters helps in finding edges in an image</a:t>
            </a:r>
            <a:r>
              <a:rPr lang="en-US" dirty="0" smtClean="0"/>
              <a:t>.</a:t>
            </a:r>
            <a:endParaRPr lang="en-US" dirty="0"/>
          </a:p>
          <a:p>
            <a:r>
              <a:rPr lang="en-US" dirty="0" err="1"/>
              <a:t>OpenCV</a:t>
            </a:r>
            <a:r>
              <a:rPr lang="en-US" dirty="0"/>
              <a:t> provides a function, cv2.filter2D(), to convolve a kernel with an image. As an example, we will try an averaging filter on an image. A 5x5 averaging filter kernel can be defined as follows:</a:t>
            </a:r>
          </a:p>
          <a:p>
            <a:endParaRPr lang="en-US" dirty="0"/>
          </a:p>
          <a:p>
            <a:pPr marL="0" indent="0">
              <a:buNone/>
            </a:pPr>
            <a:endParaRPr lang="en-US" dirty="0"/>
          </a:p>
          <a:p>
            <a:endParaRPr lang="en-US" dirty="0" smtClean="0"/>
          </a:p>
          <a:p>
            <a:pPr algn="just"/>
            <a:r>
              <a:rPr lang="en-US" dirty="0" smtClean="0"/>
              <a:t>Filtering </a:t>
            </a:r>
            <a:r>
              <a:rPr lang="en-US" dirty="0"/>
              <a:t>with the above kernel results in the following being performed: for each pixel, a 5x5 window is centered on this pixel, all pixels falling within this window are summed up, and the result is then divided by 25. This equates to computing the average of the pixel values inside that window. This operation is performed for all the pixels in the image to produce the output filtered image.</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49</a:t>
            </a:fld>
            <a:endParaRPr lang="en-US"/>
          </a:p>
        </p:txBody>
      </p:sp>
      <p:pic>
        <p:nvPicPr>
          <p:cNvPr id="1028" name="Picture 4" descr="K =  \frac{1}{25} \begin{bmatrix} 1 &amp; 1 &amp; 1 &amp; 1 &amp; 1  \\ 1 &amp; 1 &amp; 1 &amp; 1 &amp; 1 \\ 1 &amp; 1 &amp; 1 &amp; 1 &amp; 1 \\ 1 &amp; 1 &amp; 1 &amp; 1 &amp; 1 \\ 1 &amp; 1 &amp; 1 &amp; 1 &amp; 1 \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037" y="2652090"/>
            <a:ext cx="1809750"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35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Write an image</a:t>
            </a:r>
            <a:br>
              <a:rPr lang="en-US" b="1" dirty="0"/>
            </a:br>
            <a:endParaRPr lang="en-US" dirty="0"/>
          </a:p>
        </p:txBody>
      </p:sp>
      <p:sp>
        <p:nvSpPr>
          <p:cNvPr id="3" name="Content Placeholder 2"/>
          <p:cNvSpPr>
            <a:spLocks noGrp="1"/>
          </p:cNvSpPr>
          <p:nvPr>
            <p:ph idx="1"/>
          </p:nvPr>
        </p:nvSpPr>
        <p:spPr/>
        <p:txBody>
          <a:bodyPr/>
          <a:lstStyle/>
          <a:p>
            <a:pPr algn="just"/>
            <a:r>
              <a:rPr lang="en-US" dirty="0"/>
              <a:t>Use the function </a:t>
            </a:r>
            <a:r>
              <a:rPr lang="en-US" b="1" dirty="0"/>
              <a:t>cv2.imwrite()</a:t>
            </a:r>
            <a:r>
              <a:rPr lang="en-US" dirty="0"/>
              <a:t> to save an image.</a:t>
            </a:r>
          </a:p>
          <a:p>
            <a:pPr algn="just"/>
            <a:r>
              <a:rPr lang="en-US" dirty="0"/>
              <a:t>First argument is the file name, second argument is the image you want to save.</a:t>
            </a:r>
          </a:p>
          <a:p>
            <a:pPr marL="0" indent="0" algn="just">
              <a:buNone/>
            </a:pPr>
            <a:r>
              <a:rPr lang="en-US" dirty="0"/>
              <a:t>cv2.imwrite('messigray.</a:t>
            </a:r>
            <a:r>
              <a:rPr lang="en-US" dirty="0" err="1"/>
              <a:t>png</a:t>
            </a:r>
            <a:r>
              <a:rPr lang="en-US" dirty="0"/>
              <a:t>',</a:t>
            </a:r>
            <a:r>
              <a:rPr lang="en-US" dirty="0" err="1"/>
              <a:t>img</a:t>
            </a:r>
            <a:r>
              <a:rPr lang="en-US" dirty="0" smtClean="0"/>
              <a:t>)</a:t>
            </a:r>
          </a:p>
          <a:p>
            <a:pPr algn="just"/>
            <a:r>
              <a:rPr lang="en-US" dirty="0"/>
              <a:t>This will save the image in PNG format in the working directory.</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a:t>
            </a:fld>
            <a:endParaRPr lang="en-US"/>
          </a:p>
        </p:txBody>
      </p:sp>
    </p:spTree>
    <p:extLst>
      <p:ext uri="{BB962C8B-B14F-4D97-AF65-F5344CB8AC3E}">
        <p14:creationId xmlns:p14="http://schemas.microsoft.com/office/powerpoint/2010/main" val="1443670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556"/>
            <a:ext cx="8911687" cy="743226"/>
          </a:xfrm>
        </p:spPr>
        <p:txBody>
          <a:bodyPr/>
          <a:lstStyle/>
          <a:p>
            <a:pPr algn="ctr"/>
            <a:r>
              <a:rPr lang="en-US" dirty="0" smtClean="0"/>
              <a:t>Code</a:t>
            </a:r>
            <a:endParaRPr lang="en-US" dirty="0"/>
          </a:p>
        </p:txBody>
      </p:sp>
      <p:sp>
        <p:nvSpPr>
          <p:cNvPr id="3" name="Content Placeholder 2"/>
          <p:cNvSpPr>
            <a:spLocks noGrp="1"/>
          </p:cNvSpPr>
          <p:nvPr>
            <p:ph idx="1"/>
          </p:nvPr>
        </p:nvSpPr>
        <p:spPr>
          <a:xfrm>
            <a:off x="2589212" y="643943"/>
            <a:ext cx="8915400" cy="5228642"/>
          </a:xfrm>
        </p:spPr>
        <p:txBody>
          <a:bodyPr>
            <a:normAutofit lnSpcReduction="10000"/>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matplotlib</a:t>
            </a:r>
            <a:r>
              <a:rPr lang="en-US" dirty="0"/>
              <a:t> import </a:t>
            </a:r>
            <a:r>
              <a:rPr lang="en-US" dirty="0" err="1"/>
              <a:t>pyplot</a:t>
            </a:r>
            <a:r>
              <a:rPr lang="en-US" dirty="0"/>
              <a:t> as </a:t>
            </a:r>
            <a:r>
              <a:rPr lang="en-US" dirty="0" err="1"/>
              <a:t>plt</a:t>
            </a:r>
            <a:endParaRPr lang="en-US" dirty="0"/>
          </a:p>
          <a:p>
            <a:pPr marL="0" indent="0">
              <a:buNone/>
            </a:pPr>
            <a:endParaRPr lang="en-US" dirty="0"/>
          </a:p>
          <a:p>
            <a:pPr marL="0" indent="0">
              <a:buNone/>
            </a:pPr>
            <a:r>
              <a:rPr lang="en-US" dirty="0" err="1"/>
              <a:t>img</a:t>
            </a:r>
            <a:r>
              <a:rPr lang="en-US" dirty="0"/>
              <a:t> = cv2.imread('images/</a:t>
            </a:r>
            <a:r>
              <a:rPr lang="en-US" dirty="0" err="1"/>
              <a:t>cameraman.tif</a:t>
            </a:r>
            <a:r>
              <a:rPr lang="en-US" dirty="0"/>
              <a:t>')</a:t>
            </a:r>
          </a:p>
          <a:p>
            <a:pPr marL="0" indent="0">
              <a:buNone/>
            </a:pPr>
            <a:endParaRPr lang="en-US" dirty="0"/>
          </a:p>
          <a:p>
            <a:pPr marL="0" indent="0">
              <a:buNone/>
            </a:pPr>
            <a:r>
              <a:rPr lang="en-US" dirty="0"/>
              <a:t>kernel = </a:t>
            </a:r>
            <a:r>
              <a:rPr lang="en-US" dirty="0" err="1"/>
              <a:t>np.ones</a:t>
            </a:r>
            <a:r>
              <a:rPr lang="en-US" dirty="0"/>
              <a:t>((5,5),np.float32)/25</a:t>
            </a:r>
          </a:p>
          <a:p>
            <a:pPr marL="0" indent="0">
              <a:buNone/>
            </a:pPr>
            <a:r>
              <a:rPr lang="en-US" dirty="0" err="1"/>
              <a:t>dst</a:t>
            </a:r>
            <a:r>
              <a:rPr lang="en-US" dirty="0"/>
              <a:t> = cv2.filter2D(img,-1,kernel)</a:t>
            </a:r>
          </a:p>
          <a:p>
            <a:pPr marL="0" indent="0">
              <a:buNone/>
            </a:pPr>
            <a:endParaRPr lang="en-US" dirty="0"/>
          </a:p>
          <a:p>
            <a:pPr marL="0" indent="0">
              <a:buNone/>
            </a:pPr>
            <a:r>
              <a:rPr lang="en-US" dirty="0" err="1"/>
              <a:t>plt.subplot</a:t>
            </a:r>
            <a:r>
              <a:rPr lang="en-US" dirty="0"/>
              <a:t>(121),</a:t>
            </a:r>
            <a:r>
              <a:rPr lang="en-US" dirty="0" err="1"/>
              <a:t>plt.imshow</a:t>
            </a:r>
            <a:r>
              <a:rPr lang="en-US" dirty="0"/>
              <a:t>(</a:t>
            </a:r>
            <a:r>
              <a:rPr lang="en-US" dirty="0" err="1"/>
              <a:t>img</a:t>
            </a:r>
            <a:r>
              <a:rPr lang="en-US" dirty="0"/>
              <a:t>),</a:t>
            </a:r>
            <a:r>
              <a:rPr lang="en-US" dirty="0" err="1"/>
              <a:t>plt.title</a:t>
            </a:r>
            <a:r>
              <a:rPr lang="en-US" dirty="0"/>
              <a:t>('Original')</a:t>
            </a:r>
          </a:p>
          <a:p>
            <a:pPr marL="0" indent="0">
              <a:buNone/>
            </a:pPr>
            <a:r>
              <a:rPr lang="en-US" dirty="0" err="1"/>
              <a:t>plt.xticks</a:t>
            </a:r>
            <a:r>
              <a:rPr lang="en-US" dirty="0"/>
              <a:t>([]), </a:t>
            </a:r>
            <a:r>
              <a:rPr lang="en-US" dirty="0" err="1"/>
              <a:t>plt.yticks</a:t>
            </a:r>
            <a:r>
              <a:rPr lang="en-US" dirty="0"/>
              <a:t>([])</a:t>
            </a:r>
          </a:p>
          <a:p>
            <a:pPr marL="0" indent="0">
              <a:buNone/>
            </a:pPr>
            <a:r>
              <a:rPr lang="en-US" dirty="0" err="1"/>
              <a:t>plt.subplot</a:t>
            </a:r>
            <a:r>
              <a:rPr lang="en-US" dirty="0"/>
              <a:t>(122),</a:t>
            </a:r>
            <a:r>
              <a:rPr lang="en-US" dirty="0" err="1"/>
              <a:t>plt.imshow</a:t>
            </a:r>
            <a:r>
              <a:rPr lang="en-US" dirty="0"/>
              <a:t>(</a:t>
            </a:r>
            <a:r>
              <a:rPr lang="en-US" dirty="0" err="1"/>
              <a:t>dst</a:t>
            </a:r>
            <a:r>
              <a:rPr lang="en-US" dirty="0"/>
              <a:t>),</a:t>
            </a:r>
            <a:r>
              <a:rPr lang="en-US" dirty="0" err="1"/>
              <a:t>plt.title</a:t>
            </a:r>
            <a:r>
              <a:rPr lang="en-US" dirty="0"/>
              <a:t>('Averaging')</a:t>
            </a:r>
          </a:p>
          <a:p>
            <a:pPr marL="0" indent="0">
              <a:buNone/>
            </a:pPr>
            <a:r>
              <a:rPr lang="en-US" dirty="0" err="1"/>
              <a:t>plt.xticks</a:t>
            </a:r>
            <a:r>
              <a:rPr lang="en-US" dirty="0"/>
              <a:t>([]), </a:t>
            </a:r>
            <a:r>
              <a:rPr lang="en-US" dirty="0" err="1"/>
              <a:t>plt.yticks</a:t>
            </a:r>
            <a:r>
              <a:rPr lang="en-US" dirty="0"/>
              <a:t>([])</a:t>
            </a:r>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50</a:t>
            </a:fld>
            <a:endParaRPr lang="en-US"/>
          </a:p>
        </p:txBody>
      </p:sp>
    </p:spTree>
    <p:extLst>
      <p:ext uri="{BB962C8B-B14F-4D97-AF65-F5344CB8AC3E}">
        <p14:creationId xmlns:p14="http://schemas.microsoft.com/office/powerpoint/2010/main" val="17440045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6E91-604B-4309-A4AA-DE928273261E}" type="datetime1">
              <a:rPr lang="en-US" smtClean="0"/>
              <a:t>2/17/2017</a:t>
            </a:fld>
            <a:endParaRPr lang="en-US"/>
          </a:p>
        </p:txBody>
      </p:sp>
      <p:sp>
        <p:nvSpPr>
          <p:cNvPr id="3" name="Footer Placeholder 2"/>
          <p:cNvSpPr>
            <a:spLocks noGrp="1"/>
          </p:cNvSpPr>
          <p:nvPr>
            <p:ph type="ftr" sz="quarter" idx="11"/>
          </p:nvPr>
        </p:nvSpPr>
        <p:spPr/>
        <p:txBody>
          <a:bodyPr/>
          <a:lstStyle/>
          <a:p>
            <a:r>
              <a:rPr lang="en-US" smtClean="0"/>
              <a:t>Prof. Bhaumik Vaidya, SCET, Surat</a:t>
            </a:r>
            <a:endParaRPr lang="en-US"/>
          </a:p>
        </p:txBody>
      </p:sp>
      <p:sp>
        <p:nvSpPr>
          <p:cNvPr id="4" name="Slide Number Placeholder 3"/>
          <p:cNvSpPr>
            <a:spLocks noGrp="1"/>
          </p:cNvSpPr>
          <p:nvPr>
            <p:ph type="sldNum" sz="quarter" idx="12"/>
          </p:nvPr>
        </p:nvSpPr>
        <p:spPr/>
        <p:txBody>
          <a:bodyPr/>
          <a:lstStyle/>
          <a:p>
            <a:fld id="{B452BDFD-10F3-407D-AF3E-6FED943D18F0}" type="slidenum">
              <a:rPr lang="en-US" smtClean="0"/>
              <a:t>51</a:t>
            </a:fld>
            <a:endParaRPr lang="en-US"/>
          </a:p>
        </p:txBody>
      </p:sp>
      <p:pic>
        <p:nvPicPr>
          <p:cNvPr id="5" name="Picture 4"/>
          <p:cNvPicPr>
            <a:picLocks noChangeAspect="1"/>
          </p:cNvPicPr>
          <p:nvPr/>
        </p:nvPicPr>
        <p:blipFill>
          <a:blip r:embed="rId2"/>
          <a:stretch>
            <a:fillRect/>
          </a:stretch>
        </p:blipFill>
        <p:spPr>
          <a:xfrm>
            <a:off x="3443287" y="1947862"/>
            <a:ext cx="5305425" cy="2962275"/>
          </a:xfrm>
          <a:prstGeom prst="rect">
            <a:avLst/>
          </a:prstGeom>
        </p:spPr>
      </p:pic>
    </p:spTree>
    <p:extLst>
      <p:ext uri="{BB962C8B-B14F-4D97-AF65-F5344CB8AC3E}">
        <p14:creationId xmlns:p14="http://schemas.microsoft.com/office/powerpoint/2010/main" val="4080987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787782"/>
          </a:xfrm>
        </p:spPr>
        <p:txBody>
          <a:bodyPr/>
          <a:lstStyle/>
          <a:p>
            <a:pPr algn="ctr"/>
            <a:r>
              <a:rPr lang="en-US" b="1" dirty="0" smtClean="0"/>
              <a:t>Image blurring</a:t>
            </a:r>
            <a:endParaRPr lang="en-US" b="1" dirty="0"/>
          </a:p>
        </p:txBody>
      </p:sp>
      <p:sp>
        <p:nvSpPr>
          <p:cNvPr id="3" name="Content Placeholder 2"/>
          <p:cNvSpPr>
            <a:spLocks noGrp="1"/>
          </p:cNvSpPr>
          <p:nvPr>
            <p:ph idx="1"/>
          </p:nvPr>
        </p:nvSpPr>
        <p:spPr>
          <a:xfrm>
            <a:off x="2589212" y="669701"/>
            <a:ext cx="8915400" cy="5460736"/>
          </a:xfrm>
        </p:spPr>
        <p:txBody>
          <a:bodyPr>
            <a:normAutofit lnSpcReduction="10000"/>
          </a:bodyPr>
          <a:lstStyle/>
          <a:p>
            <a:pPr algn="just"/>
            <a:r>
              <a:rPr lang="en-US" dirty="0"/>
              <a:t>This is done by convolving the image with a normalized box filter. It simply takes the average of all the pixels under kernel area and replaces the central element with this average. </a:t>
            </a:r>
            <a:endParaRPr lang="en-US" dirty="0" smtClean="0"/>
          </a:p>
          <a:p>
            <a:pPr algn="just"/>
            <a:r>
              <a:rPr lang="en-US" dirty="0" smtClean="0"/>
              <a:t>This </a:t>
            </a:r>
            <a:r>
              <a:rPr lang="en-US" dirty="0"/>
              <a:t>is done by the function cv2.blur() or cv2.boxFilter(). </a:t>
            </a:r>
            <a:r>
              <a:rPr lang="en-US" dirty="0" smtClean="0"/>
              <a:t>We </a:t>
            </a:r>
            <a:r>
              <a:rPr lang="en-US" dirty="0"/>
              <a:t>should specify the width and height of kernel. A 3x3 normalized box filter would look like this</a:t>
            </a:r>
            <a:r>
              <a:rPr lang="en-US" dirty="0" smtClean="0"/>
              <a:t>:</a:t>
            </a:r>
          </a:p>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matplotlib</a:t>
            </a:r>
            <a:r>
              <a:rPr lang="en-US" dirty="0"/>
              <a:t> import </a:t>
            </a:r>
            <a:r>
              <a:rPr lang="en-US" dirty="0" err="1"/>
              <a:t>pyplot</a:t>
            </a:r>
            <a:r>
              <a:rPr lang="en-US" dirty="0"/>
              <a:t> as </a:t>
            </a:r>
            <a:r>
              <a:rPr lang="en-US" dirty="0" err="1" smtClean="0"/>
              <a:t>plt</a:t>
            </a:r>
            <a:endParaRPr lang="en-US" dirty="0"/>
          </a:p>
          <a:p>
            <a:pPr marL="0" indent="0">
              <a:buNone/>
            </a:pPr>
            <a:r>
              <a:rPr lang="en-US" dirty="0" err="1"/>
              <a:t>img</a:t>
            </a:r>
            <a:r>
              <a:rPr lang="en-US" dirty="0"/>
              <a:t> = cv2.imread('opencv_logo.png</a:t>
            </a:r>
            <a:r>
              <a:rPr lang="en-US" dirty="0" smtClean="0"/>
              <a:t>')</a:t>
            </a:r>
            <a:endParaRPr lang="en-US" dirty="0"/>
          </a:p>
          <a:p>
            <a:pPr marL="0" indent="0">
              <a:buNone/>
            </a:pPr>
            <a:r>
              <a:rPr lang="en-US" dirty="0"/>
              <a:t>blur = cv2.blur(</a:t>
            </a:r>
            <a:r>
              <a:rPr lang="en-US" dirty="0" err="1"/>
              <a:t>img</a:t>
            </a:r>
            <a:r>
              <a:rPr lang="en-US" dirty="0"/>
              <a:t>,(5,5</a:t>
            </a:r>
            <a:r>
              <a:rPr lang="en-US" dirty="0" smtClean="0"/>
              <a:t>))</a:t>
            </a:r>
            <a:endParaRPr lang="en-US" dirty="0"/>
          </a:p>
          <a:p>
            <a:pPr marL="0" indent="0">
              <a:buNone/>
            </a:pPr>
            <a:r>
              <a:rPr lang="en-US" dirty="0" err="1"/>
              <a:t>plt.subplot</a:t>
            </a:r>
            <a:r>
              <a:rPr lang="en-US" dirty="0"/>
              <a:t>(121),</a:t>
            </a:r>
            <a:r>
              <a:rPr lang="en-US" dirty="0" err="1"/>
              <a:t>plt.imshow</a:t>
            </a:r>
            <a:r>
              <a:rPr lang="en-US" dirty="0"/>
              <a:t>(</a:t>
            </a:r>
            <a:r>
              <a:rPr lang="en-US" dirty="0" err="1"/>
              <a:t>img</a:t>
            </a:r>
            <a:r>
              <a:rPr lang="en-US" dirty="0"/>
              <a:t>),</a:t>
            </a:r>
            <a:r>
              <a:rPr lang="en-US" dirty="0" err="1"/>
              <a:t>plt.title</a:t>
            </a:r>
            <a:r>
              <a:rPr lang="en-US" dirty="0"/>
              <a:t>('Original')</a:t>
            </a:r>
          </a:p>
          <a:p>
            <a:pPr marL="0" indent="0">
              <a:buNone/>
            </a:pPr>
            <a:r>
              <a:rPr lang="en-US" dirty="0" err="1"/>
              <a:t>plt.xticks</a:t>
            </a:r>
            <a:r>
              <a:rPr lang="en-US" dirty="0"/>
              <a:t>([]), </a:t>
            </a:r>
            <a:r>
              <a:rPr lang="en-US" dirty="0" err="1"/>
              <a:t>plt.yticks</a:t>
            </a:r>
            <a:r>
              <a:rPr lang="en-US" dirty="0"/>
              <a:t>([])</a:t>
            </a:r>
          </a:p>
          <a:p>
            <a:pPr marL="0" indent="0">
              <a:buNone/>
            </a:pPr>
            <a:r>
              <a:rPr lang="en-US" dirty="0" err="1"/>
              <a:t>plt.subplot</a:t>
            </a:r>
            <a:r>
              <a:rPr lang="en-US" dirty="0"/>
              <a:t>(122),</a:t>
            </a:r>
            <a:r>
              <a:rPr lang="en-US" dirty="0" err="1"/>
              <a:t>plt.imshow</a:t>
            </a:r>
            <a:r>
              <a:rPr lang="en-US" dirty="0"/>
              <a:t>(blur),</a:t>
            </a:r>
            <a:r>
              <a:rPr lang="en-US" dirty="0" err="1"/>
              <a:t>plt.title</a:t>
            </a:r>
            <a:r>
              <a:rPr lang="en-US" dirty="0"/>
              <a:t>('Blurred')</a:t>
            </a:r>
          </a:p>
          <a:p>
            <a:pPr marL="0" indent="0">
              <a:buNone/>
            </a:pPr>
            <a:r>
              <a:rPr lang="en-US" dirty="0" err="1"/>
              <a:t>plt.xticks</a:t>
            </a:r>
            <a:r>
              <a:rPr lang="en-US" dirty="0"/>
              <a:t>([]), </a:t>
            </a:r>
            <a:r>
              <a:rPr lang="en-US" dirty="0" err="1"/>
              <a:t>plt.yticks</a:t>
            </a:r>
            <a:r>
              <a:rPr lang="en-US" dirty="0"/>
              <a:t>([])</a:t>
            </a:r>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52</a:t>
            </a:fld>
            <a:endParaRPr lang="en-US"/>
          </a:p>
        </p:txBody>
      </p:sp>
    </p:spTree>
    <p:extLst>
      <p:ext uri="{BB962C8B-B14F-4D97-AF65-F5344CB8AC3E}">
        <p14:creationId xmlns:p14="http://schemas.microsoft.com/office/powerpoint/2010/main" val="8832150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803"/>
            <a:ext cx="8911687" cy="768979"/>
          </a:xfrm>
        </p:spPr>
        <p:txBody>
          <a:bodyPr>
            <a:normAutofit fontScale="90000"/>
          </a:bodyPr>
          <a:lstStyle/>
          <a:p>
            <a:pPr algn="ctr"/>
            <a:r>
              <a:rPr lang="en-US" b="1" dirty="0"/>
              <a:t>Gaussian Filtering</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a:bodyPr>
          <a:lstStyle/>
          <a:p>
            <a:pPr algn="just"/>
            <a:r>
              <a:rPr lang="en-US" dirty="0"/>
              <a:t>n this approach, instead of a box filter consisting of equal filter coefficients, a Gaussian kernel is used</a:t>
            </a:r>
            <a:r>
              <a:rPr lang="en-US" dirty="0" smtClean="0"/>
              <a:t>.</a:t>
            </a:r>
          </a:p>
          <a:p>
            <a:pPr algn="just"/>
            <a:r>
              <a:rPr lang="en-US" dirty="0" smtClean="0"/>
              <a:t> </a:t>
            </a:r>
            <a:r>
              <a:rPr lang="en-US" dirty="0"/>
              <a:t>It is done with the function, cv2.GaussianBlur(). We should specify the width and height of the kernel which should be positive and odd. </a:t>
            </a:r>
            <a:endParaRPr lang="en-US" dirty="0" smtClean="0"/>
          </a:p>
          <a:p>
            <a:pPr algn="just"/>
            <a:r>
              <a:rPr lang="en-US" dirty="0" smtClean="0"/>
              <a:t>We </a:t>
            </a:r>
            <a:r>
              <a:rPr lang="en-US" dirty="0"/>
              <a:t>also should specify the standard deviation in the X and Y directions, </a:t>
            </a:r>
            <a:r>
              <a:rPr lang="en-US" dirty="0" err="1"/>
              <a:t>sigmaX</a:t>
            </a:r>
            <a:r>
              <a:rPr lang="en-US" dirty="0"/>
              <a:t> and </a:t>
            </a:r>
            <a:r>
              <a:rPr lang="en-US" dirty="0" err="1"/>
              <a:t>sigmaY</a:t>
            </a:r>
            <a:r>
              <a:rPr lang="en-US" dirty="0"/>
              <a:t> respectively. If only </a:t>
            </a:r>
            <a:r>
              <a:rPr lang="en-US" dirty="0" err="1"/>
              <a:t>sigmaX</a:t>
            </a:r>
            <a:r>
              <a:rPr lang="en-US" dirty="0"/>
              <a:t> is specified, </a:t>
            </a:r>
            <a:r>
              <a:rPr lang="en-US" dirty="0" err="1"/>
              <a:t>sigmaY</a:t>
            </a:r>
            <a:r>
              <a:rPr lang="en-US" dirty="0"/>
              <a:t> is taken as equal to </a:t>
            </a:r>
            <a:r>
              <a:rPr lang="en-US" dirty="0" err="1"/>
              <a:t>sigmaX</a:t>
            </a:r>
            <a:r>
              <a:rPr lang="en-US" dirty="0"/>
              <a:t>. </a:t>
            </a:r>
            <a:endParaRPr lang="en-US" dirty="0" smtClean="0"/>
          </a:p>
          <a:p>
            <a:pPr algn="just"/>
            <a:r>
              <a:rPr lang="en-US" dirty="0" smtClean="0"/>
              <a:t>If </a:t>
            </a:r>
            <a:r>
              <a:rPr lang="en-US" dirty="0"/>
              <a:t>both are given as zeros, they are calculated from the kernel size. Gaussian filtering is highly effective in removing Gaussian noise from the image</a:t>
            </a:r>
            <a:r>
              <a:rPr lang="en-US" dirty="0" smtClean="0"/>
              <a:t>.</a:t>
            </a:r>
            <a:endParaRPr lang="en-US" dirty="0"/>
          </a:p>
          <a:p>
            <a:pPr algn="just"/>
            <a:r>
              <a:rPr lang="en-US" dirty="0"/>
              <a:t>If you want, you can create a Gaussian kernel with the function, cv2.getGaussianKernel</a:t>
            </a:r>
            <a:r>
              <a:rPr lang="en-US" dirty="0" smtClean="0"/>
              <a:t>().</a:t>
            </a:r>
            <a:endParaRPr lang="en-US" dirty="0"/>
          </a:p>
          <a:p>
            <a:pPr algn="just"/>
            <a:r>
              <a:rPr lang="en-US" dirty="0"/>
              <a:t>The above code can be modified for Gaussian blurring</a:t>
            </a:r>
            <a:r>
              <a:rPr lang="en-US" dirty="0" smtClean="0"/>
              <a:t>:</a:t>
            </a:r>
            <a:endParaRPr lang="en-US" dirty="0"/>
          </a:p>
          <a:p>
            <a:pPr algn="just"/>
            <a:r>
              <a:rPr lang="en-US" dirty="0"/>
              <a:t>blur = cv2.GaussianBlur(</a:t>
            </a:r>
            <a:r>
              <a:rPr lang="en-US" dirty="0" err="1"/>
              <a:t>img</a:t>
            </a:r>
            <a:r>
              <a:rPr lang="en-US" dirty="0"/>
              <a:t>,(5,5),0)</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53</a:t>
            </a:fld>
            <a:endParaRPr lang="en-US"/>
          </a:p>
        </p:txBody>
      </p:sp>
    </p:spTree>
    <p:extLst>
      <p:ext uri="{BB962C8B-B14F-4D97-AF65-F5344CB8AC3E}">
        <p14:creationId xmlns:p14="http://schemas.microsoft.com/office/powerpoint/2010/main" val="10168009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Median Filtering</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Here, the function cv2.medianBlur() computes the median of all the pixels under the kernel window and the central pixel is replaced with this median value. This is highly effective in removing salt-and-pepper noise. One interesting thing to note is that, in the Gaussian and box filters, the filtered value for the central element can be a value which may not exist in the original image. However this is not the case in median filtering, since the central element is always replaced by some pixel value in the image. This reduces the noise effectively. The kernel size must be a positive odd integer.</a:t>
            </a:r>
          </a:p>
          <a:p>
            <a:endParaRPr lang="en-US" dirty="0"/>
          </a:p>
          <a:p>
            <a:r>
              <a:rPr lang="en-US" dirty="0"/>
              <a:t>In this demo, we add a 50% noise to our original image and use a median filter. Check the result:</a:t>
            </a:r>
          </a:p>
          <a:p>
            <a:endParaRPr lang="en-US" dirty="0"/>
          </a:p>
          <a:p>
            <a:r>
              <a:rPr lang="en-US" dirty="0"/>
              <a:t>median = cv2.medianBlur(img,5)</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54</a:t>
            </a:fld>
            <a:endParaRPr lang="en-US"/>
          </a:p>
        </p:txBody>
      </p:sp>
    </p:spTree>
    <p:extLst>
      <p:ext uri="{BB962C8B-B14F-4D97-AF65-F5344CB8AC3E}">
        <p14:creationId xmlns:p14="http://schemas.microsoft.com/office/powerpoint/2010/main" val="26625695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561"/>
            <a:ext cx="8911687" cy="638019"/>
          </a:xfrm>
        </p:spPr>
        <p:txBody>
          <a:bodyPr>
            <a:normAutofit fontScale="90000"/>
          </a:bodyPr>
          <a:lstStyle/>
          <a:p>
            <a:pPr algn="ctr"/>
            <a:r>
              <a:rPr lang="en-US" b="1" dirty="0" smtClean="0"/>
              <a:t>Salt and Pepper Noise</a:t>
            </a:r>
            <a:endParaRPr lang="en-US" b="1" dirty="0"/>
          </a:p>
        </p:txBody>
      </p:sp>
      <p:sp>
        <p:nvSpPr>
          <p:cNvPr id="3" name="Content Placeholder 2"/>
          <p:cNvSpPr>
            <a:spLocks noGrp="1"/>
          </p:cNvSpPr>
          <p:nvPr>
            <p:ph idx="1"/>
          </p:nvPr>
        </p:nvSpPr>
        <p:spPr>
          <a:xfrm>
            <a:off x="2589212" y="682580"/>
            <a:ext cx="8915400" cy="5818253"/>
          </a:xfrm>
        </p:spPr>
        <p:txBody>
          <a:bodyPr>
            <a:normAutofit fontScale="77500" lnSpcReduction="20000"/>
          </a:bodyPr>
          <a:lstStyle/>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import cv2</a:t>
            </a:r>
          </a:p>
          <a:p>
            <a:pPr marL="0" indent="0">
              <a:buNone/>
            </a:pPr>
            <a:r>
              <a:rPr lang="en-US" dirty="0"/>
              <a:t>import random</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err="1"/>
              <a:t>img</a:t>
            </a:r>
            <a:r>
              <a:rPr lang="en-US" dirty="0"/>
              <a:t> = cv2.imread('/home/pi/book/</a:t>
            </a:r>
            <a:r>
              <a:rPr lang="en-US" dirty="0" err="1"/>
              <a:t>test_set</a:t>
            </a:r>
            <a:r>
              <a:rPr lang="en-US" dirty="0"/>
              <a:t>/lena_color_512.tif',1)</a:t>
            </a:r>
          </a:p>
          <a:p>
            <a:pPr marL="0" indent="0">
              <a:buNone/>
            </a:pPr>
            <a:r>
              <a:rPr lang="en-US" dirty="0"/>
              <a:t>input = cv2.cvtColor(img,cv2.COLOR_BGR2RGB)</a:t>
            </a:r>
          </a:p>
          <a:p>
            <a:pPr marL="0" indent="0">
              <a:buNone/>
            </a:pPr>
            <a:r>
              <a:rPr lang="en-US" dirty="0"/>
              <a:t>output = </a:t>
            </a:r>
            <a:r>
              <a:rPr lang="en-US" dirty="0" err="1"/>
              <a:t>np.zeros</a:t>
            </a:r>
            <a:r>
              <a:rPr lang="en-US" dirty="0"/>
              <a:t>(input.shape,np.uint8)</a:t>
            </a:r>
          </a:p>
          <a:p>
            <a:pPr marL="0" indent="0">
              <a:buNone/>
            </a:pPr>
            <a:r>
              <a:rPr lang="en-US" dirty="0"/>
              <a:t>p = 0.05 # </a:t>
            </a:r>
            <a:r>
              <a:rPr lang="en-US" dirty="0" err="1"/>
              <a:t>probablity</a:t>
            </a:r>
            <a:r>
              <a:rPr lang="en-US" dirty="0"/>
              <a:t> of noise</a:t>
            </a:r>
          </a:p>
          <a:p>
            <a:pPr marL="0" indent="0">
              <a:buNone/>
            </a:pPr>
            <a:r>
              <a:rPr lang="en-US" dirty="0"/>
              <a:t>for </a:t>
            </a:r>
            <a:r>
              <a:rPr lang="en-US" dirty="0" err="1"/>
              <a:t>i</a:t>
            </a:r>
            <a:r>
              <a:rPr lang="en-US" dirty="0"/>
              <a:t> in range (</a:t>
            </a:r>
            <a:r>
              <a:rPr lang="en-US" dirty="0" err="1"/>
              <a:t>input.shape</a:t>
            </a:r>
            <a:r>
              <a:rPr lang="en-US" dirty="0"/>
              <a:t>[0]):</a:t>
            </a:r>
          </a:p>
          <a:p>
            <a:pPr marL="0" indent="0">
              <a:buNone/>
            </a:pPr>
            <a:r>
              <a:rPr lang="en-US" dirty="0" smtClean="0"/>
              <a:t>	for </a:t>
            </a:r>
            <a:r>
              <a:rPr lang="en-US" dirty="0"/>
              <a:t>j in range(</a:t>
            </a:r>
            <a:r>
              <a:rPr lang="en-US" dirty="0" err="1"/>
              <a:t>input.shape</a:t>
            </a:r>
            <a:r>
              <a:rPr lang="en-US" dirty="0"/>
              <a:t>[1]):</a:t>
            </a:r>
          </a:p>
          <a:p>
            <a:pPr marL="0" indent="0">
              <a:buNone/>
            </a:pPr>
            <a:r>
              <a:rPr lang="en-US" dirty="0" smtClean="0"/>
              <a:t>		r </a:t>
            </a:r>
            <a:r>
              <a:rPr lang="en-US" dirty="0"/>
              <a:t>= </a:t>
            </a:r>
            <a:r>
              <a:rPr lang="en-US" dirty="0" err="1"/>
              <a:t>random.random</a:t>
            </a:r>
            <a:r>
              <a:rPr lang="en-US" dirty="0"/>
              <a:t>()</a:t>
            </a:r>
          </a:p>
          <a:p>
            <a:pPr marL="914400" lvl="2" indent="0">
              <a:buNone/>
            </a:pPr>
            <a:r>
              <a:rPr lang="en-US" dirty="0"/>
              <a:t>if r &lt; p/2:</a:t>
            </a:r>
          </a:p>
          <a:p>
            <a:pPr marL="914400" lvl="2" indent="0">
              <a:buNone/>
            </a:pPr>
            <a:r>
              <a:rPr lang="en-US" dirty="0" smtClean="0"/>
              <a:t>	output[</a:t>
            </a:r>
            <a:r>
              <a:rPr lang="en-US" dirty="0" err="1" smtClean="0"/>
              <a:t>i</a:t>
            </a:r>
            <a:r>
              <a:rPr lang="en-US" dirty="0"/>
              <a:t>][j] = 0,0,0</a:t>
            </a:r>
          </a:p>
          <a:p>
            <a:pPr marL="914400" lvl="2" indent="0">
              <a:buNone/>
            </a:pPr>
            <a:r>
              <a:rPr lang="en-US" dirty="0" smtClean="0"/>
              <a:t>	</a:t>
            </a:r>
            <a:r>
              <a:rPr lang="en-US" dirty="0" err="1" smtClean="0"/>
              <a:t>elif</a:t>
            </a:r>
            <a:r>
              <a:rPr lang="en-US" dirty="0" smtClean="0"/>
              <a:t> </a:t>
            </a:r>
            <a:r>
              <a:rPr lang="en-US" dirty="0"/>
              <a:t>r &lt; p:</a:t>
            </a:r>
          </a:p>
          <a:p>
            <a:pPr marL="0" indent="0">
              <a:buNone/>
            </a:pPr>
            <a:r>
              <a:rPr lang="en-US" dirty="0" smtClean="0"/>
              <a:t>			output[</a:t>
            </a:r>
            <a:r>
              <a:rPr lang="en-US" dirty="0" err="1" smtClean="0"/>
              <a:t>i</a:t>
            </a:r>
            <a:r>
              <a:rPr lang="en-US" dirty="0"/>
              <a:t>][j] = 255,255,255</a:t>
            </a:r>
          </a:p>
          <a:p>
            <a:pPr marL="0" indent="0">
              <a:buNone/>
            </a:pPr>
            <a:r>
              <a:rPr lang="en-US" dirty="0" smtClean="0"/>
              <a:t>		else</a:t>
            </a:r>
            <a:r>
              <a:rPr lang="en-US" dirty="0"/>
              <a:t>:</a:t>
            </a:r>
          </a:p>
          <a:p>
            <a:pPr marL="0" indent="0">
              <a:buNone/>
            </a:pPr>
            <a:r>
              <a:rPr lang="en-US" dirty="0" smtClean="0"/>
              <a:t>			output[</a:t>
            </a:r>
            <a:r>
              <a:rPr lang="en-US" dirty="0" err="1" smtClean="0"/>
              <a:t>i</a:t>
            </a:r>
            <a:r>
              <a:rPr lang="en-US" dirty="0"/>
              <a:t>][j] = input[</a:t>
            </a:r>
            <a:r>
              <a:rPr lang="en-US" dirty="0" err="1"/>
              <a:t>i</a:t>
            </a:r>
            <a:r>
              <a:rPr lang="en-US" dirty="0"/>
              <a:t>][j]</a:t>
            </a:r>
          </a:p>
          <a:p>
            <a:pPr marL="0" indent="0">
              <a:buNone/>
            </a:pPr>
            <a:r>
              <a:rPr lang="en-US" dirty="0" err="1"/>
              <a:t>plt.imshow</a:t>
            </a:r>
            <a:r>
              <a:rPr lang="en-US" dirty="0"/>
              <a:t>(output), </a:t>
            </a:r>
            <a:r>
              <a:rPr lang="en-US" dirty="0" err="1"/>
              <a:t>plt.title</a:t>
            </a:r>
            <a:r>
              <a:rPr lang="en-US" dirty="0"/>
              <a:t>('Salt and Pepper Sprinkled')</a:t>
            </a:r>
          </a:p>
          <a:p>
            <a:pPr marL="0" indent="0">
              <a:buNone/>
            </a:pPr>
            <a:r>
              <a:rPr lang="en-US" dirty="0" err="1"/>
              <a:t>plt.xticks</a:t>
            </a:r>
            <a:r>
              <a:rPr lang="en-US" dirty="0"/>
              <a:t>([]),</a:t>
            </a:r>
            <a:r>
              <a:rPr lang="en-US" dirty="0" err="1"/>
              <a:t>plt.yticks</a:t>
            </a:r>
            <a:r>
              <a:rPr lang="en-US" dirty="0"/>
              <a:t>([])</a:t>
            </a:r>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55</a:t>
            </a:fld>
            <a:endParaRPr lang="en-US"/>
          </a:p>
        </p:txBody>
      </p:sp>
    </p:spTree>
    <p:extLst>
      <p:ext uri="{BB962C8B-B14F-4D97-AF65-F5344CB8AC3E}">
        <p14:creationId xmlns:p14="http://schemas.microsoft.com/office/powerpoint/2010/main" val="34138748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56</a:t>
            </a:fld>
            <a:endParaRPr lang="en-US"/>
          </a:p>
        </p:txBody>
      </p:sp>
      <p:pic>
        <p:nvPicPr>
          <p:cNvPr id="2" name="Picture 1"/>
          <p:cNvPicPr>
            <a:picLocks noChangeAspect="1"/>
          </p:cNvPicPr>
          <p:nvPr/>
        </p:nvPicPr>
        <p:blipFill>
          <a:blip r:embed="rId2"/>
          <a:stretch>
            <a:fillRect/>
          </a:stretch>
        </p:blipFill>
        <p:spPr>
          <a:xfrm>
            <a:off x="3695700" y="1390650"/>
            <a:ext cx="4800600" cy="4076700"/>
          </a:xfrm>
          <a:prstGeom prst="rect">
            <a:avLst/>
          </a:prstGeom>
        </p:spPr>
      </p:pic>
    </p:spTree>
    <p:extLst>
      <p:ext uri="{BB962C8B-B14F-4D97-AF65-F5344CB8AC3E}">
        <p14:creationId xmlns:p14="http://schemas.microsoft.com/office/powerpoint/2010/main" val="2728816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2"/>
            <a:ext cx="8911687" cy="756100"/>
          </a:xfrm>
        </p:spPr>
        <p:txBody>
          <a:bodyPr>
            <a:normAutofit fontScale="90000"/>
          </a:bodyPr>
          <a:lstStyle/>
          <a:p>
            <a:pPr algn="ctr"/>
            <a:r>
              <a:rPr lang="en-US" b="1" dirty="0"/>
              <a:t>Bilateral Filtering</a:t>
            </a:r>
            <a:br>
              <a:rPr lang="en-US" b="1" dirty="0"/>
            </a:br>
            <a:endParaRPr lang="en-US" dirty="0"/>
          </a:p>
        </p:txBody>
      </p:sp>
      <p:sp>
        <p:nvSpPr>
          <p:cNvPr id="3" name="Content Placeholder 2"/>
          <p:cNvSpPr>
            <a:spLocks noGrp="1"/>
          </p:cNvSpPr>
          <p:nvPr>
            <p:ph idx="1"/>
          </p:nvPr>
        </p:nvSpPr>
        <p:spPr>
          <a:xfrm>
            <a:off x="2589212" y="605307"/>
            <a:ext cx="8915400" cy="5305915"/>
          </a:xfrm>
        </p:spPr>
        <p:txBody>
          <a:bodyPr>
            <a:normAutofit fontScale="85000" lnSpcReduction="10000"/>
          </a:bodyPr>
          <a:lstStyle/>
          <a:p>
            <a:pPr algn="just"/>
            <a:r>
              <a:rPr lang="en-US" dirty="0" smtClean="0"/>
              <a:t>As </a:t>
            </a:r>
            <a:r>
              <a:rPr lang="en-US" dirty="0"/>
              <a:t>we noted, the filters we presented earlier tend to blur edges. This is not the case for the bilateral filter, cv2.bilateralFilter(), which was defined for, and is highly effective at noise removal while preserving edges. But the operation is slower compared to other filters</a:t>
            </a:r>
            <a:r>
              <a:rPr lang="en-US" dirty="0" smtClean="0"/>
              <a:t>.</a:t>
            </a:r>
          </a:p>
          <a:p>
            <a:pPr algn="just"/>
            <a:r>
              <a:rPr lang="en-US" dirty="0" smtClean="0"/>
              <a:t>We </a:t>
            </a:r>
            <a:r>
              <a:rPr lang="en-US" dirty="0"/>
              <a:t>already saw that a Gaussian filter takes the a neighborhood around the pixel and finds its Gaussian weighted average. This Gaussian filter is a function of space alone, that is, nearby pixels are considered while filtering. It does not consider whether pixels have almost the same intensity value and does not consider whether the pixel lies on an edge or not. The resulting effect is that Gaussian filters tend to blur edges, which is undesirable.</a:t>
            </a:r>
          </a:p>
          <a:p>
            <a:pPr algn="just"/>
            <a:endParaRPr lang="en-US" dirty="0"/>
          </a:p>
          <a:p>
            <a:pPr algn="just"/>
            <a:r>
              <a:rPr lang="en-US" dirty="0"/>
              <a:t>The bilateral filter also uses a Gaussian filter in the space domain, but it also uses one more (multiplicative) Gaussian filter component which is a function of pixel intensity differences. The Gaussian function of space makes sure that only pixels are ‘spatial neighbors’ are considered for filtering, while the Gaussian component applied in the intensity domain (a Gaussian function of intensity differences) ensures that only those pixels with intensities similar to that of the central pixel (‘intensity neighbors’) are included to compute the blurred intensity value. As a result, this method preserves edges, since for pixels lying near edges, neighboring pixels placed on the other side of the edge, and therefore exhibiting large intensity variations when compared to the central pixel, will not be included for blurring.</a:t>
            </a:r>
          </a:p>
          <a:p>
            <a:pPr marL="0" indent="0" algn="just">
              <a:buNone/>
            </a:pPr>
            <a:endParaRPr lang="en-US" dirty="0"/>
          </a:p>
          <a:p>
            <a:pPr algn="just"/>
            <a:r>
              <a:rPr lang="en-US" dirty="0"/>
              <a:t>blur = cv2.bilateralFilter(img,9,75,75)</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57</a:t>
            </a:fld>
            <a:endParaRPr lang="en-US"/>
          </a:p>
        </p:txBody>
      </p:sp>
    </p:spTree>
    <p:extLst>
      <p:ext uri="{BB962C8B-B14F-4D97-AF65-F5344CB8AC3E}">
        <p14:creationId xmlns:p14="http://schemas.microsoft.com/office/powerpoint/2010/main" val="25473071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58</a:t>
            </a:fld>
            <a:endParaRPr lang="en-US"/>
          </a:p>
        </p:txBody>
      </p:sp>
      <p:pic>
        <p:nvPicPr>
          <p:cNvPr id="2" name="Picture 1"/>
          <p:cNvPicPr>
            <a:picLocks noChangeAspect="1"/>
          </p:cNvPicPr>
          <p:nvPr/>
        </p:nvPicPr>
        <p:blipFill>
          <a:blip r:embed="rId2"/>
          <a:stretch>
            <a:fillRect/>
          </a:stretch>
        </p:blipFill>
        <p:spPr>
          <a:xfrm>
            <a:off x="3838575" y="1300162"/>
            <a:ext cx="4514850" cy="4257675"/>
          </a:xfrm>
          <a:prstGeom prst="rect">
            <a:avLst/>
          </a:prstGeom>
        </p:spPr>
      </p:pic>
    </p:spTree>
    <p:extLst>
      <p:ext uri="{BB962C8B-B14F-4D97-AF65-F5344CB8AC3E}">
        <p14:creationId xmlns:p14="http://schemas.microsoft.com/office/powerpoint/2010/main" val="279325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7438"/>
            <a:ext cx="8911687" cy="730344"/>
          </a:xfrm>
        </p:spPr>
        <p:txBody>
          <a:bodyPr>
            <a:normAutofit fontScale="90000"/>
          </a:bodyPr>
          <a:lstStyle/>
          <a:p>
            <a:pPr algn="ctr"/>
            <a:r>
              <a:rPr lang="en-US" b="1" dirty="0"/>
              <a:t>Morphological Transformations</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lstStyle/>
          <a:p>
            <a:pPr algn="just"/>
            <a:r>
              <a:rPr lang="en-US" dirty="0"/>
              <a:t>Morphological transformations are some simple operations based on the image shape. It is normally performed on binary images. It needs two inputs, one is our original image, second one is called structuring element or kernel which decides the nature of operation. Two basic morphological operators are Erosion and Dilation. Then its variant forms like Opening, Closing, Gradient </a:t>
            </a:r>
            <a:r>
              <a:rPr lang="en-US" dirty="0" err="1"/>
              <a:t>etc</a:t>
            </a:r>
            <a:r>
              <a:rPr lang="en-US" dirty="0"/>
              <a:t> also comes into play. We will see them one-by-one with help of following image:</a:t>
            </a:r>
          </a:p>
          <a:p>
            <a:pPr algn="just"/>
            <a:endParaRPr lang="en-US" dirty="0"/>
          </a:p>
          <a:p>
            <a:pPr marL="0" indent="0" algn="just">
              <a:buNone/>
            </a:pP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59</a:t>
            </a:fld>
            <a:endParaRPr lang="en-US"/>
          </a:p>
        </p:txBody>
      </p:sp>
      <p:pic>
        <p:nvPicPr>
          <p:cNvPr id="8" name="Picture 7"/>
          <p:cNvPicPr>
            <a:picLocks noChangeAspect="1"/>
          </p:cNvPicPr>
          <p:nvPr/>
        </p:nvPicPr>
        <p:blipFill>
          <a:blip r:embed="rId2"/>
          <a:stretch>
            <a:fillRect/>
          </a:stretch>
        </p:blipFill>
        <p:spPr>
          <a:xfrm>
            <a:off x="3170419" y="3190134"/>
            <a:ext cx="7705725" cy="1971675"/>
          </a:xfrm>
          <a:prstGeom prst="rect">
            <a:avLst/>
          </a:prstGeom>
        </p:spPr>
      </p:pic>
    </p:spTree>
    <p:extLst>
      <p:ext uri="{BB962C8B-B14F-4D97-AF65-F5344CB8AC3E}">
        <p14:creationId xmlns:p14="http://schemas.microsoft.com/office/powerpoint/2010/main" val="282651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2"/>
            <a:ext cx="8911687" cy="756100"/>
          </a:xfrm>
        </p:spPr>
        <p:txBody>
          <a:bodyPr/>
          <a:lstStyle/>
          <a:p>
            <a:pPr algn="ctr"/>
            <a:r>
              <a:rPr lang="en-US" b="1" dirty="0" smtClean="0"/>
              <a:t>Code</a:t>
            </a:r>
            <a:endParaRPr lang="en-US" b="1" dirty="0"/>
          </a:p>
        </p:txBody>
      </p:sp>
      <p:sp>
        <p:nvSpPr>
          <p:cNvPr id="3" name="Content Placeholder 2"/>
          <p:cNvSpPr>
            <a:spLocks noGrp="1"/>
          </p:cNvSpPr>
          <p:nvPr>
            <p:ph idx="1"/>
          </p:nvPr>
        </p:nvSpPr>
        <p:spPr>
          <a:xfrm>
            <a:off x="2589212" y="669701"/>
            <a:ext cx="8915400" cy="5241521"/>
          </a:xfrm>
        </p:spPr>
        <p:txBody>
          <a:bodyPr/>
          <a:lstStyle/>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import cv2</a:t>
            </a:r>
          </a:p>
          <a:p>
            <a:pPr marL="0" indent="0">
              <a:buNone/>
            </a:pPr>
            <a:r>
              <a:rPr lang="en-US" dirty="0" err="1"/>
              <a:t>np.set_printoptions</a:t>
            </a:r>
            <a:r>
              <a:rPr lang="en-US" dirty="0"/>
              <a:t>(threshold=np.inf)</a:t>
            </a:r>
          </a:p>
          <a:p>
            <a:pPr marL="0" indent="0">
              <a:buNone/>
            </a:pPr>
            <a:r>
              <a:rPr lang="en-US" dirty="0"/>
              <a:t>#</a:t>
            </a:r>
            <a:r>
              <a:rPr lang="en-US" dirty="0" err="1"/>
              <a:t>img</a:t>
            </a:r>
            <a:r>
              <a:rPr lang="en-US" dirty="0"/>
              <a:t> = cv2.imread('C:/Users/vbhaumik/Pictures/Capture.jpg',0)</a:t>
            </a:r>
          </a:p>
          <a:p>
            <a:pPr marL="0" indent="0">
              <a:buNone/>
            </a:pPr>
            <a:r>
              <a:rPr lang="en-US" dirty="0" err="1"/>
              <a:t>img</a:t>
            </a:r>
            <a:r>
              <a:rPr lang="en-US" dirty="0"/>
              <a:t> = cv2.imread('images/messi5.jpg',0)</a:t>
            </a:r>
          </a:p>
          <a:p>
            <a:pPr marL="0" indent="0">
              <a:buNone/>
            </a:pPr>
            <a:r>
              <a:rPr lang="en-US" dirty="0"/>
              <a:t>cv2.imshow('image',</a:t>
            </a:r>
            <a:r>
              <a:rPr lang="en-US" dirty="0" err="1"/>
              <a:t>img</a:t>
            </a:r>
            <a:r>
              <a:rPr lang="en-US" dirty="0"/>
              <a:t>)</a:t>
            </a:r>
          </a:p>
          <a:p>
            <a:pPr marL="0" indent="0">
              <a:buNone/>
            </a:pPr>
            <a:r>
              <a:rPr lang="en-US" dirty="0"/>
              <a:t>print </a:t>
            </a:r>
            <a:r>
              <a:rPr lang="en-US" dirty="0" err="1"/>
              <a:t>img</a:t>
            </a:r>
            <a:endParaRPr lang="en-US" dirty="0"/>
          </a:p>
          <a:p>
            <a:pPr marL="0" indent="0">
              <a:buNone/>
            </a:pPr>
            <a:r>
              <a:rPr lang="en-US" dirty="0"/>
              <a:t>k = cv2.waitKey(0) &amp; 0xFF</a:t>
            </a:r>
          </a:p>
          <a:p>
            <a:pPr marL="0" indent="0">
              <a:buNone/>
            </a:pPr>
            <a:r>
              <a:rPr lang="en-US" dirty="0"/>
              <a:t>if k == 27:         # wait for ESC key to exit</a:t>
            </a:r>
          </a:p>
          <a:p>
            <a:pPr marL="0" indent="0">
              <a:buNone/>
            </a:pPr>
            <a:r>
              <a:rPr lang="en-US" dirty="0"/>
              <a:t>    cv2.destroyAllWindows()</a:t>
            </a:r>
          </a:p>
          <a:p>
            <a:pPr marL="0" indent="0">
              <a:buNone/>
            </a:pPr>
            <a:r>
              <a:rPr lang="en-US" dirty="0" err="1"/>
              <a:t>elif</a:t>
            </a:r>
            <a:r>
              <a:rPr lang="en-US" dirty="0"/>
              <a:t> k == </a:t>
            </a:r>
            <a:r>
              <a:rPr lang="en-US" dirty="0" err="1"/>
              <a:t>ord</a:t>
            </a:r>
            <a:r>
              <a:rPr lang="en-US" dirty="0" smtClean="0"/>
              <a:t>(‘e'): </a:t>
            </a:r>
            <a:r>
              <a:rPr lang="en-US" dirty="0"/>
              <a:t># wait for </a:t>
            </a:r>
            <a:r>
              <a:rPr lang="en-US" dirty="0" smtClean="0"/>
              <a:t>‘e' </a:t>
            </a:r>
            <a:r>
              <a:rPr lang="en-US" dirty="0"/>
              <a:t>key to save and exit</a:t>
            </a:r>
          </a:p>
          <a:p>
            <a:pPr marL="0" indent="0">
              <a:buNone/>
            </a:pPr>
            <a:r>
              <a:rPr lang="en-US" dirty="0"/>
              <a:t>    cv2.imwrite('C:/Users/vbhaumik/Pictures/Capture.</a:t>
            </a:r>
            <a:r>
              <a:rPr lang="en-US" dirty="0" err="1"/>
              <a:t>png</a:t>
            </a:r>
            <a:r>
              <a:rPr lang="en-US" dirty="0"/>
              <a:t>',</a:t>
            </a:r>
            <a:r>
              <a:rPr lang="en-US" dirty="0" err="1"/>
              <a:t>img</a:t>
            </a:r>
            <a:r>
              <a:rPr lang="en-US" dirty="0"/>
              <a:t>)</a:t>
            </a:r>
          </a:p>
          <a:p>
            <a:pPr marL="0" indent="0">
              <a:buNone/>
            </a:pPr>
            <a:r>
              <a:rPr lang="en-US" dirty="0"/>
              <a:t>    cv2.destroyAllWindows()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a:t>
            </a:fld>
            <a:endParaRPr lang="en-US"/>
          </a:p>
        </p:txBody>
      </p:sp>
    </p:spTree>
    <p:extLst>
      <p:ext uri="{BB962C8B-B14F-4D97-AF65-F5344CB8AC3E}">
        <p14:creationId xmlns:p14="http://schemas.microsoft.com/office/powerpoint/2010/main" val="1900921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558"/>
            <a:ext cx="8911687" cy="743224"/>
          </a:xfrm>
        </p:spPr>
        <p:txBody>
          <a:bodyPr>
            <a:normAutofit fontScale="90000"/>
          </a:bodyPr>
          <a:lstStyle/>
          <a:p>
            <a:pPr algn="ctr"/>
            <a:r>
              <a:rPr lang="en-US" b="1" dirty="0"/>
              <a:t>Erosion</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lstStyle/>
          <a:p>
            <a:r>
              <a:rPr lang="en-US" dirty="0"/>
              <a:t>The basic idea of erosion is just like soil erosion only, it erodes away the boundaries of foreground object (Always try to keep foreground in white). So what does it do? The kernel slides through the image (as in 2D convolution). A pixel in the original image (either 1 or 0) will be considered 1 only if all the pixels under the kernel is 1, otherwise it is eroded (made to zero</a:t>
            </a:r>
            <a:r>
              <a:rPr lang="en-US" dirty="0" smtClean="0"/>
              <a:t>).</a:t>
            </a:r>
            <a:endParaRPr lang="en-US" dirty="0"/>
          </a:p>
          <a:p>
            <a:r>
              <a:rPr lang="en-US" dirty="0"/>
              <a:t>So what </a:t>
            </a:r>
            <a:r>
              <a:rPr lang="en-US" dirty="0" err="1"/>
              <a:t>happends</a:t>
            </a:r>
            <a:r>
              <a:rPr lang="en-US" dirty="0"/>
              <a:t> is that, all the pixels near boundary will be discarded depending upon the size of kernel. So the thickness or size of the foreground object decreases or simply white region decreases in the image. It is useful for removing small white noises (as we have seen in </a:t>
            </a:r>
            <a:r>
              <a:rPr lang="en-US" dirty="0" err="1"/>
              <a:t>colorspace</a:t>
            </a:r>
            <a:r>
              <a:rPr lang="en-US" dirty="0"/>
              <a:t> chapter), detach two connected objects etc.</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60</a:t>
            </a:fld>
            <a:endParaRPr lang="en-US"/>
          </a:p>
        </p:txBody>
      </p:sp>
    </p:spTree>
    <p:extLst>
      <p:ext uri="{BB962C8B-B14F-4D97-AF65-F5344CB8AC3E}">
        <p14:creationId xmlns:p14="http://schemas.microsoft.com/office/powerpoint/2010/main" val="2339396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559"/>
            <a:ext cx="8911687" cy="743223"/>
          </a:xfrm>
        </p:spPr>
        <p:txBody>
          <a:bodyPr/>
          <a:lstStyle/>
          <a:p>
            <a:pPr algn="ctr"/>
            <a:r>
              <a:rPr lang="en-US" dirty="0" smtClean="0"/>
              <a:t>Code</a:t>
            </a:r>
            <a:endParaRPr lang="en-US" dirty="0"/>
          </a:p>
        </p:txBody>
      </p:sp>
      <p:sp>
        <p:nvSpPr>
          <p:cNvPr id="3" name="Content Placeholder 2"/>
          <p:cNvSpPr>
            <a:spLocks noGrp="1"/>
          </p:cNvSpPr>
          <p:nvPr>
            <p:ph idx="1"/>
          </p:nvPr>
        </p:nvSpPr>
        <p:spPr>
          <a:xfrm>
            <a:off x="2589212" y="787782"/>
            <a:ext cx="8915400" cy="5123440"/>
          </a:xfrm>
        </p:spPr>
        <p:txBody>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smtClean="0"/>
              <a:t>np</a:t>
            </a:r>
            <a:endParaRPr lang="en-US" dirty="0"/>
          </a:p>
          <a:p>
            <a:pPr marL="0" indent="0">
              <a:buNone/>
            </a:pPr>
            <a:r>
              <a:rPr lang="en-US" dirty="0" err="1"/>
              <a:t>img</a:t>
            </a:r>
            <a:r>
              <a:rPr lang="en-US" dirty="0"/>
              <a:t> = cv2.imread</a:t>
            </a:r>
            <a:r>
              <a:rPr lang="en-US" dirty="0" smtClean="0"/>
              <a:t>(‘images/morph.jpg',</a:t>
            </a:r>
            <a:r>
              <a:rPr lang="en-US" dirty="0"/>
              <a:t>0)</a:t>
            </a:r>
          </a:p>
          <a:p>
            <a:pPr marL="0" indent="0">
              <a:buNone/>
            </a:pPr>
            <a:r>
              <a:rPr lang="en-US" dirty="0"/>
              <a:t>kernel = </a:t>
            </a:r>
            <a:r>
              <a:rPr lang="en-US" dirty="0" err="1"/>
              <a:t>np.ones</a:t>
            </a:r>
            <a:r>
              <a:rPr lang="en-US" dirty="0"/>
              <a:t>((5,5),np.uint8)</a:t>
            </a:r>
          </a:p>
          <a:p>
            <a:pPr marL="0" indent="0">
              <a:buNone/>
            </a:pPr>
            <a:r>
              <a:rPr lang="en-US" dirty="0"/>
              <a:t>erosion = cv2.erode(</a:t>
            </a:r>
            <a:r>
              <a:rPr lang="en-US" dirty="0" err="1"/>
              <a:t>img,kernel,iterations</a:t>
            </a:r>
            <a:r>
              <a:rPr lang="en-US" dirty="0"/>
              <a:t> = 1)</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61</a:t>
            </a:fld>
            <a:endParaRPr lang="en-US"/>
          </a:p>
        </p:txBody>
      </p:sp>
      <p:pic>
        <p:nvPicPr>
          <p:cNvPr id="8" name="Picture 7"/>
          <p:cNvPicPr>
            <a:picLocks noChangeAspect="1"/>
          </p:cNvPicPr>
          <p:nvPr/>
        </p:nvPicPr>
        <p:blipFill>
          <a:blip r:embed="rId2"/>
          <a:stretch>
            <a:fillRect/>
          </a:stretch>
        </p:blipFill>
        <p:spPr>
          <a:xfrm>
            <a:off x="2768890" y="3226155"/>
            <a:ext cx="7839075" cy="2286000"/>
          </a:xfrm>
          <a:prstGeom prst="rect">
            <a:avLst/>
          </a:prstGeom>
        </p:spPr>
      </p:pic>
    </p:spTree>
    <p:extLst>
      <p:ext uri="{BB962C8B-B14F-4D97-AF65-F5344CB8AC3E}">
        <p14:creationId xmlns:p14="http://schemas.microsoft.com/office/powerpoint/2010/main" val="31376207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2"/>
            <a:ext cx="8911687" cy="756100"/>
          </a:xfrm>
        </p:spPr>
        <p:txBody>
          <a:bodyPr>
            <a:normAutofit fontScale="90000"/>
          </a:bodyPr>
          <a:lstStyle/>
          <a:p>
            <a:pPr algn="ctr"/>
            <a:r>
              <a:rPr lang="en-US" b="1" dirty="0"/>
              <a:t>Dilation</a:t>
            </a:r>
            <a:br>
              <a:rPr lang="en-US" b="1" dirty="0"/>
            </a:br>
            <a:endParaRPr lang="en-US" dirty="0"/>
          </a:p>
        </p:txBody>
      </p:sp>
      <p:sp>
        <p:nvSpPr>
          <p:cNvPr id="3" name="Content Placeholder 2"/>
          <p:cNvSpPr>
            <a:spLocks noGrp="1"/>
          </p:cNvSpPr>
          <p:nvPr>
            <p:ph idx="1"/>
          </p:nvPr>
        </p:nvSpPr>
        <p:spPr>
          <a:xfrm>
            <a:off x="2589212" y="991673"/>
            <a:ext cx="8915400" cy="4919549"/>
          </a:xfrm>
        </p:spPr>
        <p:txBody>
          <a:bodyPr/>
          <a:lstStyle/>
          <a:p>
            <a:pPr algn="just"/>
            <a:r>
              <a:rPr lang="en-US" dirty="0"/>
              <a:t>It is just opposite of erosion. Here, a pixel element is ‘1’ if </a:t>
            </a:r>
            <a:r>
              <a:rPr lang="en-US" dirty="0" err="1"/>
              <a:t>atleast</a:t>
            </a:r>
            <a:r>
              <a:rPr lang="en-US" dirty="0"/>
              <a:t> one pixel under the kernel is ‘1’. So it increases the white region in the image or size of foreground object increases. Normally, in cases like noise removal, erosion is followed by dilation. Because, erosion removes white noises, but it also shrinks our object. So we dilate it. Since noise is gone, they won’t come back, but our object area increases. It is also useful in joining broken parts of an object</a:t>
            </a:r>
            <a:r>
              <a:rPr lang="en-US" dirty="0" smtClean="0"/>
              <a:t>.</a:t>
            </a:r>
            <a:endParaRPr lang="en-US" dirty="0"/>
          </a:p>
          <a:p>
            <a:pPr algn="just"/>
            <a:r>
              <a:rPr lang="en-US" dirty="0"/>
              <a:t>dilation = cv2.dilate(</a:t>
            </a:r>
            <a:r>
              <a:rPr lang="en-US" dirty="0" err="1"/>
              <a:t>img,kernel,iterations</a:t>
            </a:r>
            <a:r>
              <a:rPr lang="en-US" dirty="0"/>
              <a:t> = 1)</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62</a:t>
            </a:fld>
            <a:endParaRPr lang="en-US"/>
          </a:p>
        </p:txBody>
      </p:sp>
      <p:pic>
        <p:nvPicPr>
          <p:cNvPr id="7" name="Picture 6"/>
          <p:cNvPicPr>
            <a:picLocks noChangeAspect="1"/>
          </p:cNvPicPr>
          <p:nvPr/>
        </p:nvPicPr>
        <p:blipFill>
          <a:blip r:embed="rId2"/>
          <a:stretch>
            <a:fillRect/>
          </a:stretch>
        </p:blipFill>
        <p:spPr>
          <a:xfrm>
            <a:off x="3217707" y="3538604"/>
            <a:ext cx="7791450" cy="2305050"/>
          </a:xfrm>
          <a:prstGeom prst="rect">
            <a:avLst/>
          </a:prstGeom>
        </p:spPr>
      </p:pic>
    </p:spTree>
    <p:extLst>
      <p:ext uri="{BB962C8B-B14F-4D97-AF65-F5344CB8AC3E}">
        <p14:creationId xmlns:p14="http://schemas.microsoft.com/office/powerpoint/2010/main" val="33843742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Opening</a:t>
            </a:r>
            <a:endParaRPr lang="en-US" dirty="0"/>
          </a:p>
        </p:txBody>
      </p:sp>
      <p:sp>
        <p:nvSpPr>
          <p:cNvPr id="3" name="Content Placeholder 2"/>
          <p:cNvSpPr>
            <a:spLocks noGrp="1"/>
          </p:cNvSpPr>
          <p:nvPr>
            <p:ph idx="1"/>
          </p:nvPr>
        </p:nvSpPr>
        <p:spPr/>
        <p:txBody>
          <a:bodyPr/>
          <a:lstStyle/>
          <a:p>
            <a:r>
              <a:rPr lang="en-US" dirty="0"/>
              <a:t>Opening is just another name of erosion followed by dilation. It is useful in removing noise, as we explained above. Here we use the function, cv2.morphologyEx</a:t>
            </a:r>
            <a:r>
              <a:rPr lang="en-US" dirty="0" smtClean="0"/>
              <a:t>()</a:t>
            </a:r>
            <a:endParaRPr lang="en-US" dirty="0"/>
          </a:p>
          <a:p>
            <a:pPr marL="0" indent="0">
              <a:buNone/>
            </a:pPr>
            <a:r>
              <a:rPr lang="en-US" dirty="0"/>
              <a:t>opening = cv2.morphologyEx(</a:t>
            </a:r>
            <a:r>
              <a:rPr lang="en-US" dirty="0" err="1"/>
              <a:t>img</a:t>
            </a:r>
            <a:r>
              <a:rPr lang="en-US" dirty="0"/>
              <a:t>, cv2.MORPH_OPEN, kernel)</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63</a:t>
            </a:fld>
            <a:endParaRPr lang="en-US"/>
          </a:p>
        </p:txBody>
      </p:sp>
      <p:pic>
        <p:nvPicPr>
          <p:cNvPr id="7" name="Picture 6"/>
          <p:cNvPicPr>
            <a:picLocks noChangeAspect="1"/>
          </p:cNvPicPr>
          <p:nvPr/>
        </p:nvPicPr>
        <p:blipFill>
          <a:blip r:embed="rId2"/>
          <a:stretch>
            <a:fillRect/>
          </a:stretch>
        </p:blipFill>
        <p:spPr>
          <a:xfrm>
            <a:off x="3248768" y="3656457"/>
            <a:ext cx="7858125" cy="2352675"/>
          </a:xfrm>
          <a:prstGeom prst="rect">
            <a:avLst/>
          </a:prstGeom>
        </p:spPr>
      </p:pic>
    </p:spTree>
    <p:extLst>
      <p:ext uri="{BB962C8B-B14F-4D97-AF65-F5344CB8AC3E}">
        <p14:creationId xmlns:p14="http://schemas.microsoft.com/office/powerpoint/2010/main" val="4229363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1833"/>
            <a:ext cx="8911687" cy="665949"/>
          </a:xfrm>
        </p:spPr>
        <p:txBody>
          <a:bodyPr>
            <a:normAutofit fontScale="90000"/>
          </a:bodyPr>
          <a:lstStyle/>
          <a:p>
            <a:pPr algn="ctr"/>
            <a:r>
              <a:rPr lang="en-US" b="1" dirty="0"/>
              <a:t>Closing</a:t>
            </a:r>
            <a:br>
              <a:rPr lang="en-US" b="1" dirty="0"/>
            </a:br>
            <a:endParaRPr lang="en-US" dirty="0"/>
          </a:p>
        </p:txBody>
      </p:sp>
      <p:sp>
        <p:nvSpPr>
          <p:cNvPr id="3" name="Content Placeholder 2"/>
          <p:cNvSpPr>
            <a:spLocks noGrp="1"/>
          </p:cNvSpPr>
          <p:nvPr>
            <p:ph idx="1"/>
          </p:nvPr>
        </p:nvSpPr>
        <p:spPr>
          <a:xfrm>
            <a:off x="2589212" y="940158"/>
            <a:ext cx="8915400" cy="4971064"/>
          </a:xfrm>
        </p:spPr>
        <p:txBody>
          <a:bodyPr/>
          <a:lstStyle/>
          <a:p>
            <a:pPr algn="just"/>
            <a:r>
              <a:rPr lang="en-US" dirty="0"/>
              <a:t>Closing is reverse of Opening, Dilation followed by Erosion. It is useful in closing small holes inside the foreground objects, or small black points on the object.</a:t>
            </a:r>
          </a:p>
          <a:p>
            <a:pPr marL="0" indent="0" algn="just">
              <a:buNone/>
            </a:pPr>
            <a:r>
              <a:rPr lang="en-US" dirty="0" smtClean="0"/>
              <a:t>closing </a:t>
            </a:r>
            <a:r>
              <a:rPr lang="en-US" dirty="0"/>
              <a:t>= cv2.morphologyEx(</a:t>
            </a:r>
            <a:r>
              <a:rPr lang="en-US" dirty="0" err="1"/>
              <a:t>img</a:t>
            </a:r>
            <a:r>
              <a:rPr lang="en-US" dirty="0"/>
              <a:t>, cv2.MORPH_CLOSE, kernel)</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64</a:t>
            </a:fld>
            <a:endParaRPr lang="en-US"/>
          </a:p>
        </p:txBody>
      </p:sp>
      <p:pic>
        <p:nvPicPr>
          <p:cNvPr id="7" name="Picture 6"/>
          <p:cNvPicPr>
            <a:picLocks noChangeAspect="1"/>
          </p:cNvPicPr>
          <p:nvPr/>
        </p:nvPicPr>
        <p:blipFill>
          <a:blip r:embed="rId2"/>
          <a:stretch>
            <a:fillRect/>
          </a:stretch>
        </p:blipFill>
        <p:spPr>
          <a:xfrm>
            <a:off x="3002116" y="2669550"/>
            <a:ext cx="7810500" cy="2343150"/>
          </a:xfrm>
          <a:prstGeom prst="rect">
            <a:avLst/>
          </a:prstGeom>
        </p:spPr>
      </p:pic>
    </p:spTree>
    <p:extLst>
      <p:ext uri="{BB962C8B-B14F-4D97-AF65-F5344CB8AC3E}">
        <p14:creationId xmlns:p14="http://schemas.microsoft.com/office/powerpoint/2010/main" val="4222646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7435"/>
            <a:ext cx="8911687" cy="730347"/>
          </a:xfrm>
        </p:spPr>
        <p:txBody>
          <a:bodyPr>
            <a:normAutofit fontScale="90000"/>
          </a:bodyPr>
          <a:lstStyle/>
          <a:p>
            <a:pPr algn="ctr"/>
            <a:r>
              <a:rPr lang="en-US" b="1" dirty="0"/>
              <a:t>Morphological Gradient</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lstStyle/>
          <a:p>
            <a:r>
              <a:rPr lang="en-US" dirty="0"/>
              <a:t>It is the difference between dilation and erosion of an </a:t>
            </a:r>
            <a:r>
              <a:rPr lang="en-US" dirty="0" smtClean="0"/>
              <a:t>image. The </a:t>
            </a:r>
            <a:r>
              <a:rPr lang="en-US" dirty="0"/>
              <a:t>result will look like the outline of the object.</a:t>
            </a:r>
          </a:p>
          <a:p>
            <a:pPr marL="0" indent="0">
              <a:buNone/>
            </a:pPr>
            <a:r>
              <a:rPr lang="en-US" dirty="0" smtClean="0"/>
              <a:t>gradient </a:t>
            </a:r>
            <a:r>
              <a:rPr lang="en-US" dirty="0"/>
              <a:t>= cv2.morphologyEx(</a:t>
            </a:r>
            <a:r>
              <a:rPr lang="en-US" dirty="0" err="1"/>
              <a:t>img</a:t>
            </a:r>
            <a:r>
              <a:rPr lang="en-US" dirty="0"/>
              <a:t>, cv2.MORPH_GRADIENT, kernel)</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65</a:t>
            </a:fld>
            <a:endParaRPr lang="en-US"/>
          </a:p>
        </p:txBody>
      </p:sp>
      <p:pic>
        <p:nvPicPr>
          <p:cNvPr id="7" name="Picture 6"/>
          <p:cNvPicPr>
            <a:picLocks noChangeAspect="1"/>
          </p:cNvPicPr>
          <p:nvPr/>
        </p:nvPicPr>
        <p:blipFill>
          <a:blip r:embed="rId2"/>
          <a:stretch>
            <a:fillRect/>
          </a:stretch>
        </p:blipFill>
        <p:spPr>
          <a:xfrm>
            <a:off x="2992593" y="2279829"/>
            <a:ext cx="7829550" cy="2324100"/>
          </a:xfrm>
          <a:prstGeom prst="rect">
            <a:avLst/>
          </a:prstGeom>
        </p:spPr>
      </p:pic>
    </p:spTree>
    <p:extLst>
      <p:ext uri="{BB962C8B-B14F-4D97-AF65-F5344CB8AC3E}">
        <p14:creationId xmlns:p14="http://schemas.microsoft.com/office/powerpoint/2010/main" val="934659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805"/>
            <a:ext cx="8911687" cy="768977"/>
          </a:xfrm>
        </p:spPr>
        <p:txBody>
          <a:bodyPr>
            <a:normAutofit fontScale="90000"/>
          </a:bodyPr>
          <a:lstStyle/>
          <a:p>
            <a:pPr algn="ctr"/>
            <a:r>
              <a:rPr lang="en-US" b="1" dirty="0"/>
              <a:t>Structuring Element</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92500" lnSpcReduction="20000"/>
          </a:bodyPr>
          <a:lstStyle/>
          <a:p>
            <a:pPr algn="just"/>
            <a:r>
              <a:rPr lang="en-US" dirty="0"/>
              <a:t>We manually created a structuring elements in the previous examples with help of </a:t>
            </a:r>
            <a:r>
              <a:rPr lang="en-US" dirty="0" err="1"/>
              <a:t>Numpy</a:t>
            </a:r>
            <a:r>
              <a:rPr lang="en-US" dirty="0"/>
              <a:t>. It is rectangular shape. But in some cases, you may need elliptical/circular shaped kernels. So for this purpose, </a:t>
            </a:r>
            <a:r>
              <a:rPr lang="en-US" dirty="0" err="1"/>
              <a:t>OpenCV</a:t>
            </a:r>
            <a:r>
              <a:rPr lang="en-US" dirty="0"/>
              <a:t> has a function, cv2.getStructuringElement(). You just pass the shape and size of the kernel, you get the desired kernel</a:t>
            </a:r>
            <a:r>
              <a:rPr lang="en-US" dirty="0" smtClean="0"/>
              <a:t>.</a:t>
            </a:r>
            <a:endParaRPr lang="en-US" dirty="0"/>
          </a:p>
          <a:p>
            <a:pPr marL="0" indent="0" algn="just">
              <a:buNone/>
            </a:pPr>
            <a:r>
              <a:rPr lang="en-US" dirty="0"/>
              <a:t># Rectangular Kernel</a:t>
            </a:r>
          </a:p>
          <a:p>
            <a:pPr marL="0" indent="0" algn="just">
              <a:buNone/>
            </a:pPr>
            <a:r>
              <a:rPr lang="en-US" dirty="0"/>
              <a:t>&gt;&gt;&gt; cv2.getStructuringElement(cv2.MORPH_RECT,(5,5))</a:t>
            </a:r>
          </a:p>
          <a:p>
            <a:pPr marL="0" indent="0" algn="just">
              <a:buNone/>
            </a:pPr>
            <a:r>
              <a:rPr lang="en-US" dirty="0"/>
              <a:t>array([[1, 1, 1, 1, 1],</a:t>
            </a:r>
          </a:p>
          <a:p>
            <a:pPr marL="0" indent="0" algn="just">
              <a:buNone/>
            </a:pPr>
            <a:r>
              <a:rPr lang="en-US" dirty="0"/>
              <a:t>       [1, 1, 1, 1, 1],</a:t>
            </a:r>
          </a:p>
          <a:p>
            <a:pPr marL="0" indent="0" algn="just">
              <a:buNone/>
            </a:pPr>
            <a:r>
              <a:rPr lang="en-US" dirty="0"/>
              <a:t>       [1, 1, 1, 1, 1],</a:t>
            </a:r>
          </a:p>
          <a:p>
            <a:pPr marL="0" indent="0" algn="just">
              <a:buNone/>
            </a:pPr>
            <a:r>
              <a:rPr lang="en-US" dirty="0"/>
              <a:t>       [1, 1, 1, 1, 1],</a:t>
            </a:r>
          </a:p>
          <a:p>
            <a:pPr marL="0" indent="0" algn="just">
              <a:buNone/>
            </a:pPr>
            <a:r>
              <a:rPr lang="en-US" dirty="0"/>
              <a:t>       [1, 1, 1, 1, 1]], </a:t>
            </a:r>
            <a:r>
              <a:rPr lang="en-US" dirty="0" err="1"/>
              <a:t>dtype</a:t>
            </a:r>
            <a:r>
              <a:rPr lang="en-US" dirty="0"/>
              <a:t>=uint8</a:t>
            </a:r>
            <a:r>
              <a:rPr lang="en-US" dirty="0" smtClean="0"/>
              <a:t>)</a:t>
            </a:r>
          </a:p>
          <a:p>
            <a:pPr marL="0" indent="0" algn="just">
              <a:buNone/>
            </a:pPr>
            <a:r>
              <a:rPr lang="en-US" dirty="0"/>
              <a:t># Elliptical Kernel</a:t>
            </a:r>
          </a:p>
          <a:p>
            <a:pPr marL="0" indent="0" algn="just">
              <a:buNone/>
            </a:pPr>
            <a:r>
              <a:rPr lang="en-US" dirty="0"/>
              <a:t>&gt;&gt;&gt; cv2.getStructuringElement(cv2.MORPH_ELLIPSE,(5,5</a:t>
            </a:r>
            <a:r>
              <a:rPr lang="en-US" dirty="0" smtClean="0"/>
              <a:t>))</a:t>
            </a:r>
            <a:endParaRPr lang="en-US" dirty="0"/>
          </a:p>
          <a:p>
            <a:pPr marL="0" indent="0" algn="just">
              <a:buNone/>
            </a:pPr>
            <a:r>
              <a:rPr lang="en-US" dirty="0"/>
              <a:t># Cross-shaped Kernel</a:t>
            </a:r>
          </a:p>
          <a:p>
            <a:pPr marL="0" indent="0" algn="just">
              <a:buNone/>
            </a:pPr>
            <a:r>
              <a:rPr lang="en-US" dirty="0"/>
              <a:t>&gt;&gt;&gt; cv2.getStructuringElement(cv2.MORPH_CROSS,(5,5))</a:t>
            </a:r>
          </a:p>
          <a:p>
            <a:pPr algn="just"/>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66</a:t>
            </a:fld>
            <a:endParaRPr lang="en-US"/>
          </a:p>
        </p:txBody>
      </p:sp>
    </p:spTree>
    <p:extLst>
      <p:ext uri="{BB962C8B-B14F-4D97-AF65-F5344CB8AC3E}">
        <p14:creationId xmlns:p14="http://schemas.microsoft.com/office/powerpoint/2010/main" val="3600200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1"/>
            <a:ext cx="8911687" cy="756101"/>
          </a:xfrm>
        </p:spPr>
        <p:txBody>
          <a:bodyPr>
            <a:normAutofit fontScale="90000"/>
          </a:bodyPr>
          <a:lstStyle/>
          <a:p>
            <a:pPr algn="ctr"/>
            <a:r>
              <a:rPr lang="en-US" b="1" dirty="0"/>
              <a:t>Image Gradients</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lstStyle/>
          <a:p>
            <a:pPr marL="0" indent="0" algn="just">
              <a:buNone/>
            </a:pPr>
            <a:r>
              <a:rPr lang="en-US" dirty="0"/>
              <a:t>1. </a:t>
            </a:r>
            <a:r>
              <a:rPr lang="en-US" dirty="0" err="1"/>
              <a:t>Sobel</a:t>
            </a:r>
            <a:r>
              <a:rPr lang="en-US" dirty="0"/>
              <a:t> and </a:t>
            </a:r>
            <a:r>
              <a:rPr lang="en-US" dirty="0" err="1"/>
              <a:t>Scharr</a:t>
            </a:r>
            <a:r>
              <a:rPr lang="en-US" dirty="0"/>
              <a:t> Derivatives</a:t>
            </a:r>
          </a:p>
          <a:p>
            <a:pPr marL="0" indent="0" algn="just">
              <a:buNone/>
            </a:pPr>
            <a:r>
              <a:rPr lang="en-US" dirty="0" err="1"/>
              <a:t>Sobel</a:t>
            </a:r>
            <a:r>
              <a:rPr lang="en-US" dirty="0"/>
              <a:t> operators is a joint </a:t>
            </a:r>
            <a:r>
              <a:rPr lang="en-US" dirty="0" err="1"/>
              <a:t>Gausssian</a:t>
            </a:r>
            <a:r>
              <a:rPr lang="en-US" dirty="0"/>
              <a:t> smoothing plus differentiation operation, so it is more resistant to noise. You can specify the direction of derivatives to be taken, vertical or horizontal (by the arguments, </a:t>
            </a:r>
            <a:r>
              <a:rPr lang="en-US" dirty="0" err="1"/>
              <a:t>yorder</a:t>
            </a:r>
            <a:r>
              <a:rPr lang="en-US" dirty="0"/>
              <a:t> and </a:t>
            </a:r>
            <a:r>
              <a:rPr lang="en-US" dirty="0" err="1"/>
              <a:t>xorder</a:t>
            </a:r>
            <a:r>
              <a:rPr lang="en-US" dirty="0"/>
              <a:t> respectively). You can also specify the size of kernel by the argument </a:t>
            </a:r>
            <a:r>
              <a:rPr lang="en-US" dirty="0" err="1"/>
              <a:t>ksize</a:t>
            </a:r>
            <a:r>
              <a:rPr lang="en-US" dirty="0"/>
              <a:t>. If </a:t>
            </a:r>
            <a:r>
              <a:rPr lang="en-US" dirty="0" err="1"/>
              <a:t>ksize</a:t>
            </a:r>
            <a:r>
              <a:rPr lang="en-US" dirty="0"/>
              <a:t> = -1, a 3x3 </a:t>
            </a:r>
            <a:r>
              <a:rPr lang="en-US" dirty="0" err="1"/>
              <a:t>Scharr</a:t>
            </a:r>
            <a:r>
              <a:rPr lang="en-US" dirty="0"/>
              <a:t> filter is used which gives better results than 3x3 </a:t>
            </a:r>
            <a:r>
              <a:rPr lang="en-US" dirty="0" err="1"/>
              <a:t>Sobel</a:t>
            </a:r>
            <a:r>
              <a:rPr lang="en-US" dirty="0"/>
              <a:t> filter. Please see the docs for kernels used.</a:t>
            </a:r>
          </a:p>
          <a:p>
            <a:pPr marL="0" indent="0" algn="just">
              <a:buNone/>
            </a:pPr>
            <a:endParaRPr lang="en-US" dirty="0"/>
          </a:p>
          <a:p>
            <a:pPr marL="0" indent="0" algn="just">
              <a:buNone/>
            </a:pPr>
            <a:r>
              <a:rPr lang="en-US" dirty="0"/>
              <a:t>2. </a:t>
            </a:r>
            <a:r>
              <a:rPr lang="en-US" dirty="0" err="1"/>
              <a:t>Laplacian</a:t>
            </a:r>
            <a:r>
              <a:rPr lang="en-US" dirty="0"/>
              <a:t> Derivatives</a:t>
            </a:r>
          </a:p>
          <a:p>
            <a:pPr marL="0" indent="0" algn="just">
              <a:buNone/>
            </a:pPr>
            <a:r>
              <a:rPr lang="en-US" dirty="0"/>
              <a:t>It calculates the </a:t>
            </a:r>
            <a:r>
              <a:rPr lang="en-US" dirty="0" err="1"/>
              <a:t>Laplacian</a:t>
            </a:r>
            <a:r>
              <a:rPr lang="en-US" dirty="0"/>
              <a:t> of the image given by the </a:t>
            </a:r>
            <a:r>
              <a:rPr lang="en-US" dirty="0" smtClean="0"/>
              <a:t>relation,</a:t>
            </a:r>
          </a:p>
          <a:p>
            <a:pPr marL="0" indent="0" algn="just">
              <a:buNone/>
            </a:pPr>
            <a:endParaRPr lang="en-US" dirty="0"/>
          </a:p>
          <a:p>
            <a:pPr marL="0" indent="0" algn="just">
              <a:buNone/>
            </a:pPr>
            <a:r>
              <a:rPr lang="en-US" dirty="0" smtClean="0"/>
              <a:t> where </a:t>
            </a:r>
            <a:r>
              <a:rPr lang="en-US" dirty="0"/>
              <a:t>each derivative is found using </a:t>
            </a:r>
            <a:r>
              <a:rPr lang="en-US" dirty="0" err="1"/>
              <a:t>Sobel</a:t>
            </a:r>
            <a:r>
              <a:rPr lang="en-US" dirty="0"/>
              <a:t> derivatives. If </a:t>
            </a:r>
            <a:r>
              <a:rPr lang="en-US" dirty="0" err="1"/>
              <a:t>ksize</a:t>
            </a:r>
            <a:r>
              <a:rPr lang="en-US" dirty="0"/>
              <a:t> = 1, then following kernel is used for filtering:</a:t>
            </a:r>
          </a:p>
          <a:p>
            <a:pPr marL="0" indent="0" algn="just">
              <a:buNone/>
            </a:pP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67</a:t>
            </a:fld>
            <a:endParaRPr lang="en-US"/>
          </a:p>
        </p:txBody>
      </p:sp>
      <p:pic>
        <p:nvPicPr>
          <p:cNvPr id="11266" name="Picture 2" descr="kernel = \begin{bmatrix} 0 &amp; 1 &amp; 0 \\ 1 &amp; -4 &amp; 1 \\ 0 &amp; 1 &amp; 0  \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317" y="5271761"/>
            <a:ext cx="15716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Delta src = \frac{\partial ^2{src}}{\partial x^2} + \frac{\partial ^2{src}}{\partial 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724" y="4243700"/>
            <a:ext cx="1476375" cy="25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6227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799"/>
            <a:ext cx="8911687" cy="676660"/>
          </a:xfrm>
        </p:spPr>
        <p:txBody>
          <a:bodyPr/>
          <a:lstStyle/>
          <a:p>
            <a:pPr algn="ctr"/>
            <a:r>
              <a:rPr lang="en-US" b="1" dirty="0" smtClean="0"/>
              <a:t>Code</a:t>
            </a:r>
            <a:endParaRPr lang="en-US" b="1" dirty="0"/>
          </a:p>
        </p:txBody>
      </p:sp>
      <p:sp>
        <p:nvSpPr>
          <p:cNvPr id="3" name="Content Placeholder 2"/>
          <p:cNvSpPr>
            <a:spLocks noGrp="1"/>
          </p:cNvSpPr>
          <p:nvPr>
            <p:ph idx="1"/>
          </p:nvPr>
        </p:nvSpPr>
        <p:spPr>
          <a:xfrm>
            <a:off x="2589212" y="695459"/>
            <a:ext cx="8915400" cy="5215763"/>
          </a:xfrm>
        </p:spPr>
        <p:txBody>
          <a:bodyPr>
            <a:normAutofit fontScale="62500" lnSpcReduction="20000"/>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matplotlib</a:t>
            </a:r>
            <a:r>
              <a:rPr lang="en-US" dirty="0"/>
              <a:t> import </a:t>
            </a:r>
            <a:r>
              <a:rPr lang="en-US" dirty="0" err="1"/>
              <a:t>pyplot</a:t>
            </a:r>
            <a:r>
              <a:rPr lang="en-US" dirty="0"/>
              <a:t> as </a:t>
            </a:r>
            <a:r>
              <a:rPr lang="en-US" dirty="0" err="1"/>
              <a:t>plt</a:t>
            </a:r>
            <a:endParaRPr lang="en-US" dirty="0"/>
          </a:p>
          <a:p>
            <a:pPr marL="0" indent="0">
              <a:buNone/>
            </a:pPr>
            <a:endParaRPr lang="en-US" dirty="0"/>
          </a:p>
          <a:p>
            <a:pPr marL="0" indent="0">
              <a:buNone/>
            </a:pPr>
            <a:r>
              <a:rPr lang="en-US" dirty="0" err="1"/>
              <a:t>img</a:t>
            </a:r>
            <a:r>
              <a:rPr lang="en-US" dirty="0"/>
              <a:t> = cv2.imread</a:t>
            </a:r>
            <a:r>
              <a:rPr lang="en-US" dirty="0" smtClean="0"/>
              <a:t>(‘images/blobs.png',</a:t>
            </a:r>
            <a:r>
              <a:rPr lang="en-US" dirty="0"/>
              <a:t>0)</a:t>
            </a:r>
          </a:p>
          <a:p>
            <a:pPr marL="0" indent="0">
              <a:buNone/>
            </a:pPr>
            <a:endParaRPr lang="en-US" dirty="0"/>
          </a:p>
          <a:p>
            <a:pPr marL="0" indent="0">
              <a:buNone/>
            </a:pPr>
            <a:r>
              <a:rPr lang="en-US" dirty="0" err="1"/>
              <a:t>laplacian</a:t>
            </a:r>
            <a:r>
              <a:rPr lang="en-US" dirty="0"/>
              <a:t> = cv2.Laplacian(img,cv2.CV_64F)</a:t>
            </a:r>
          </a:p>
          <a:p>
            <a:pPr marL="0" indent="0">
              <a:buNone/>
            </a:pPr>
            <a:r>
              <a:rPr lang="en-US" dirty="0" err="1"/>
              <a:t>sobelx</a:t>
            </a:r>
            <a:r>
              <a:rPr lang="en-US" dirty="0"/>
              <a:t> = cv2.Sobel(img,cv2.CV_64F,1,0,ksize=5)</a:t>
            </a:r>
          </a:p>
          <a:p>
            <a:pPr marL="0" indent="0">
              <a:buNone/>
            </a:pPr>
            <a:r>
              <a:rPr lang="en-US" dirty="0" err="1"/>
              <a:t>sobely</a:t>
            </a:r>
            <a:r>
              <a:rPr lang="en-US" dirty="0"/>
              <a:t> = cv2.Sobel(img,cv2.CV_64F,0,1,ksize=5)</a:t>
            </a:r>
          </a:p>
          <a:p>
            <a:pPr marL="0" indent="0">
              <a:buNone/>
            </a:pPr>
            <a:endParaRPr lang="en-US" dirty="0"/>
          </a:p>
          <a:p>
            <a:pPr marL="0" indent="0">
              <a:buNone/>
            </a:pPr>
            <a:r>
              <a:rPr lang="en-US" dirty="0" err="1"/>
              <a:t>plt.subplot</a:t>
            </a:r>
            <a:r>
              <a:rPr lang="en-US" dirty="0"/>
              <a:t>(2,2,1),</a:t>
            </a:r>
            <a:r>
              <a:rPr lang="en-US" dirty="0" err="1"/>
              <a:t>plt.imshow</a:t>
            </a:r>
            <a:r>
              <a:rPr lang="en-US" dirty="0"/>
              <a:t>(</a:t>
            </a:r>
            <a:r>
              <a:rPr lang="en-US" dirty="0" err="1"/>
              <a:t>img,cmap</a:t>
            </a:r>
            <a:r>
              <a:rPr lang="en-US" dirty="0"/>
              <a:t> = 'gray')</a:t>
            </a:r>
          </a:p>
          <a:p>
            <a:pPr marL="0" indent="0">
              <a:buNone/>
            </a:pPr>
            <a:r>
              <a:rPr lang="en-US" dirty="0" err="1"/>
              <a:t>plt.title</a:t>
            </a:r>
            <a:r>
              <a:rPr lang="en-US" dirty="0"/>
              <a:t>('Original'), </a:t>
            </a:r>
            <a:r>
              <a:rPr lang="en-US" dirty="0" err="1"/>
              <a:t>plt.xticks</a:t>
            </a:r>
            <a:r>
              <a:rPr lang="en-US" dirty="0"/>
              <a:t>([]), </a:t>
            </a:r>
            <a:r>
              <a:rPr lang="en-US" dirty="0" err="1"/>
              <a:t>plt.yticks</a:t>
            </a:r>
            <a:r>
              <a:rPr lang="en-US" dirty="0"/>
              <a:t>([])</a:t>
            </a:r>
          </a:p>
          <a:p>
            <a:pPr marL="0" indent="0">
              <a:buNone/>
            </a:pPr>
            <a:r>
              <a:rPr lang="en-US" dirty="0" err="1"/>
              <a:t>plt.subplot</a:t>
            </a:r>
            <a:r>
              <a:rPr lang="en-US" dirty="0"/>
              <a:t>(2,2,2),</a:t>
            </a:r>
            <a:r>
              <a:rPr lang="en-US" dirty="0" err="1"/>
              <a:t>plt.imshow</a:t>
            </a:r>
            <a:r>
              <a:rPr lang="en-US" dirty="0"/>
              <a:t>(</a:t>
            </a:r>
            <a:r>
              <a:rPr lang="en-US" dirty="0" err="1"/>
              <a:t>laplacian,cmap</a:t>
            </a:r>
            <a:r>
              <a:rPr lang="en-US" dirty="0"/>
              <a:t> = 'gray')</a:t>
            </a:r>
          </a:p>
          <a:p>
            <a:pPr marL="0" indent="0">
              <a:buNone/>
            </a:pPr>
            <a:r>
              <a:rPr lang="en-US" dirty="0" err="1"/>
              <a:t>plt.title</a:t>
            </a:r>
            <a:r>
              <a:rPr lang="en-US" dirty="0"/>
              <a:t>('</a:t>
            </a:r>
            <a:r>
              <a:rPr lang="en-US" dirty="0" err="1"/>
              <a:t>Laplacian</a:t>
            </a:r>
            <a:r>
              <a:rPr lang="en-US" dirty="0"/>
              <a:t>'), </a:t>
            </a:r>
            <a:r>
              <a:rPr lang="en-US" dirty="0" err="1"/>
              <a:t>plt.xticks</a:t>
            </a:r>
            <a:r>
              <a:rPr lang="en-US" dirty="0"/>
              <a:t>([]), </a:t>
            </a:r>
            <a:r>
              <a:rPr lang="en-US" dirty="0" err="1"/>
              <a:t>plt.yticks</a:t>
            </a:r>
            <a:r>
              <a:rPr lang="en-US" dirty="0"/>
              <a:t>([])</a:t>
            </a:r>
          </a:p>
          <a:p>
            <a:pPr marL="0" indent="0">
              <a:buNone/>
            </a:pPr>
            <a:r>
              <a:rPr lang="en-US" dirty="0" err="1"/>
              <a:t>plt.subplot</a:t>
            </a:r>
            <a:r>
              <a:rPr lang="en-US" dirty="0"/>
              <a:t>(2,2,3),</a:t>
            </a:r>
            <a:r>
              <a:rPr lang="en-US" dirty="0" err="1"/>
              <a:t>plt.imshow</a:t>
            </a:r>
            <a:r>
              <a:rPr lang="en-US" dirty="0"/>
              <a:t>(</a:t>
            </a:r>
            <a:r>
              <a:rPr lang="en-US" dirty="0" err="1"/>
              <a:t>sobelx,cmap</a:t>
            </a:r>
            <a:r>
              <a:rPr lang="en-US" dirty="0"/>
              <a:t> = 'gray')</a:t>
            </a:r>
          </a:p>
          <a:p>
            <a:pPr marL="0" indent="0">
              <a:buNone/>
            </a:pPr>
            <a:r>
              <a:rPr lang="en-US" dirty="0" err="1"/>
              <a:t>plt.title</a:t>
            </a:r>
            <a:r>
              <a:rPr lang="en-US" dirty="0"/>
              <a:t>('</a:t>
            </a:r>
            <a:r>
              <a:rPr lang="en-US" dirty="0" err="1"/>
              <a:t>Sobel</a:t>
            </a:r>
            <a:r>
              <a:rPr lang="en-US" dirty="0"/>
              <a:t> X'), </a:t>
            </a:r>
            <a:r>
              <a:rPr lang="en-US" dirty="0" err="1"/>
              <a:t>plt.xticks</a:t>
            </a:r>
            <a:r>
              <a:rPr lang="en-US" dirty="0"/>
              <a:t>([]), </a:t>
            </a:r>
            <a:r>
              <a:rPr lang="en-US" dirty="0" err="1"/>
              <a:t>plt.yticks</a:t>
            </a:r>
            <a:r>
              <a:rPr lang="en-US" dirty="0"/>
              <a:t>([])</a:t>
            </a:r>
          </a:p>
          <a:p>
            <a:pPr marL="0" indent="0">
              <a:buNone/>
            </a:pPr>
            <a:r>
              <a:rPr lang="en-US" dirty="0" err="1"/>
              <a:t>plt.subplot</a:t>
            </a:r>
            <a:r>
              <a:rPr lang="en-US" dirty="0"/>
              <a:t>(2,2,4),</a:t>
            </a:r>
            <a:r>
              <a:rPr lang="en-US" dirty="0" err="1"/>
              <a:t>plt.imshow</a:t>
            </a:r>
            <a:r>
              <a:rPr lang="en-US" dirty="0"/>
              <a:t>(</a:t>
            </a:r>
            <a:r>
              <a:rPr lang="en-US" dirty="0" err="1"/>
              <a:t>sobely,cmap</a:t>
            </a:r>
            <a:r>
              <a:rPr lang="en-US" dirty="0"/>
              <a:t> = 'gray')</a:t>
            </a:r>
          </a:p>
          <a:p>
            <a:pPr marL="0" indent="0">
              <a:buNone/>
            </a:pPr>
            <a:r>
              <a:rPr lang="en-US" dirty="0" err="1"/>
              <a:t>plt.title</a:t>
            </a:r>
            <a:r>
              <a:rPr lang="en-US" dirty="0"/>
              <a:t>('</a:t>
            </a:r>
            <a:r>
              <a:rPr lang="en-US" dirty="0" err="1"/>
              <a:t>Sobel</a:t>
            </a:r>
            <a:r>
              <a:rPr lang="en-US" dirty="0"/>
              <a:t> Y'), </a:t>
            </a:r>
            <a:r>
              <a:rPr lang="en-US" dirty="0" err="1"/>
              <a:t>plt.xticks</a:t>
            </a:r>
            <a:r>
              <a:rPr lang="en-US" dirty="0"/>
              <a:t>([]), </a:t>
            </a:r>
            <a:r>
              <a:rPr lang="en-US" dirty="0" err="1"/>
              <a:t>plt.yticks</a:t>
            </a:r>
            <a:r>
              <a:rPr lang="en-US" dirty="0"/>
              <a:t>([])</a:t>
            </a:r>
          </a:p>
          <a:p>
            <a:pPr marL="0" indent="0">
              <a:buNone/>
            </a:pPr>
            <a:endParaRPr lang="en-US" dirty="0"/>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68</a:t>
            </a:fld>
            <a:endParaRPr lang="en-US"/>
          </a:p>
        </p:txBody>
      </p:sp>
    </p:spTree>
    <p:extLst>
      <p:ext uri="{BB962C8B-B14F-4D97-AF65-F5344CB8AC3E}">
        <p14:creationId xmlns:p14="http://schemas.microsoft.com/office/powerpoint/2010/main" val="2194613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6E91-604B-4309-A4AA-DE928273261E}" type="datetime1">
              <a:rPr lang="en-US" smtClean="0"/>
              <a:t>2/17/2017</a:t>
            </a:fld>
            <a:endParaRPr lang="en-US"/>
          </a:p>
        </p:txBody>
      </p:sp>
      <p:sp>
        <p:nvSpPr>
          <p:cNvPr id="3" name="Footer Placeholder 2"/>
          <p:cNvSpPr>
            <a:spLocks noGrp="1"/>
          </p:cNvSpPr>
          <p:nvPr>
            <p:ph type="ftr" sz="quarter" idx="11"/>
          </p:nvPr>
        </p:nvSpPr>
        <p:spPr/>
        <p:txBody>
          <a:bodyPr/>
          <a:lstStyle/>
          <a:p>
            <a:r>
              <a:rPr lang="en-US" smtClean="0"/>
              <a:t>Prof. Bhaumik Vaidya, SCET, Surat</a:t>
            </a:r>
            <a:endParaRPr lang="en-US"/>
          </a:p>
        </p:txBody>
      </p:sp>
      <p:sp>
        <p:nvSpPr>
          <p:cNvPr id="4" name="Slide Number Placeholder 3"/>
          <p:cNvSpPr>
            <a:spLocks noGrp="1"/>
          </p:cNvSpPr>
          <p:nvPr>
            <p:ph type="sldNum" sz="quarter" idx="12"/>
          </p:nvPr>
        </p:nvSpPr>
        <p:spPr/>
        <p:txBody>
          <a:bodyPr/>
          <a:lstStyle/>
          <a:p>
            <a:fld id="{B452BDFD-10F3-407D-AF3E-6FED943D18F0}" type="slidenum">
              <a:rPr lang="en-US" smtClean="0"/>
              <a:t>69</a:t>
            </a:fld>
            <a:endParaRPr lang="en-US"/>
          </a:p>
        </p:txBody>
      </p:sp>
      <p:pic>
        <p:nvPicPr>
          <p:cNvPr id="5" name="Picture 4"/>
          <p:cNvPicPr>
            <a:picLocks noChangeAspect="1"/>
          </p:cNvPicPr>
          <p:nvPr/>
        </p:nvPicPr>
        <p:blipFill>
          <a:blip r:embed="rId2"/>
          <a:stretch>
            <a:fillRect/>
          </a:stretch>
        </p:blipFill>
        <p:spPr>
          <a:xfrm>
            <a:off x="4203138" y="916276"/>
            <a:ext cx="5305425" cy="4381500"/>
          </a:xfrm>
          <a:prstGeom prst="rect">
            <a:avLst/>
          </a:prstGeom>
        </p:spPr>
      </p:pic>
    </p:spTree>
    <p:extLst>
      <p:ext uri="{BB962C8B-B14F-4D97-AF65-F5344CB8AC3E}">
        <p14:creationId xmlns:p14="http://schemas.microsoft.com/office/powerpoint/2010/main" val="255422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6E91-604B-4309-A4AA-DE928273261E}" type="datetime1">
              <a:rPr lang="en-US" smtClean="0"/>
              <a:t>2/17/2017</a:t>
            </a:fld>
            <a:endParaRPr lang="en-US"/>
          </a:p>
        </p:txBody>
      </p:sp>
      <p:sp>
        <p:nvSpPr>
          <p:cNvPr id="3" name="Footer Placeholder 2"/>
          <p:cNvSpPr>
            <a:spLocks noGrp="1"/>
          </p:cNvSpPr>
          <p:nvPr>
            <p:ph type="ftr" sz="quarter" idx="11"/>
          </p:nvPr>
        </p:nvSpPr>
        <p:spPr/>
        <p:txBody>
          <a:bodyPr/>
          <a:lstStyle/>
          <a:p>
            <a:r>
              <a:rPr lang="en-US" smtClean="0"/>
              <a:t>Prof. Bhaumik Vaidya, SCET, Surat</a:t>
            </a:r>
            <a:endParaRPr lang="en-US"/>
          </a:p>
        </p:txBody>
      </p:sp>
      <p:sp>
        <p:nvSpPr>
          <p:cNvPr id="4" name="Slide Number Placeholder 3"/>
          <p:cNvSpPr>
            <a:spLocks noGrp="1"/>
          </p:cNvSpPr>
          <p:nvPr>
            <p:ph type="sldNum" sz="quarter" idx="12"/>
          </p:nvPr>
        </p:nvSpPr>
        <p:spPr/>
        <p:txBody>
          <a:bodyPr/>
          <a:lstStyle/>
          <a:p>
            <a:fld id="{B452BDFD-10F3-407D-AF3E-6FED943D18F0}" type="slidenum">
              <a:rPr lang="en-US" smtClean="0"/>
              <a:t>7</a:t>
            </a:fld>
            <a:endParaRPr lang="en-US"/>
          </a:p>
        </p:txBody>
      </p:sp>
      <p:pic>
        <p:nvPicPr>
          <p:cNvPr id="5" name="Picture 4"/>
          <p:cNvPicPr>
            <a:picLocks noChangeAspect="1"/>
          </p:cNvPicPr>
          <p:nvPr/>
        </p:nvPicPr>
        <p:blipFill>
          <a:blip r:embed="rId2"/>
          <a:stretch>
            <a:fillRect/>
          </a:stretch>
        </p:blipFill>
        <p:spPr>
          <a:xfrm>
            <a:off x="3876675" y="1776412"/>
            <a:ext cx="4438650" cy="3305175"/>
          </a:xfrm>
          <a:prstGeom prst="rect">
            <a:avLst/>
          </a:prstGeom>
        </p:spPr>
      </p:pic>
    </p:spTree>
    <p:extLst>
      <p:ext uri="{BB962C8B-B14F-4D97-AF65-F5344CB8AC3E}">
        <p14:creationId xmlns:p14="http://schemas.microsoft.com/office/powerpoint/2010/main" val="24724569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Canny Edge Detection</a:t>
            </a:r>
            <a:br>
              <a:rPr lang="en-US" b="1" dirty="0"/>
            </a:br>
            <a:endParaRPr lang="en-US" dirty="0"/>
          </a:p>
        </p:txBody>
      </p:sp>
      <p:sp>
        <p:nvSpPr>
          <p:cNvPr id="3" name="Content Placeholder 2"/>
          <p:cNvSpPr>
            <a:spLocks noGrp="1"/>
          </p:cNvSpPr>
          <p:nvPr>
            <p:ph idx="1"/>
          </p:nvPr>
        </p:nvSpPr>
        <p:spPr/>
        <p:txBody>
          <a:bodyPr/>
          <a:lstStyle/>
          <a:p>
            <a:pPr algn="just"/>
            <a:r>
              <a:rPr lang="en-US" dirty="0" err="1"/>
              <a:t>OpenCV</a:t>
            </a:r>
            <a:r>
              <a:rPr lang="en-US" dirty="0"/>
              <a:t> puts all the above in single function, cv2.Canny(). </a:t>
            </a:r>
            <a:endParaRPr lang="en-US" dirty="0" smtClean="0"/>
          </a:p>
          <a:p>
            <a:pPr algn="just"/>
            <a:r>
              <a:rPr lang="en-US" dirty="0" smtClean="0"/>
              <a:t>First </a:t>
            </a:r>
            <a:r>
              <a:rPr lang="en-US" dirty="0"/>
              <a:t>argument is our input image. Second and third arguments are our </a:t>
            </a:r>
            <a:r>
              <a:rPr lang="en-US" dirty="0" err="1"/>
              <a:t>minVal</a:t>
            </a:r>
            <a:r>
              <a:rPr lang="en-US" dirty="0"/>
              <a:t> and </a:t>
            </a:r>
            <a:r>
              <a:rPr lang="en-US" dirty="0" err="1"/>
              <a:t>maxVal</a:t>
            </a:r>
            <a:r>
              <a:rPr lang="en-US" dirty="0"/>
              <a:t> respectively. Third argument is </a:t>
            </a:r>
            <a:r>
              <a:rPr lang="en-US" dirty="0" err="1"/>
              <a:t>aperture_size</a:t>
            </a:r>
            <a:r>
              <a:rPr lang="en-US" dirty="0"/>
              <a:t>. It is the size of </a:t>
            </a:r>
            <a:r>
              <a:rPr lang="en-US" dirty="0" err="1"/>
              <a:t>Sobel</a:t>
            </a:r>
            <a:r>
              <a:rPr lang="en-US" dirty="0"/>
              <a:t> kernel used for find image gradients. By default it is 3</a:t>
            </a:r>
            <a:r>
              <a:rPr lang="en-US" dirty="0" smtClean="0"/>
              <a:t>.</a:t>
            </a:r>
          </a:p>
          <a:p>
            <a:pPr algn="just"/>
            <a:r>
              <a:rPr lang="en-US" dirty="0" smtClean="0"/>
              <a:t>Last </a:t>
            </a:r>
            <a:r>
              <a:rPr lang="en-US" dirty="0"/>
              <a:t>argument is L2gradient which specifies the equation for finding gradient magnitude. If it is True, it uses the equation mentioned above which is more accurate, otherwise it uses this function: </a:t>
            </a:r>
            <a:r>
              <a:rPr lang="en-US" dirty="0" smtClean="0"/>
              <a:t>Edge Gradient ; </a:t>
            </a:r>
            <a:r>
              <a:rPr lang="en-US" dirty="0"/>
              <a:t>(G) = |</a:t>
            </a:r>
            <a:r>
              <a:rPr lang="en-US" dirty="0" err="1"/>
              <a:t>G_x</a:t>
            </a:r>
            <a:r>
              <a:rPr lang="en-US" dirty="0"/>
              <a:t>| + |</a:t>
            </a:r>
            <a:r>
              <a:rPr lang="en-US" dirty="0" err="1"/>
              <a:t>G_y</a:t>
            </a:r>
            <a:r>
              <a:rPr lang="en-US" dirty="0"/>
              <a:t>|. By default, it is False.</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70</a:t>
            </a:fld>
            <a:endParaRPr lang="en-US"/>
          </a:p>
        </p:txBody>
      </p:sp>
    </p:spTree>
    <p:extLst>
      <p:ext uri="{BB962C8B-B14F-4D97-AF65-F5344CB8AC3E}">
        <p14:creationId xmlns:p14="http://schemas.microsoft.com/office/powerpoint/2010/main" val="21981900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matplotlib</a:t>
            </a:r>
            <a:r>
              <a:rPr lang="en-US" dirty="0"/>
              <a:t> import </a:t>
            </a:r>
            <a:r>
              <a:rPr lang="en-US" dirty="0" err="1"/>
              <a:t>pyplot</a:t>
            </a:r>
            <a:r>
              <a:rPr lang="en-US" dirty="0"/>
              <a:t> as </a:t>
            </a:r>
            <a:r>
              <a:rPr lang="en-US" dirty="0" err="1"/>
              <a:t>plt</a:t>
            </a:r>
            <a:endParaRPr lang="en-US" dirty="0"/>
          </a:p>
          <a:p>
            <a:pPr marL="0" indent="0">
              <a:buNone/>
            </a:pPr>
            <a:endParaRPr lang="en-US" dirty="0"/>
          </a:p>
          <a:p>
            <a:pPr marL="0" indent="0">
              <a:buNone/>
            </a:pPr>
            <a:r>
              <a:rPr lang="en-US" dirty="0" err="1"/>
              <a:t>img</a:t>
            </a:r>
            <a:r>
              <a:rPr lang="en-US" dirty="0"/>
              <a:t> = cv2.imread</a:t>
            </a:r>
            <a:r>
              <a:rPr lang="en-US" dirty="0" smtClean="0"/>
              <a:t>(‘images/messi5.jpg</a:t>
            </a:r>
            <a:r>
              <a:rPr lang="en-US" dirty="0"/>
              <a:t>',0)</a:t>
            </a:r>
          </a:p>
          <a:p>
            <a:pPr marL="0" indent="0">
              <a:buNone/>
            </a:pPr>
            <a:r>
              <a:rPr lang="en-US" dirty="0"/>
              <a:t>edges = cv2.Canny(img,100,200)</a:t>
            </a:r>
          </a:p>
          <a:p>
            <a:pPr marL="0" indent="0">
              <a:buNone/>
            </a:pPr>
            <a:endParaRPr lang="en-US" dirty="0"/>
          </a:p>
          <a:p>
            <a:pPr marL="0" indent="0">
              <a:buNone/>
            </a:pPr>
            <a:r>
              <a:rPr lang="en-US" dirty="0" err="1"/>
              <a:t>plt.subplot</a:t>
            </a:r>
            <a:r>
              <a:rPr lang="en-US" dirty="0"/>
              <a:t>(121),</a:t>
            </a:r>
            <a:r>
              <a:rPr lang="en-US" dirty="0" err="1"/>
              <a:t>plt.imshow</a:t>
            </a:r>
            <a:r>
              <a:rPr lang="en-US" dirty="0"/>
              <a:t>(</a:t>
            </a:r>
            <a:r>
              <a:rPr lang="en-US" dirty="0" err="1"/>
              <a:t>img,cmap</a:t>
            </a:r>
            <a:r>
              <a:rPr lang="en-US" dirty="0"/>
              <a:t> = 'gray')</a:t>
            </a:r>
          </a:p>
          <a:p>
            <a:pPr marL="0" indent="0">
              <a:buNone/>
            </a:pPr>
            <a:r>
              <a:rPr lang="en-US" dirty="0" err="1"/>
              <a:t>plt.title</a:t>
            </a:r>
            <a:r>
              <a:rPr lang="en-US" dirty="0"/>
              <a:t>('Original Image'), </a:t>
            </a:r>
            <a:r>
              <a:rPr lang="en-US" dirty="0" err="1"/>
              <a:t>plt.xticks</a:t>
            </a:r>
            <a:r>
              <a:rPr lang="en-US" dirty="0"/>
              <a:t>([]), </a:t>
            </a:r>
            <a:r>
              <a:rPr lang="en-US" dirty="0" err="1"/>
              <a:t>plt.yticks</a:t>
            </a:r>
            <a:r>
              <a:rPr lang="en-US" dirty="0"/>
              <a:t>([])</a:t>
            </a:r>
          </a:p>
          <a:p>
            <a:pPr marL="0" indent="0">
              <a:buNone/>
            </a:pPr>
            <a:r>
              <a:rPr lang="en-US" dirty="0" err="1"/>
              <a:t>plt.subplot</a:t>
            </a:r>
            <a:r>
              <a:rPr lang="en-US" dirty="0"/>
              <a:t>(122),</a:t>
            </a:r>
            <a:r>
              <a:rPr lang="en-US" dirty="0" err="1"/>
              <a:t>plt.imshow</a:t>
            </a:r>
            <a:r>
              <a:rPr lang="en-US" dirty="0"/>
              <a:t>(</a:t>
            </a:r>
            <a:r>
              <a:rPr lang="en-US" dirty="0" err="1"/>
              <a:t>edges,cmap</a:t>
            </a:r>
            <a:r>
              <a:rPr lang="en-US" dirty="0"/>
              <a:t> = 'gray')</a:t>
            </a:r>
          </a:p>
          <a:p>
            <a:pPr marL="0" indent="0">
              <a:buNone/>
            </a:pPr>
            <a:r>
              <a:rPr lang="en-US" dirty="0" err="1"/>
              <a:t>plt.title</a:t>
            </a:r>
            <a:r>
              <a:rPr lang="en-US" dirty="0"/>
              <a:t>('Edge Image'), </a:t>
            </a:r>
            <a:r>
              <a:rPr lang="en-US" dirty="0" err="1"/>
              <a:t>plt.xticks</a:t>
            </a:r>
            <a:r>
              <a:rPr lang="en-US" dirty="0"/>
              <a:t>([]), </a:t>
            </a:r>
            <a:r>
              <a:rPr lang="en-US" dirty="0" err="1"/>
              <a:t>plt.yticks</a:t>
            </a:r>
            <a:r>
              <a:rPr lang="en-US" dirty="0"/>
              <a:t>([])</a:t>
            </a:r>
          </a:p>
          <a:p>
            <a:pPr marL="0" indent="0">
              <a:buNone/>
            </a:pPr>
            <a:endParaRPr lang="en-US" dirty="0"/>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71</a:t>
            </a:fld>
            <a:endParaRPr lang="en-US"/>
          </a:p>
        </p:txBody>
      </p:sp>
      <p:pic>
        <p:nvPicPr>
          <p:cNvPr id="7" name="Picture 6"/>
          <p:cNvPicPr>
            <a:picLocks noChangeAspect="1"/>
          </p:cNvPicPr>
          <p:nvPr/>
        </p:nvPicPr>
        <p:blipFill>
          <a:blip r:embed="rId2"/>
          <a:stretch>
            <a:fillRect/>
          </a:stretch>
        </p:blipFill>
        <p:spPr>
          <a:xfrm>
            <a:off x="6751551" y="2260911"/>
            <a:ext cx="5076825" cy="1924050"/>
          </a:xfrm>
          <a:prstGeom prst="rect">
            <a:avLst/>
          </a:prstGeom>
        </p:spPr>
      </p:pic>
    </p:spTree>
    <p:extLst>
      <p:ext uri="{BB962C8B-B14F-4D97-AF65-F5344CB8AC3E}">
        <p14:creationId xmlns:p14="http://schemas.microsoft.com/office/powerpoint/2010/main" val="40362293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4559"/>
            <a:ext cx="8911687" cy="895599"/>
          </a:xfrm>
        </p:spPr>
        <p:txBody>
          <a:bodyPr>
            <a:normAutofit fontScale="90000"/>
          </a:bodyPr>
          <a:lstStyle/>
          <a:p>
            <a:pPr algn="ctr"/>
            <a:r>
              <a:rPr lang="en-US" b="1" dirty="0" err="1" smtClean="0"/>
              <a:t>Histograam</a:t>
            </a:r>
            <a:r>
              <a:rPr lang="en-US" b="1" dirty="0" smtClean="0"/>
              <a:t> </a:t>
            </a:r>
            <a:r>
              <a:rPr lang="en-US" b="1" dirty="0"/>
              <a:t>Calculation in </a:t>
            </a:r>
            <a:r>
              <a:rPr lang="en-US" b="1" dirty="0" err="1"/>
              <a:t>OpenCV</a:t>
            </a:r>
            <a:r>
              <a:rPr lang="en-US" b="1" dirty="0"/>
              <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92500" lnSpcReduction="10000"/>
          </a:bodyPr>
          <a:lstStyle/>
          <a:p>
            <a:pPr algn="just"/>
            <a:r>
              <a:rPr lang="en-US" dirty="0"/>
              <a:t>So now we use cv2.calcHist() function to find the histogram. Let’s familiarize with the function and its parameters :</a:t>
            </a:r>
          </a:p>
          <a:p>
            <a:pPr algn="just"/>
            <a:endParaRPr lang="en-US" dirty="0"/>
          </a:p>
          <a:p>
            <a:pPr algn="just"/>
            <a:r>
              <a:rPr lang="en-US" dirty="0"/>
              <a:t>cv2.calcHist(images, channels, mask, </a:t>
            </a:r>
            <a:r>
              <a:rPr lang="en-US" dirty="0" err="1"/>
              <a:t>histSize</a:t>
            </a:r>
            <a:r>
              <a:rPr lang="en-US" dirty="0"/>
              <a:t>, ranges[, </a:t>
            </a:r>
            <a:r>
              <a:rPr lang="en-US" dirty="0" err="1"/>
              <a:t>hist</a:t>
            </a:r>
            <a:r>
              <a:rPr lang="en-US" dirty="0"/>
              <a:t>[, accumulate]])</a:t>
            </a:r>
          </a:p>
          <a:p>
            <a:pPr algn="just"/>
            <a:endParaRPr lang="en-US" dirty="0"/>
          </a:p>
          <a:p>
            <a:pPr algn="just"/>
            <a:r>
              <a:rPr lang="en-US" dirty="0"/>
              <a:t>images : it is the source image of type uint8 or float32. it should be given in square brackets, </a:t>
            </a:r>
            <a:r>
              <a:rPr lang="en-US" dirty="0" err="1"/>
              <a:t>ie</a:t>
            </a:r>
            <a:r>
              <a:rPr lang="en-US" dirty="0"/>
              <a:t>, “[</a:t>
            </a:r>
            <a:r>
              <a:rPr lang="en-US" dirty="0" err="1"/>
              <a:t>img</a:t>
            </a:r>
            <a:r>
              <a:rPr lang="en-US" dirty="0"/>
              <a:t>]”.</a:t>
            </a:r>
          </a:p>
          <a:p>
            <a:pPr algn="just"/>
            <a:r>
              <a:rPr lang="en-US" dirty="0"/>
              <a:t>channels : it is also given in square brackets. It the index of channel for which we calculate histogram. For example, if input is grayscale image, its value is [0]. For color image, you can pass [0],[1] or [2] to calculate histogram of </a:t>
            </a:r>
            <a:r>
              <a:rPr lang="en-US" dirty="0" err="1"/>
              <a:t>blue,green</a:t>
            </a:r>
            <a:r>
              <a:rPr lang="en-US" dirty="0"/>
              <a:t> or red channel respectively.</a:t>
            </a:r>
          </a:p>
          <a:p>
            <a:pPr algn="just"/>
            <a:r>
              <a:rPr lang="en-US" dirty="0"/>
              <a:t>mask : mask image. To find histogram of full image, it is given as “None”. But if you want to find histogram of particular region of image, you have to create a mask image for that and give it as mask. (I will show an example later.)</a:t>
            </a:r>
          </a:p>
          <a:p>
            <a:pPr algn="just"/>
            <a:r>
              <a:rPr lang="en-US" dirty="0" err="1"/>
              <a:t>histSize</a:t>
            </a:r>
            <a:r>
              <a:rPr lang="en-US" dirty="0"/>
              <a:t> : this represents our BIN count. Need to be given in square brackets. For full scale, we pass [256].</a:t>
            </a:r>
          </a:p>
          <a:p>
            <a:pPr algn="just"/>
            <a:r>
              <a:rPr lang="en-US" dirty="0"/>
              <a:t>ranges : this is our RANGE. Normally, it is [0,256].</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72</a:t>
            </a:fld>
            <a:endParaRPr lang="en-US"/>
          </a:p>
        </p:txBody>
      </p:sp>
    </p:spTree>
    <p:extLst>
      <p:ext uri="{BB962C8B-B14F-4D97-AF65-F5344CB8AC3E}">
        <p14:creationId xmlns:p14="http://schemas.microsoft.com/office/powerpoint/2010/main" val="2252435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let’s start with a sample image. Simply load an image in grayscale mode and find its full histogram</a:t>
            </a:r>
            <a:r>
              <a:rPr lang="en-US" dirty="0" smtClean="0"/>
              <a:t>.</a:t>
            </a:r>
            <a:endParaRPr lang="en-US" dirty="0"/>
          </a:p>
          <a:p>
            <a:r>
              <a:rPr lang="en-US" dirty="0" err="1"/>
              <a:t>img</a:t>
            </a:r>
            <a:r>
              <a:rPr lang="en-US" dirty="0"/>
              <a:t> = cv2.imread('home.jpg',0)</a:t>
            </a:r>
          </a:p>
          <a:p>
            <a:r>
              <a:rPr lang="en-US" dirty="0" err="1"/>
              <a:t>hist</a:t>
            </a:r>
            <a:r>
              <a:rPr lang="en-US" dirty="0"/>
              <a:t> = cv2.calcHist([</a:t>
            </a:r>
            <a:r>
              <a:rPr lang="en-US" dirty="0" err="1"/>
              <a:t>img</a:t>
            </a:r>
            <a:r>
              <a:rPr lang="en-US" dirty="0"/>
              <a:t>],[0],None,[256],[0,256])</a:t>
            </a:r>
          </a:p>
          <a:p>
            <a:r>
              <a:rPr lang="en-US" dirty="0" err="1"/>
              <a:t>hist</a:t>
            </a:r>
            <a:r>
              <a:rPr lang="en-US" dirty="0"/>
              <a:t> is a 256x1 array, each value corresponds to number of pixels in that image with its corresponding pixel value.</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73</a:t>
            </a:fld>
            <a:endParaRPr lang="en-US"/>
          </a:p>
        </p:txBody>
      </p:sp>
    </p:spTree>
    <p:extLst>
      <p:ext uri="{BB962C8B-B14F-4D97-AF65-F5344CB8AC3E}">
        <p14:creationId xmlns:p14="http://schemas.microsoft.com/office/powerpoint/2010/main" val="19679317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182"/>
            <a:ext cx="8911687" cy="904218"/>
          </a:xfrm>
        </p:spPr>
        <p:txBody>
          <a:bodyPr>
            <a:normAutofit fontScale="90000"/>
          </a:bodyPr>
          <a:lstStyle/>
          <a:p>
            <a:r>
              <a:rPr lang="en-US" b="1" dirty="0"/>
              <a:t>Histogram Calculation in </a:t>
            </a:r>
            <a:r>
              <a:rPr lang="en-US" b="1" dirty="0" err="1"/>
              <a:t>Numpy</a:t>
            </a:r>
            <a:r>
              <a:rPr lang="en-US" b="1" dirty="0"/>
              <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a:bodyPr>
          <a:lstStyle/>
          <a:p>
            <a:pPr algn="just"/>
            <a:r>
              <a:rPr lang="en-US" dirty="0" err="1"/>
              <a:t>Numpy</a:t>
            </a:r>
            <a:r>
              <a:rPr lang="en-US" dirty="0"/>
              <a:t> also provides you a function, </a:t>
            </a:r>
            <a:r>
              <a:rPr lang="en-US" dirty="0" err="1"/>
              <a:t>np.histogram</a:t>
            </a:r>
            <a:r>
              <a:rPr lang="en-US" dirty="0"/>
              <a:t>(). So instead of </a:t>
            </a:r>
            <a:r>
              <a:rPr lang="en-US" dirty="0" err="1"/>
              <a:t>calcHist</a:t>
            </a:r>
            <a:r>
              <a:rPr lang="en-US" dirty="0"/>
              <a:t>() function, you can try below line </a:t>
            </a:r>
            <a:r>
              <a:rPr lang="en-US" dirty="0" smtClean="0"/>
              <a:t>:</a:t>
            </a:r>
            <a:endParaRPr lang="en-US" dirty="0"/>
          </a:p>
          <a:p>
            <a:pPr marL="0" indent="0" algn="just">
              <a:buNone/>
            </a:pPr>
            <a:r>
              <a:rPr lang="en-US" dirty="0" err="1"/>
              <a:t>hist,bins</a:t>
            </a:r>
            <a:r>
              <a:rPr lang="en-US" dirty="0"/>
              <a:t> = </a:t>
            </a:r>
            <a:r>
              <a:rPr lang="en-US" dirty="0" err="1"/>
              <a:t>np.histogram</a:t>
            </a:r>
            <a:r>
              <a:rPr lang="en-US" dirty="0"/>
              <a:t>(</a:t>
            </a:r>
            <a:r>
              <a:rPr lang="en-US" dirty="0" err="1"/>
              <a:t>img.ravel</a:t>
            </a:r>
            <a:r>
              <a:rPr lang="en-US" dirty="0"/>
              <a:t>(),256,[0,256])</a:t>
            </a:r>
          </a:p>
          <a:p>
            <a:pPr algn="just"/>
            <a:r>
              <a:rPr lang="en-US" dirty="0" err="1"/>
              <a:t>hist</a:t>
            </a:r>
            <a:r>
              <a:rPr lang="en-US" dirty="0"/>
              <a:t> is same as we calculated before. But bins will have 257 elements, because </a:t>
            </a:r>
            <a:r>
              <a:rPr lang="en-US" dirty="0" err="1"/>
              <a:t>Numpy</a:t>
            </a:r>
            <a:r>
              <a:rPr lang="en-US" dirty="0"/>
              <a:t> calculates bins as 0-0.99, 1-1.99, 2-2.99 etc. So final range would be 255-255.99. To represent that, they also add 256 at end of bins. But we don’t need that 256. </a:t>
            </a:r>
            <a:r>
              <a:rPr lang="en-US" dirty="0" err="1"/>
              <a:t>Upto</a:t>
            </a:r>
            <a:r>
              <a:rPr lang="en-US" dirty="0"/>
              <a:t> 255 is sufficient</a:t>
            </a:r>
            <a:r>
              <a:rPr lang="en-US" dirty="0" smtClean="0"/>
              <a:t>.</a:t>
            </a:r>
            <a:endParaRPr lang="en-US" dirty="0"/>
          </a:p>
          <a:p>
            <a:pPr algn="just"/>
            <a:r>
              <a:rPr lang="en-US" dirty="0" err="1"/>
              <a:t>Numpy</a:t>
            </a:r>
            <a:r>
              <a:rPr lang="en-US" dirty="0"/>
              <a:t> has another function, </a:t>
            </a:r>
            <a:r>
              <a:rPr lang="en-US" dirty="0" err="1"/>
              <a:t>np.bincount</a:t>
            </a:r>
            <a:r>
              <a:rPr lang="en-US" dirty="0"/>
              <a:t>() which is much faster than (around 10X) </a:t>
            </a:r>
            <a:r>
              <a:rPr lang="en-US" dirty="0" err="1"/>
              <a:t>np.histogram</a:t>
            </a:r>
            <a:r>
              <a:rPr lang="en-US" dirty="0"/>
              <a:t>(). So for one-dimensional histograms, you can better try that. Don’t forget to set </a:t>
            </a:r>
            <a:r>
              <a:rPr lang="en-US" dirty="0" err="1"/>
              <a:t>minlength</a:t>
            </a:r>
            <a:r>
              <a:rPr lang="en-US" dirty="0"/>
              <a:t> = 256 in </a:t>
            </a:r>
            <a:r>
              <a:rPr lang="en-US" dirty="0" err="1"/>
              <a:t>np.bincount</a:t>
            </a:r>
            <a:r>
              <a:rPr lang="en-US" dirty="0"/>
              <a:t>. For example, </a:t>
            </a:r>
            <a:r>
              <a:rPr lang="en-US" dirty="0" err="1"/>
              <a:t>hist</a:t>
            </a:r>
            <a:r>
              <a:rPr lang="en-US" dirty="0"/>
              <a:t> = </a:t>
            </a:r>
            <a:r>
              <a:rPr lang="en-US" dirty="0" err="1"/>
              <a:t>np.bincount</a:t>
            </a:r>
            <a:r>
              <a:rPr lang="en-US" dirty="0"/>
              <a:t>(</a:t>
            </a:r>
            <a:r>
              <a:rPr lang="en-US" dirty="0" err="1"/>
              <a:t>img.ravel</a:t>
            </a:r>
            <a:r>
              <a:rPr lang="en-US" dirty="0"/>
              <a:t>(),</a:t>
            </a:r>
            <a:r>
              <a:rPr lang="en-US" dirty="0" err="1"/>
              <a:t>minlength</a:t>
            </a:r>
            <a:r>
              <a:rPr lang="en-US" dirty="0"/>
              <a:t>=256)</a:t>
            </a:r>
          </a:p>
          <a:p>
            <a:pPr algn="just"/>
            <a:r>
              <a:rPr lang="en-US" dirty="0" smtClean="0"/>
              <a:t>Note</a:t>
            </a:r>
            <a:endParaRPr lang="en-US" dirty="0"/>
          </a:p>
          <a:p>
            <a:pPr algn="just"/>
            <a:r>
              <a:rPr lang="en-US" dirty="0" err="1"/>
              <a:t>OpenCV</a:t>
            </a:r>
            <a:r>
              <a:rPr lang="en-US" dirty="0"/>
              <a:t> function is more faster than (around 40X) than </a:t>
            </a:r>
            <a:r>
              <a:rPr lang="en-US" dirty="0" err="1"/>
              <a:t>np.histogram</a:t>
            </a:r>
            <a:r>
              <a:rPr lang="en-US" dirty="0"/>
              <a:t>(). So stick with </a:t>
            </a:r>
            <a:r>
              <a:rPr lang="en-US" dirty="0" err="1"/>
              <a:t>OpenCV</a:t>
            </a:r>
            <a:r>
              <a:rPr lang="en-US" dirty="0"/>
              <a:t> function.</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74</a:t>
            </a:fld>
            <a:endParaRPr lang="en-US"/>
          </a:p>
        </p:txBody>
      </p:sp>
    </p:spTree>
    <p:extLst>
      <p:ext uri="{BB962C8B-B14F-4D97-AF65-F5344CB8AC3E}">
        <p14:creationId xmlns:p14="http://schemas.microsoft.com/office/powerpoint/2010/main" val="2866160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5956" y="-70586"/>
            <a:ext cx="8911687" cy="1280890"/>
          </a:xfrm>
        </p:spPr>
        <p:txBody>
          <a:bodyPr/>
          <a:lstStyle/>
          <a:p>
            <a:pPr algn="ctr"/>
            <a:r>
              <a:rPr lang="en-US" b="1" dirty="0"/>
              <a:t>Plotting Histograms</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lstStyle/>
          <a:p>
            <a:r>
              <a:rPr lang="en-US" dirty="0" err="1"/>
              <a:t>Matplotlib</a:t>
            </a:r>
            <a:r>
              <a:rPr lang="en-US" dirty="0"/>
              <a:t> comes with a histogram plotting function : </a:t>
            </a:r>
            <a:r>
              <a:rPr lang="en-US" dirty="0" err="1"/>
              <a:t>matplotlib.pyplot.hist</a:t>
            </a:r>
            <a:r>
              <a:rPr lang="en-US" dirty="0"/>
              <a:t>()</a:t>
            </a:r>
          </a:p>
          <a:p>
            <a:endParaRPr lang="en-US" dirty="0"/>
          </a:p>
          <a:p>
            <a:r>
              <a:rPr lang="en-US" dirty="0"/>
              <a:t>It directly finds the histogram and plot it. You need not use </a:t>
            </a:r>
            <a:r>
              <a:rPr lang="en-US" dirty="0" err="1"/>
              <a:t>calcHist</a:t>
            </a:r>
            <a:r>
              <a:rPr lang="en-US" dirty="0"/>
              <a:t>() or </a:t>
            </a:r>
            <a:r>
              <a:rPr lang="en-US" dirty="0" err="1"/>
              <a:t>np.histogram</a:t>
            </a:r>
            <a:r>
              <a:rPr lang="en-US" dirty="0"/>
              <a:t>() function to find the histogram. See the code below:</a:t>
            </a:r>
          </a:p>
          <a:p>
            <a:endParaRPr lang="en-US" dirty="0"/>
          </a:p>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matplotlib</a:t>
            </a:r>
            <a:r>
              <a:rPr lang="en-US" dirty="0"/>
              <a:t> import </a:t>
            </a:r>
            <a:r>
              <a:rPr lang="en-US" dirty="0" err="1"/>
              <a:t>pyplot</a:t>
            </a:r>
            <a:r>
              <a:rPr lang="en-US" dirty="0"/>
              <a:t> as </a:t>
            </a:r>
            <a:r>
              <a:rPr lang="en-US" dirty="0" err="1"/>
              <a:t>plt</a:t>
            </a:r>
            <a:endParaRPr lang="en-US" dirty="0"/>
          </a:p>
          <a:p>
            <a:endParaRPr lang="en-US" dirty="0"/>
          </a:p>
          <a:p>
            <a:pPr marL="0" indent="0">
              <a:buNone/>
            </a:pPr>
            <a:r>
              <a:rPr lang="en-US" dirty="0" err="1"/>
              <a:t>img</a:t>
            </a:r>
            <a:r>
              <a:rPr lang="en-US" dirty="0"/>
              <a:t> = cv2.imread('home.jpg',0)</a:t>
            </a:r>
          </a:p>
          <a:p>
            <a:pPr marL="0" indent="0">
              <a:buNone/>
            </a:pPr>
            <a:r>
              <a:rPr lang="en-US" dirty="0" err="1"/>
              <a:t>plt.hist</a:t>
            </a:r>
            <a:r>
              <a:rPr lang="en-US" dirty="0"/>
              <a:t>(</a:t>
            </a:r>
            <a:r>
              <a:rPr lang="en-US" dirty="0" err="1"/>
              <a:t>img.ravel</a:t>
            </a:r>
            <a:r>
              <a:rPr lang="en-US" dirty="0"/>
              <a:t>(),256,[0,256]); </a:t>
            </a: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75</a:t>
            </a:fld>
            <a:endParaRPr lang="en-US"/>
          </a:p>
        </p:txBody>
      </p:sp>
      <p:pic>
        <p:nvPicPr>
          <p:cNvPr id="14339" name="Picture 3" descr="Histogram Plotting in Matplotl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849" y="2334834"/>
            <a:ext cx="4286250"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0078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9833"/>
            <a:ext cx="8911687" cy="807615"/>
          </a:xfrm>
        </p:spPr>
        <p:txBody>
          <a:bodyPr/>
          <a:lstStyle/>
          <a:p>
            <a:pPr algn="ctr"/>
            <a:r>
              <a:rPr lang="en-US" dirty="0" smtClean="0"/>
              <a:t>For Color Images</a:t>
            </a:r>
            <a:endParaRPr lang="en-US" dirty="0"/>
          </a:p>
        </p:txBody>
      </p:sp>
      <p:sp>
        <p:nvSpPr>
          <p:cNvPr id="3" name="Content Placeholder 2"/>
          <p:cNvSpPr>
            <a:spLocks noGrp="1"/>
          </p:cNvSpPr>
          <p:nvPr>
            <p:ph idx="1"/>
          </p:nvPr>
        </p:nvSpPr>
        <p:spPr>
          <a:xfrm>
            <a:off x="2589212" y="787782"/>
            <a:ext cx="8915400" cy="5123440"/>
          </a:xfrm>
        </p:spPr>
        <p:txBody>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matplotlib</a:t>
            </a:r>
            <a:r>
              <a:rPr lang="en-US" dirty="0"/>
              <a:t> import </a:t>
            </a:r>
            <a:r>
              <a:rPr lang="en-US" dirty="0" err="1"/>
              <a:t>pyplot</a:t>
            </a:r>
            <a:r>
              <a:rPr lang="en-US" dirty="0"/>
              <a:t> as </a:t>
            </a:r>
            <a:r>
              <a:rPr lang="en-US" dirty="0" err="1"/>
              <a:t>plt</a:t>
            </a:r>
            <a:endParaRPr lang="en-US" dirty="0"/>
          </a:p>
          <a:p>
            <a:pPr marL="0" indent="0">
              <a:buNone/>
            </a:pPr>
            <a:endParaRPr lang="en-US" dirty="0"/>
          </a:p>
          <a:p>
            <a:pPr marL="0" indent="0">
              <a:buNone/>
            </a:pPr>
            <a:r>
              <a:rPr lang="en-US" dirty="0" err="1"/>
              <a:t>img</a:t>
            </a:r>
            <a:r>
              <a:rPr lang="en-US" dirty="0"/>
              <a:t> = cv2.imread('home.jpg')</a:t>
            </a:r>
          </a:p>
          <a:p>
            <a:pPr marL="0" indent="0">
              <a:buNone/>
            </a:pPr>
            <a:r>
              <a:rPr lang="en-US" dirty="0"/>
              <a:t>color = ('</a:t>
            </a:r>
            <a:r>
              <a:rPr lang="en-US" dirty="0" err="1"/>
              <a:t>b','g','r</a:t>
            </a:r>
            <a:r>
              <a:rPr lang="en-US" dirty="0"/>
              <a:t>')</a:t>
            </a:r>
          </a:p>
          <a:p>
            <a:pPr marL="0" indent="0">
              <a:buNone/>
            </a:pPr>
            <a:r>
              <a:rPr lang="en-US" dirty="0"/>
              <a:t>for </a:t>
            </a:r>
            <a:r>
              <a:rPr lang="en-US" dirty="0" err="1"/>
              <a:t>i,col</a:t>
            </a:r>
            <a:r>
              <a:rPr lang="en-US" dirty="0"/>
              <a:t> in enumerate(color):</a:t>
            </a:r>
          </a:p>
          <a:p>
            <a:pPr marL="0" indent="0">
              <a:buNone/>
            </a:pPr>
            <a:r>
              <a:rPr lang="en-US" dirty="0"/>
              <a:t>    </a:t>
            </a:r>
            <a:r>
              <a:rPr lang="en-US" dirty="0" err="1"/>
              <a:t>histr</a:t>
            </a:r>
            <a:r>
              <a:rPr lang="en-US" dirty="0"/>
              <a:t> = cv2.calcHist([</a:t>
            </a:r>
            <a:r>
              <a:rPr lang="en-US" dirty="0" err="1"/>
              <a:t>img</a:t>
            </a:r>
            <a:r>
              <a:rPr lang="en-US" dirty="0"/>
              <a:t>],[</a:t>
            </a:r>
            <a:r>
              <a:rPr lang="en-US" dirty="0" err="1"/>
              <a:t>i</a:t>
            </a:r>
            <a:r>
              <a:rPr lang="en-US" dirty="0"/>
              <a:t>],None,[256],[0,256])</a:t>
            </a:r>
          </a:p>
          <a:p>
            <a:pPr marL="0" indent="0">
              <a:buNone/>
            </a:pPr>
            <a:r>
              <a:rPr lang="en-US" dirty="0"/>
              <a:t>    </a:t>
            </a:r>
            <a:r>
              <a:rPr lang="en-US" dirty="0" err="1"/>
              <a:t>plt.plot</a:t>
            </a:r>
            <a:r>
              <a:rPr lang="en-US" dirty="0"/>
              <a:t>(</a:t>
            </a:r>
            <a:r>
              <a:rPr lang="en-US" dirty="0" err="1"/>
              <a:t>histr,color</a:t>
            </a:r>
            <a:r>
              <a:rPr lang="en-US" dirty="0"/>
              <a:t> = col)</a:t>
            </a:r>
          </a:p>
          <a:p>
            <a:pPr marL="0" indent="0">
              <a:buNone/>
            </a:pPr>
            <a:r>
              <a:rPr lang="en-US" dirty="0"/>
              <a:t>    </a:t>
            </a:r>
            <a:r>
              <a:rPr lang="en-US" dirty="0" err="1"/>
              <a:t>plt.xlim</a:t>
            </a:r>
            <a:r>
              <a:rPr lang="en-US" dirty="0"/>
              <a:t>([0,256])</a:t>
            </a:r>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76</a:t>
            </a:fld>
            <a:endParaRPr lang="en-US"/>
          </a:p>
        </p:txBody>
      </p:sp>
      <p:pic>
        <p:nvPicPr>
          <p:cNvPr id="15362" name="Picture 2" descr="Histogram Plotting in Matplotli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4885" y="638784"/>
            <a:ext cx="3931920" cy="301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0931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5049"/>
            <a:ext cx="8911687" cy="772733"/>
          </a:xfrm>
        </p:spPr>
        <p:txBody>
          <a:bodyPr>
            <a:normAutofit fontScale="90000"/>
          </a:bodyPr>
          <a:lstStyle/>
          <a:p>
            <a:pPr algn="ctr"/>
            <a:r>
              <a:rPr lang="en-US" b="1" dirty="0"/>
              <a:t>Application of Mask</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70000" lnSpcReduction="20000"/>
          </a:bodyPr>
          <a:lstStyle/>
          <a:p>
            <a:pPr marL="0" indent="0">
              <a:buNone/>
            </a:pPr>
            <a:r>
              <a:rPr lang="en-US" dirty="0" err="1"/>
              <a:t>img</a:t>
            </a:r>
            <a:r>
              <a:rPr lang="en-US" dirty="0"/>
              <a:t> = cv2.imread('images/autumn.tif',0)</a:t>
            </a:r>
          </a:p>
          <a:p>
            <a:pPr marL="0" indent="0">
              <a:buNone/>
            </a:pPr>
            <a:r>
              <a:rPr lang="en-US" dirty="0"/>
              <a:t># create a mask</a:t>
            </a:r>
          </a:p>
          <a:p>
            <a:pPr marL="0" indent="0">
              <a:buNone/>
            </a:pPr>
            <a:r>
              <a:rPr lang="en-US" dirty="0"/>
              <a:t>mask = </a:t>
            </a:r>
            <a:r>
              <a:rPr lang="en-US" dirty="0" err="1"/>
              <a:t>np.zeros</a:t>
            </a:r>
            <a:r>
              <a:rPr lang="en-US" dirty="0"/>
              <a:t>(</a:t>
            </a:r>
            <a:r>
              <a:rPr lang="en-US" dirty="0" err="1"/>
              <a:t>img.shape</a:t>
            </a:r>
            <a:r>
              <a:rPr lang="en-US" dirty="0"/>
              <a:t>[:2], np.uint8)</a:t>
            </a:r>
          </a:p>
          <a:p>
            <a:pPr marL="0" indent="0">
              <a:buNone/>
            </a:pPr>
            <a:r>
              <a:rPr lang="en-US" dirty="0"/>
              <a:t>mask[100:300, 100:400] = 255</a:t>
            </a:r>
          </a:p>
          <a:p>
            <a:pPr marL="0" indent="0">
              <a:buNone/>
            </a:pPr>
            <a:r>
              <a:rPr lang="en-US" dirty="0" err="1"/>
              <a:t>masked_img</a:t>
            </a:r>
            <a:r>
              <a:rPr lang="en-US" dirty="0"/>
              <a:t> = cv2.bitwise_and(</a:t>
            </a:r>
            <a:r>
              <a:rPr lang="en-US" dirty="0" err="1"/>
              <a:t>img,img,mask</a:t>
            </a:r>
            <a:r>
              <a:rPr lang="en-US" dirty="0"/>
              <a:t> = mask)</a:t>
            </a:r>
          </a:p>
          <a:p>
            <a:pPr marL="0" indent="0">
              <a:buNone/>
            </a:pPr>
            <a:endParaRPr lang="en-US" dirty="0"/>
          </a:p>
          <a:p>
            <a:pPr marL="0" indent="0">
              <a:buNone/>
            </a:pPr>
            <a:r>
              <a:rPr lang="en-US" dirty="0"/>
              <a:t># Calculate histogram with mask and without mask</a:t>
            </a:r>
          </a:p>
          <a:p>
            <a:pPr marL="0" indent="0">
              <a:buNone/>
            </a:pPr>
            <a:r>
              <a:rPr lang="en-US" dirty="0"/>
              <a:t># Check third argument for mask</a:t>
            </a:r>
          </a:p>
          <a:p>
            <a:pPr marL="0" indent="0">
              <a:buNone/>
            </a:pPr>
            <a:r>
              <a:rPr lang="en-US" dirty="0" err="1"/>
              <a:t>hist_full</a:t>
            </a:r>
            <a:r>
              <a:rPr lang="en-US" dirty="0"/>
              <a:t> = cv2.calcHist([</a:t>
            </a:r>
            <a:r>
              <a:rPr lang="en-US" dirty="0" err="1"/>
              <a:t>img</a:t>
            </a:r>
            <a:r>
              <a:rPr lang="en-US" dirty="0"/>
              <a:t>],[0],None,[256],[0,256])</a:t>
            </a:r>
          </a:p>
          <a:p>
            <a:pPr marL="0" indent="0">
              <a:buNone/>
            </a:pPr>
            <a:r>
              <a:rPr lang="en-US" dirty="0" err="1"/>
              <a:t>hist_mask</a:t>
            </a:r>
            <a:r>
              <a:rPr lang="en-US" dirty="0"/>
              <a:t> = cv2.calcHist([</a:t>
            </a:r>
            <a:r>
              <a:rPr lang="en-US" dirty="0" err="1"/>
              <a:t>img</a:t>
            </a:r>
            <a:r>
              <a:rPr lang="en-US" dirty="0"/>
              <a:t>],[0],mask,[256],[0,256])</a:t>
            </a:r>
          </a:p>
          <a:p>
            <a:pPr marL="0" indent="0">
              <a:buNone/>
            </a:pPr>
            <a:endParaRPr lang="en-US" dirty="0"/>
          </a:p>
          <a:p>
            <a:pPr marL="0" indent="0">
              <a:buNone/>
            </a:pPr>
            <a:r>
              <a:rPr lang="en-US" dirty="0" err="1"/>
              <a:t>plt.subplot</a:t>
            </a:r>
            <a:r>
              <a:rPr lang="en-US" dirty="0"/>
              <a:t>(221), </a:t>
            </a:r>
            <a:r>
              <a:rPr lang="en-US" dirty="0" err="1"/>
              <a:t>plt.imshow</a:t>
            </a:r>
            <a:r>
              <a:rPr lang="en-US" dirty="0"/>
              <a:t>(</a:t>
            </a:r>
            <a:r>
              <a:rPr lang="en-US" dirty="0" err="1"/>
              <a:t>img</a:t>
            </a:r>
            <a:r>
              <a:rPr lang="en-US" dirty="0"/>
              <a:t>, 'gray')</a:t>
            </a:r>
          </a:p>
          <a:p>
            <a:pPr marL="0" indent="0">
              <a:buNone/>
            </a:pPr>
            <a:r>
              <a:rPr lang="en-US" dirty="0" err="1"/>
              <a:t>plt.subplot</a:t>
            </a:r>
            <a:r>
              <a:rPr lang="en-US" dirty="0"/>
              <a:t>(222), </a:t>
            </a:r>
            <a:r>
              <a:rPr lang="en-US" dirty="0" err="1"/>
              <a:t>plt.imshow</a:t>
            </a:r>
            <a:r>
              <a:rPr lang="en-US" dirty="0"/>
              <a:t>(</a:t>
            </a:r>
            <a:r>
              <a:rPr lang="en-US" dirty="0" err="1"/>
              <a:t>mask,'gray</a:t>
            </a:r>
            <a:r>
              <a:rPr lang="en-US" dirty="0"/>
              <a:t>')</a:t>
            </a:r>
          </a:p>
          <a:p>
            <a:pPr marL="0" indent="0">
              <a:buNone/>
            </a:pPr>
            <a:r>
              <a:rPr lang="en-US" dirty="0" err="1"/>
              <a:t>plt.subplot</a:t>
            </a:r>
            <a:r>
              <a:rPr lang="en-US" dirty="0"/>
              <a:t>(223), </a:t>
            </a:r>
            <a:r>
              <a:rPr lang="en-US" dirty="0" err="1"/>
              <a:t>plt.imshow</a:t>
            </a:r>
            <a:r>
              <a:rPr lang="en-US" dirty="0"/>
              <a:t>(</a:t>
            </a:r>
            <a:r>
              <a:rPr lang="en-US" dirty="0" err="1"/>
              <a:t>masked_img</a:t>
            </a:r>
            <a:r>
              <a:rPr lang="en-US" dirty="0"/>
              <a:t>, 'gray')</a:t>
            </a:r>
          </a:p>
          <a:p>
            <a:pPr marL="0" indent="0">
              <a:buNone/>
            </a:pPr>
            <a:r>
              <a:rPr lang="en-US" dirty="0" err="1"/>
              <a:t>plt.subplot</a:t>
            </a:r>
            <a:r>
              <a:rPr lang="en-US" dirty="0"/>
              <a:t>(224), </a:t>
            </a:r>
            <a:r>
              <a:rPr lang="en-US" dirty="0" err="1"/>
              <a:t>plt.plot</a:t>
            </a:r>
            <a:r>
              <a:rPr lang="en-US" dirty="0"/>
              <a:t>(</a:t>
            </a:r>
            <a:r>
              <a:rPr lang="en-US" dirty="0" err="1"/>
              <a:t>hist_full</a:t>
            </a:r>
            <a:r>
              <a:rPr lang="en-US" dirty="0"/>
              <a:t>), </a:t>
            </a:r>
            <a:r>
              <a:rPr lang="en-US" dirty="0" err="1"/>
              <a:t>plt.plot</a:t>
            </a:r>
            <a:r>
              <a:rPr lang="en-US" dirty="0"/>
              <a:t>(</a:t>
            </a:r>
            <a:r>
              <a:rPr lang="en-US" dirty="0" err="1"/>
              <a:t>hist_mask</a:t>
            </a:r>
            <a:r>
              <a:rPr lang="en-US" dirty="0"/>
              <a:t>)</a:t>
            </a:r>
          </a:p>
          <a:p>
            <a:pPr marL="0" indent="0">
              <a:buNone/>
            </a:pPr>
            <a:r>
              <a:rPr lang="en-US" dirty="0" err="1"/>
              <a:t>plt.xlim</a:t>
            </a:r>
            <a:r>
              <a:rPr lang="en-US" dirty="0"/>
              <a:t>([0,256])</a:t>
            </a:r>
          </a:p>
          <a:p>
            <a:pPr marL="0" indent="0">
              <a:buNone/>
            </a:pPr>
            <a:endParaRPr lang="en-US" dirty="0"/>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77</a:t>
            </a:fld>
            <a:endParaRPr lang="en-US"/>
          </a:p>
        </p:txBody>
      </p:sp>
    </p:spTree>
    <p:extLst>
      <p:ext uri="{BB962C8B-B14F-4D97-AF65-F5344CB8AC3E}">
        <p14:creationId xmlns:p14="http://schemas.microsoft.com/office/powerpoint/2010/main" val="42781259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78</a:t>
            </a:fld>
            <a:endParaRPr lang="en-US"/>
          </a:p>
        </p:txBody>
      </p:sp>
      <p:pic>
        <p:nvPicPr>
          <p:cNvPr id="2" name="Picture 1"/>
          <p:cNvPicPr>
            <a:picLocks noChangeAspect="1"/>
          </p:cNvPicPr>
          <p:nvPr/>
        </p:nvPicPr>
        <p:blipFill>
          <a:blip r:embed="rId2"/>
          <a:stretch>
            <a:fillRect/>
          </a:stretch>
        </p:blipFill>
        <p:spPr>
          <a:xfrm>
            <a:off x="3481387" y="1481137"/>
            <a:ext cx="5229225" cy="3895725"/>
          </a:xfrm>
          <a:prstGeom prst="rect">
            <a:avLst/>
          </a:prstGeom>
        </p:spPr>
      </p:pic>
    </p:spTree>
    <p:extLst>
      <p:ext uri="{BB962C8B-B14F-4D97-AF65-F5344CB8AC3E}">
        <p14:creationId xmlns:p14="http://schemas.microsoft.com/office/powerpoint/2010/main" val="1180181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2"/>
            <a:ext cx="8911687" cy="1280890"/>
          </a:xfrm>
        </p:spPr>
        <p:txBody>
          <a:bodyPr/>
          <a:lstStyle/>
          <a:p>
            <a:pPr algn="ctr"/>
            <a:r>
              <a:rPr lang="en-US" b="1" dirty="0"/>
              <a:t>Histograms Equalization in </a:t>
            </a:r>
            <a:r>
              <a:rPr lang="en-US" b="1" dirty="0" err="1"/>
              <a:t>OpenCV</a:t>
            </a:r>
            <a:r>
              <a:rPr lang="en-US" b="1" dirty="0"/>
              <a:t/>
            </a:r>
            <a:br>
              <a:rPr lang="en-US" b="1" dirty="0"/>
            </a:br>
            <a:endParaRPr lang="en-US" dirty="0"/>
          </a:p>
        </p:txBody>
      </p:sp>
      <p:sp>
        <p:nvSpPr>
          <p:cNvPr id="3" name="Content Placeholder 2"/>
          <p:cNvSpPr>
            <a:spLocks noGrp="1"/>
          </p:cNvSpPr>
          <p:nvPr>
            <p:ph idx="1"/>
          </p:nvPr>
        </p:nvSpPr>
        <p:spPr>
          <a:xfrm>
            <a:off x="2589212" y="927279"/>
            <a:ext cx="8915400" cy="4983943"/>
          </a:xfrm>
        </p:spPr>
        <p:txBody>
          <a:bodyPr/>
          <a:lstStyle/>
          <a:p>
            <a:r>
              <a:rPr lang="en-US" dirty="0" err="1"/>
              <a:t>OpenCV</a:t>
            </a:r>
            <a:r>
              <a:rPr lang="en-US" dirty="0"/>
              <a:t> has a function to do this, cv2.equalizeHist(). Its input is just grayscale image and output is our histogram equalized image.</a:t>
            </a:r>
          </a:p>
          <a:p>
            <a:endParaRPr lang="en-US" dirty="0"/>
          </a:p>
          <a:p>
            <a:r>
              <a:rPr lang="en-US" dirty="0"/>
              <a:t>Below is a simple code snippet showing its usage for same image we used :</a:t>
            </a:r>
          </a:p>
          <a:p>
            <a:pPr marL="0" indent="0">
              <a:buNone/>
            </a:pPr>
            <a:endParaRPr lang="en-US" dirty="0"/>
          </a:p>
          <a:p>
            <a:pPr marL="0" indent="0">
              <a:buNone/>
            </a:pPr>
            <a:r>
              <a:rPr lang="en-US" dirty="0" err="1"/>
              <a:t>img</a:t>
            </a:r>
            <a:r>
              <a:rPr lang="en-US" dirty="0"/>
              <a:t> = cv2.imread('images/rice.png',0)</a:t>
            </a:r>
          </a:p>
          <a:p>
            <a:pPr marL="0" indent="0">
              <a:buNone/>
            </a:pPr>
            <a:r>
              <a:rPr lang="en-US" dirty="0" err="1"/>
              <a:t>equ</a:t>
            </a:r>
            <a:r>
              <a:rPr lang="en-US" dirty="0"/>
              <a:t> = cv2.equalizeHist(</a:t>
            </a:r>
            <a:r>
              <a:rPr lang="en-US" dirty="0" err="1"/>
              <a:t>img</a:t>
            </a:r>
            <a:r>
              <a:rPr lang="en-US" dirty="0"/>
              <a:t>)</a:t>
            </a:r>
          </a:p>
          <a:p>
            <a:pPr marL="0" indent="0">
              <a:buNone/>
            </a:pPr>
            <a:r>
              <a:rPr lang="en-US" dirty="0"/>
              <a:t>res = </a:t>
            </a:r>
            <a:r>
              <a:rPr lang="en-US" dirty="0" err="1"/>
              <a:t>np.hstack</a:t>
            </a:r>
            <a:r>
              <a:rPr lang="en-US" dirty="0"/>
              <a:t>((</a:t>
            </a:r>
            <a:r>
              <a:rPr lang="en-US" dirty="0" err="1"/>
              <a:t>img,equ</a:t>
            </a:r>
            <a:r>
              <a:rPr lang="en-US" dirty="0"/>
              <a:t>)) #stacking images side-by-side</a:t>
            </a:r>
          </a:p>
          <a:p>
            <a:pPr marL="0" indent="0">
              <a:buNone/>
            </a:pPr>
            <a:r>
              <a:rPr lang="en-US" dirty="0"/>
              <a:t>cv2.imshow("</a:t>
            </a:r>
            <a:r>
              <a:rPr lang="en-US" dirty="0" err="1"/>
              <a:t>img</a:t>
            </a:r>
            <a:r>
              <a:rPr lang="en-US" dirty="0"/>
              <a:t>",res)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79</a:t>
            </a:fld>
            <a:endParaRPr lang="en-US"/>
          </a:p>
        </p:txBody>
      </p:sp>
      <p:pic>
        <p:nvPicPr>
          <p:cNvPr id="7" name="Picture 6"/>
          <p:cNvPicPr>
            <a:picLocks noChangeAspect="1"/>
          </p:cNvPicPr>
          <p:nvPr/>
        </p:nvPicPr>
        <p:blipFill>
          <a:blip r:embed="rId2"/>
          <a:stretch>
            <a:fillRect/>
          </a:stretch>
        </p:blipFill>
        <p:spPr>
          <a:xfrm>
            <a:off x="5789856" y="4107082"/>
            <a:ext cx="4480560" cy="2505349"/>
          </a:xfrm>
          <a:prstGeom prst="rect">
            <a:avLst/>
          </a:prstGeom>
        </p:spPr>
      </p:pic>
    </p:spTree>
    <p:extLst>
      <p:ext uri="{BB962C8B-B14F-4D97-AF65-F5344CB8AC3E}">
        <p14:creationId xmlns:p14="http://schemas.microsoft.com/office/powerpoint/2010/main" val="270051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cv2.waitKey()</a:t>
            </a:r>
            <a:endParaRPr lang="en-US" dirty="0"/>
          </a:p>
        </p:txBody>
      </p:sp>
      <p:sp>
        <p:nvSpPr>
          <p:cNvPr id="3" name="Content Placeholder 2"/>
          <p:cNvSpPr>
            <a:spLocks noGrp="1"/>
          </p:cNvSpPr>
          <p:nvPr>
            <p:ph idx="1"/>
          </p:nvPr>
        </p:nvSpPr>
        <p:spPr/>
        <p:txBody>
          <a:bodyPr/>
          <a:lstStyle/>
          <a:p>
            <a:pPr algn="just"/>
            <a:r>
              <a:rPr lang="en-US" b="1" dirty="0"/>
              <a:t>cv2.waitKey()</a:t>
            </a:r>
            <a:r>
              <a:rPr lang="en-US" dirty="0"/>
              <a:t> is a keyboard binding function. </a:t>
            </a:r>
            <a:endParaRPr lang="en-US" dirty="0" smtClean="0"/>
          </a:p>
          <a:p>
            <a:pPr algn="just"/>
            <a:r>
              <a:rPr lang="en-US" dirty="0" smtClean="0"/>
              <a:t>Its </a:t>
            </a:r>
            <a:r>
              <a:rPr lang="en-US" dirty="0"/>
              <a:t>argument is the time in milliseconds. </a:t>
            </a:r>
            <a:endParaRPr lang="en-US" dirty="0" smtClean="0"/>
          </a:p>
          <a:p>
            <a:pPr algn="just"/>
            <a:r>
              <a:rPr lang="en-US" dirty="0" smtClean="0"/>
              <a:t>The </a:t>
            </a:r>
            <a:r>
              <a:rPr lang="en-US" dirty="0"/>
              <a:t>function waits for specified milliseconds for any keyboard event. </a:t>
            </a:r>
            <a:endParaRPr lang="en-US" dirty="0" smtClean="0"/>
          </a:p>
          <a:p>
            <a:pPr algn="just"/>
            <a:r>
              <a:rPr lang="en-US" dirty="0" smtClean="0"/>
              <a:t>If </a:t>
            </a:r>
            <a:r>
              <a:rPr lang="en-US" dirty="0"/>
              <a:t>you press any key in that time, the program continues. </a:t>
            </a:r>
            <a:endParaRPr lang="en-US" dirty="0" smtClean="0"/>
          </a:p>
          <a:p>
            <a:pPr algn="just"/>
            <a:r>
              <a:rPr lang="en-US" dirty="0" smtClean="0"/>
              <a:t>If</a:t>
            </a:r>
            <a:r>
              <a:rPr lang="en-US" dirty="0"/>
              <a:t> </a:t>
            </a:r>
            <a:r>
              <a:rPr lang="en-US" b="1" dirty="0"/>
              <a:t>0</a:t>
            </a:r>
            <a:r>
              <a:rPr lang="en-US" dirty="0"/>
              <a:t> is passed, it waits indefinitely for a key stroke</a:t>
            </a:r>
            <a:r>
              <a:rPr lang="en-US" dirty="0" smtClean="0"/>
              <a:t>.</a:t>
            </a:r>
          </a:p>
          <a:p>
            <a:pPr algn="just"/>
            <a:r>
              <a:rPr lang="en-US" dirty="0" smtClean="0"/>
              <a:t> </a:t>
            </a:r>
            <a:r>
              <a:rPr lang="en-US" dirty="0"/>
              <a:t>It can also be set to detect specific key strokes like, </a:t>
            </a:r>
            <a:r>
              <a:rPr lang="en-US" dirty="0" smtClean="0"/>
              <a:t>in previous code if </a:t>
            </a:r>
            <a:r>
              <a:rPr lang="en-US" dirty="0"/>
              <a:t>key </a:t>
            </a:r>
            <a:r>
              <a:rPr lang="en-US" i="1" dirty="0"/>
              <a:t>e</a:t>
            </a:r>
            <a:r>
              <a:rPr lang="en-US" dirty="0"/>
              <a:t> is </a:t>
            </a:r>
            <a:r>
              <a:rPr lang="en-US" dirty="0" smtClean="0"/>
              <a:t>pressed then image was saved and when Esc was pressed program exited.</a:t>
            </a: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8</a:t>
            </a:fld>
            <a:endParaRPr lang="en-US"/>
          </a:p>
        </p:txBody>
      </p:sp>
    </p:spTree>
    <p:extLst>
      <p:ext uri="{BB962C8B-B14F-4D97-AF65-F5344CB8AC3E}">
        <p14:creationId xmlns:p14="http://schemas.microsoft.com/office/powerpoint/2010/main" val="38983189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0"/>
            <a:ext cx="8911687" cy="869841"/>
          </a:xfrm>
        </p:spPr>
        <p:txBody>
          <a:bodyPr>
            <a:normAutofit fontScale="90000"/>
          </a:bodyPr>
          <a:lstStyle/>
          <a:p>
            <a:pPr algn="ctr"/>
            <a:r>
              <a:rPr lang="en-US" b="1" dirty="0"/>
              <a:t>2D Histogram in </a:t>
            </a:r>
            <a:r>
              <a:rPr lang="en-US" b="1" dirty="0" err="1"/>
              <a:t>OpenCV</a:t>
            </a:r>
            <a:r>
              <a:rPr lang="en-US" b="1" dirty="0"/>
              <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92500" lnSpcReduction="20000"/>
          </a:bodyPr>
          <a:lstStyle/>
          <a:p>
            <a:pPr algn="just"/>
            <a:r>
              <a:rPr lang="en-US" dirty="0"/>
              <a:t>It is quite simple and calculated using the same function, cv2.calcHist(). For color histograms, we need to convert the image from BGR to HSV. (Remember, for 1D histogram, we converted from BGR to Grayscale). For 2D histograms, its parameters will be modified as follows:</a:t>
            </a:r>
          </a:p>
          <a:p>
            <a:pPr algn="just"/>
            <a:endParaRPr lang="en-US" dirty="0"/>
          </a:p>
          <a:p>
            <a:pPr marL="0" indent="0" algn="just">
              <a:buNone/>
            </a:pPr>
            <a:r>
              <a:rPr lang="en-US" dirty="0"/>
              <a:t>channels = [0,1] because we need to process both H and S plane.</a:t>
            </a:r>
          </a:p>
          <a:p>
            <a:pPr marL="0" indent="0" algn="just">
              <a:buNone/>
            </a:pPr>
            <a:r>
              <a:rPr lang="en-US" dirty="0"/>
              <a:t>bins = [180,256] 180 for H plane and 256 for S plane.</a:t>
            </a:r>
          </a:p>
          <a:p>
            <a:pPr marL="0" indent="0" algn="just">
              <a:buNone/>
            </a:pPr>
            <a:r>
              <a:rPr lang="en-US" dirty="0"/>
              <a:t>range = [0,180,0,256] Hue value lies between 0 and 180 &amp; Saturation lies between 0 and 256.</a:t>
            </a:r>
          </a:p>
          <a:p>
            <a:pPr marL="0" indent="0" algn="just">
              <a:buNone/>
            </a:pPr>
            <a:r>
              <a:rPr lang="en-US" dirty="0"/>
              <a:t>Now check the code below:</a:t>
            </a:r>
          </a:p>
          <a:p>
            <a:pPr marL="0" indent="0" algn="just">
              <a:buNone/>
            </a:pPr>
            <a:endParaRPr lang="en-US" dirty="0"/>
          </a:p>
          <a:p>
            <a:pPr marL="0" indent="0" algn="just">
              <a:buNone/>
            </a:pPr>
            <a:r>
              <a:rPr lang="en-US" dirty="0"/>
              <a:t>import cv2</a:t>
            </a:r>
          </a:p>
          <a:p>
            <a:pPr marL="0" indent="0" algn="just">
              <a:buNone/>
            </a:pPr>
            <a:r>
              <a:rPr lang="en-US" dirty="0"/>
              <a:t>import </a:t>
            </a:r>
            <a:r>
              <a:rPr lang="en-US" dirty="0" err="1"/>
              <a:t>numpy</a:t>
            </a:r>
            <a:r>
              <a:rPr lang="en-US" dirty="0"/>
              <a:t> as </a:t>
            </a:r>
            <a:r>
              <a:rPr lang="en-US" dirty="0" err="1" smtClean="0"/>
              <a:t>np</a:t>
            </a:r>
            <a:endParaRPr lang="en-US" dirty="0"/>
          </a:p>
          <a:p>
            <a:pPr marL="0" indent="0" algn="just">
              <a:buNone/>
            </a:pPr>
            <a:r>
              <a:rPr lang="en-US" dirty="0" err="1"/>
              <a:t>img</a:t>
            </a:r>
            <a:r>
              <a:rPr lang="en-US" dirty="0"/>
              <a:t> = cv2.imread('home.jpg')</a:t>
            </a:r>
          </a:p>
          <a:p>
            <a:pPr marL="0" indent="0" algn="just">
              <a:buNone/>
            </a:pPr>
            <a:r>
              <a:rPr lang="en-US" dirty="0" err="1"/>
              <a:t>hsv</a:t>
            </a:r>
            <a:r>
              <a:rPr lang="en-US" dirty="0"/>
              <a:t> = cv2.cvtColor(img,cv2.COLOR_BGR2HSV)</a:t>
            </a:r>
          </a:p>
          <a:p>
            <a:pPr marL="0" indent="0" algn="just">
              <a:buNone/>
            </a:pPr>
            <a:r>
              <a:rPr lang="en-US" dirty="0" err="1" smtClean="0"/>
              <a:t>hist</a:t>
            </a:r>
            <a:r>
              <a:rPr lang="en-US" dirty="0" smtClean="0"/>
              <a:t> </a:t>
            </a:r>
            <a:r>
              <a:rPr lang="en-US" dirty="0"/>
              <a:t>= cv2.calcHist([</a:t>
            </a:r>
            <a:r>
              <a:rPr lang="en-US" dirty="0" err="1"/>
              <a:t>hsv</a:t>
            </a:r>
            <a:r>
              <a:rPr lang="en-US" dirty="0"/>
              <a:t>], [0, 1], None, [180, 256], [0, 180, 0, 256])</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80</a:t>
            </a:fld>
            <a:endParaRPr lang="en-US"/>
          </a:p>
        </p:txBody>
      </p:sp>
    </p:spTree>
    <p:extLst>
      <p:ext uri="{BB962C8B-B14F-4D97-AF65-F5344CB8AC3E}">
        <p14:creationId xmlns:p14="http://schemas.microsoft.com/office/powerpoint/2010/main" val="4049908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062"/>
            <a:ext cx="8911687" cy="1129845"/>
          </a:xfrm>
        </p:spPr>
        <p:txBody>
          <a:bodyPr>
            <a:normAutofit fontScale="90000"/>
          </a:bodyPr>
          <a:lstStyle/>
          <a:p>
            <a:pPr algn="ctr"/>
            <a:r>
              <a:rPr lang="en-US" b="1" dirty="0"/>
              <a:t>Plotting 2D Histograms</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92500" lnSpcReduction="10000"/>
          </a:bodyPr>
          <a:lstStyle/>
          <a:p>
            <a:pPr algn="just"/>
            <a:r>
              <a:rPr lang="en-US" dirty="0"/>
              <a:t>We can use </a:t>
            </a:r>
            <a:r>
              <a:rPr lang="en-US" dirty="0" err="1"/>
              <a:t>matplotlib.pyplot.imshow</a:t>
            </a:r>
            <a:r>
              <a:rPr lang="en-US" dirty="0"/>
              <a:t>() function to plot 2D histogram with different color maps. It gives us much more better idea about the different pixel density. But this also, doesn’t gives us idea what color is there on a first look, unless you know the Hue values of different colors. Still I prefer this method. It is simple and better</a:t>
            </a:r>
            <a:r>
              <a:rPr lang="en-US" dirty="0" smtClean="0"/>
              <a:t>.</a:t>
            </a:r>
            <a:endParaRPr lang="en-US" dirty="0"/>
          </a:p>
          <a:p>
            <a:pPr algn="just"/>
            <a:r>
              <a:rPr lang="en-US" dirty="0"/>
              <a:t>While using this function, remember, interpolation flag should be nearest for better results</a:t>
            </a:r>
            <a:r>
              <a:rPr lang="en-US" dirty="0" smtClean="0"/>
              <a:t>.</a:t>
            </a:r>
            <a:endParaRPr lang="en-US" dirty="0"/>
          </a:p>
          <a:p>
            <a:pPr marL="0" indent="0" algn="just">
              <a:buNone/>
            </a:pPr>
            <a:r>
              <a:rPr lang="en-US" dirty="0"/>
              <a:t>import cv2</a:t>
            </a:r>
          </a:p>
          <a:p>
            <a:pPr marL="0" indent="0" algn="just">
              <a:buNone/>
            </a:pPr>
            <a:r>
              <a:rPr lang="en-US" dirty="0"/>
              <a:t>import </a:t>
            </a:r>
            <a:r>
              <a:rPr lang="en-US" dirty="0" err="1"/>
              <a:t>numpy</a:t>
            </a:r>
            <a:r>
              <a:rPr lang="en-US" dirty="0"/>
              <a:t> as </a:t>
            </a:r>
            <a:r>
              <a:rPr lang="en-US" dirty="0" err="1"/>
              <a:t>np</a:t>
            </a:r>
            <a:endParaRPr lang="en-US" dirty="0"/>
          </a:p>
          <a:p>
            <a:pPr marL="0" indent="0" algn="just">
              <a:buNone/>
            </a:pPr>
            <a:r>
              <a:rPr lang="en-US" dirty="0"/>
              <a:t>from </a:t>
            </a:r>
            <a:r>
              <a:rPr lang="en-US" dirty="0" err="1"/>
              <a:t>matplotlib</a:t>
            </a:r>
            <a:r>
              <a:rPr lang="en-US" dirty="0"/>
              <a:t> import </a:t>
            </a:r>
            <a:r>
              <a:rPr lang="en-US" dirty="0" err="1"/>
              <a:t>pyplot</a:t>
            </a:r>
            <a:r>
              <a:rPr lang="en-US" dirty="0"/>
              <a:t> as </a:t>
            </a:r>
            <a:r>
              <a:rPr lang="en-US" dirty="0" err="1"/>
              <a:t>plt</a:t>
            </a:r>
            <a:endParaRPr lang="en-US" dirty="0"/>
          </a:p>
          <a:p>
            <a:pPr marL="0" indent="0" algn="just">
              <a:buNone/>
            </a:pPr>
            <a:r>
              <a:rPr lang="en-US" dirty="0" err="1"/>
              <a:t>img</a:t>
            </a:r>
            <a:r>
              <a:rPr lang="en-US" dirty="0"/>
              <a:t> = cv2.imread('images/</a:t>
            </a:r>
            <a:r>
              <a:rPr lang="en-US" dirty="0" err="1"/>
              <a:t>autumn.tif</a:t>
            </a:r>
            <a:r>
              <a:rPr lang="en-US" dirty="0"/>
              <a:t>')</a:t>
            </a:r>
          </a:p>
          <a:p>
            <a:pPr marL="0" indent="0" algn="just">
              <a:buNone/>
            </a:pPr>
            <a:r>
              <a:rPr lang="en-US" dirty="0" err="1"/>
              <a:t>hsv</a:t>
            </a:r>
            <a:r>
              <a:rPr lang="en-US" dirty="0"/>
              <a:t> = cv2.cvtColor(img,cv2.COLOR_BGR2HSV)</a:t>
            </a:r>
          </a:p>
          <a:p>
            <a:pPr marL="0" indent="0" algn="just">
              <a:buNone/>
            </a:pPr>
            <a:r>
              <a:rPr lang="en-US" dirty="0" err="1"/>
              <a:t>hist</a:t>
            </a:r>
            <a:r>
              <a:rPr lang="en-US" dirty="0"/>
              <a:t> = cv2.calcHist( [</a:t>
            </a:r>
            <a:r>
              <a:rPr lang="en-US" dirty="0" err="1"/>
              <a:t>hsv</a:t>
            </a:r>
            <a:r>
              <a:rPr lang="en-US" dirty="0"/>
              <a:t>], [0, 1], None, [180, 256], [0, 180, 0, 256] )</a:t>
            </a:r>
          </a:p>
          <a:p>
            <a:pPr marL="0" indent="0" algn="just">
              <a:buNone/>
            </a:pPr>
            <a:r>
              <a:rPr lang="en-US" dirty="0" err="1"/>
              <a:t>plt.subplot</a:t>
            </a:r>
            <a:r>
              <a:rPr lang="en-US" dirty="0"/>
              <a:t>(1,2,1),</a:t>
            </a:r>
            <a:r>
              <a:rPr lang="en-US" dirty="0" err="1"/>
              <a:t>plt.imshow</a:t>
            </a:r>
            <a:r>
              <a:rPr lang="en-US" dirty="0"/>
              <a:t>(</a:t>
            </a:r>
            <a:r>
              <a:rPr lang="en-US" dirty="0" err="1"/>
              <a:t>img</a:t>
            </a:r>
            <a:r>
              <a:rPr lang="en-US" dirty="0"/>
              <a:t>), </a:t>
            </a:r>
            <a:r>
              <a:rPr lang="en-US" dirty="0" err="1"/>
              <a:t>plt.xticks</a:t>
            </a:r>
            <a:r>
              <a:rPr lang="en-US" dirty="0"/>
              <a:t>([]), </a:t>
            </a:r>
            <a:r>
              <a:rPr lang="en-US" dirty="0" err="1"/>
              <a:t>plt.yticks</a:t>
            </a:r>
            <a:r>
              <a:rPr lang="en-US" dirty="0"/>
              <a:t>([])</a:t>
            </a:r>
          </a:p>
          <a:p>
            <a:pPr marL="0" indent="0" algn="just">
              <a:buNone/>
            </a:pPr>
            <a:r>
              <a:rPr lang="en-US" dirty="0" err="1"/>
              <a:t>plt.subplot</a:t>
            </a:r>
            <a:r>
              <a:rPr lang="en-US" dirty="0"/>
              <a:t>(1,2,2),</a:t>
            </a:r>
            <a:r>
              <a:rPr lang="en-US" dirty="0" err="1"/>
              <a:t>plt.imshow</a:t>
            </a:r>
            <a:r>
              <a:rPr lang="en-US" dirty="0"/>
              <a:t>(</a:t>
            </a:r>
            <a:r>
              <a:rPr lang="en-US" dirty="0" err="1"/>
              <a:t>hist,interpolation</a:t>
            </a:r>
            <a:r>
              <a:rPr lang="en-US" dirty="0"/>
              <a:t> = 'nearest'), </a:t>
            </a:r>
            <a:r>
              <a:rPr lang="en-US" dirty="0" err="1"/>
              <a:t>plt.xticks</a:t>
            </a:r>
            <a:r>
              <a:rPr lang="en-US" dirty="0"/>
              <a:t>([]), </a:t>
            </a:r>
            <a:r>
              <a:rPr lang="en-US" dirty="0" err="1"/>
              <a:t>plt.yticks</a:t>
            </a:r>
            <a:r>
              <a:rPr lang="en-US" dirty="0"/>
              <a:t>([])</a:t>
            </a:r>
          </a:p>
          <a:p>
            <a:pPr marL="0" indent="0" algn="just">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81</a:t>
            </a:fld>
            <a:endParaRPr lang="en-US"/>
          </a:p>
        </p:txBody>
      </p:sp>
    </p:spTree>
    <p:extLst>
      <p:ext uri="{BB962C8B-B14F-4D97-AF65-F5344CB8AC3E}">
        <p14:creationId xmlns:p14="http://schemas.microsoft.com/office/powerpoint/2010/main" val="2215315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Below is the input image and its color histogram plot. X axis shows S values and Y axis shows Hue</a:t>
            </a:r>
            <a:r>
              <a:rPr lang="en-US" dirty="0" smtClean="0"/>
              <a:t>.</a:t>
            </a:r>
          </a:p>
          <a:p>
            <a:endParaRPr lang="en-US" dirty="0"/>
          </a:p>
          <a:p>
            <a:endParaRPr lang="en-US" dirty="0" smtClean="0"/>
          </a:p>
          <a:p>
            <a:endParaRPr lang="en-US" dirty="0"/>
          </a:p>
          <a:p>
            <a:endParaRPr lang="en-US" dirty="0" smtClean="0"/>
          </a:p>
          <a:p>
            <a:r>
              <a:rPr lang="en-US" dirty="0"/>
              <a:t>In histogram, you can see some high values near H = 100 and S = 200. It corresponds to blue of sky. Similarly another peak can be seen near H = 25 and S = 100. It corresponds to yellow of the palace. You can verify it with any image editing tools like GIMP.</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82</a:t>
            </a:fld>
            <a:endParaRPr lang="en-US"/>
          </a:p>
        </p:txBody>
      </p:sp>
      <p:pic>
        <p:nvPicPr>
          <p:cNvPr id="7" name="Picture 6"/>
          <p:cNvPicPr>
            <a:picLocks noChangeAspect="1"/>
          </p:cNvPicPr>
          <p:nvPr/>
        </p:nvPicPr>
        <p:blipFill>
          <a:blip r:embed="rId2"/>
          <a:stretch>
            <a:fillRect/>
          </a:stretch>
        </p:blipFill>
        <p:spPr>
          <a:xfrm>
            <a:off x="5803808" y="2658756"/>
            <a:ext cx="4114800" cy="1562104"/>
          </a:xfrm>
          <a:prstGeom prst="rect">
            <a:avLst/>
          </a:prstGeom>
        </p:spPr>
      </p:pic>
    </p:spTree>
    <p:extLst>
      <p:ext uri="{BB962C8B-B14F-4D97-AF65-F5344CB8AC3E}">
        <p14:creationId xmlns:p14="http://schemas.microsoft.com/office/powerpoint/2010/main" val="16517874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803"/>
            <a:ext cx="8911687" cy="908476"/>
          </a:xfrm>
        </p:spPr>
        <p:txBody>
          <a:bodyPr>
            <a:normAutofit fontScale="90000"/>
          </a:bodyPr>
          <a:lstStyle/>
          <a:p>
            <a:pPr algn="ctr"/>
            <a:r>
              <a:rPr lang="en-US" b="1" dirty="0"/>
              <a:t>Fourier Transform</a:t>
            </a:r>
            <a:br>
              <a:rPr lang="en-US" b="1" dirty="0"/>
            </a:br>
            <a:endParaRPr lang="en-US" dirty="0"/>
          </a:p>
        </p:txBody>
      </p:sp>
      <p:sp>
        <p:nvSpPr>
          <p:cNvPr id="3" name="Content Placeholder 2"/>
          <p:cNvSpPr>
            <a:spLocks noGrp="1"/>
          </p:cNvSpPr>
          <p:nvPr>
            <p:ph idx="1"/>
          </p:nvPr>
        </p:nvSpPr>
        <p:spPr>
          <a:xfrm>
            <a:off x="2589212" y="927279"/>
            <a:ext cx="8915400" cy="4983943"/>
          </a:xfrm>
        </p:spPr>
        <p:txBody>
          <a:bodyPr>
            <a:normAutofit fontScale="92500" lnSpcReduction="10000"/>
          </a:bodyPr>
          <a:lstStyle/>
          <a:p>
            <a:pPr algn="just"/>
            <a:r>
              <a:rPr lang="en-US" dirty="0"/>
              <a:t>Fourier Transform is used to analyze the frequency characteristics of various filters. For images, 2D Discrete Fourier Transform (DFT) is used to find the frequency domain. </a:t>
            </a:r>
            <a:endParaRPr lang="en-US" dirty="0" smtClean="0"/>
          </a:p>
          <a:p>
            <a:pPr algn="just"/>
            <a:r>
              <a:rPr lang="en-US" dirty="0" smtClean="0"/>
              <a:t>A </a:t>
            </a:r>
            <a:r>
              <a:rPr lang="en-US" dirty="0"/>
              <a:t>fast algorithm called Fast Fourier Transform (FFT) is used for calculation of DFT. </a:t>
            </a:r>
          </a:p>
          <a:p>
            <a:pPr algn="just"/>
            <a:r>
              <a:rPr lang="en-US" dirty="0"/>
              <a:t>For a sinusoidal signal, x(t) = </a:t>
            </a:r>
            <a:r>
              <a:rPr lang="en-US" dirty="0" smtClean="0"/>
              <a:t>A*sin(2*pi*f*t</a:t>
            </a:r>
            <a:r>
              <a:rPr lang="en-US" dirty="0"/>
              <a:t>), we can say f is the frequency of signal, and if its frequency domain is taken, we can see a spike at f. </a:t>
            </a:r>
            <a:endParaRPr lang="en-US" dirty="0" smtClean="0"/>
          </a:p>
          <a:p>
            <a:pPr algn="just"/>
            <a:r>
              <a:rPr lang="en-US" dirty="0" smtClean="0"/>
              <a:t>If </a:t>
            </a:r>
            <a:r>
              <a:rPr lang="en-US" dirty="0"/>
              <a:t>signal is sampled to form a discrete signal, we get the same frequency domain, but is periodic in the range [- </a:t>
            </a:r>
            <a:r>
              <a:rPr lang="en-US" dirty="0" smtClean="0"/>
              <a:t>pi</a:t>
            </a:r>
            <a:r>
              <a:rPr lang="en-US" dirty="0"/>
              <a:t>, </a:t>
            </a:r>
            <a:r>
              <a:rPr lang="en-US" dirty="0" smtClean="0"/>
              <a:t>pi</a:t>
            </a:r>
            <a:r>
              <a:rPr lang="en-US" dirty="0"/>
              <a:t>] or [</a:t>
            </a:r>
            <a:r>
              <a:rPr lang="en-US" dirty="0" smtClean="0"/>
              <a:t>0,2*pi</a:t>
            </a:r>
            <a:r>
              <a:rPr lang="en-US" dirty="0"/>
              <a:t>] (or [0,N] for N-point DFT</a:t>
            </a:r>
            <a:r>
              <a:rPr lang="en-US" dirty="0" smtClean="0"/>
              <a:t>).</a:t>
            </a:r>
          </a:p>
          <a:p>
            <a:pPr algn="just"/>
            <a:r>
              <a:rPr lang="en-US" dirty="0" smtClean="0"/>
              <a:t>You </a:t>
            </a:r>
            <a:r>
              <a:rPr lang="en-US" dirty="0"/>
              <a:t>can consider an image as a signal which is sampled in two directions. So taking </a:t>
            </a:r>
            <a:r>
              <a:rPr lang="en-US" dirty="0" err="1"/>
              <a:t>fourier</a:t>
            </a:r>
            <a:r>
              <a:rPr lang="en-US" dirty="0"/>
              <a:t> transform in both X and Y directions gives you the frequency representation of image</a:t>
            </a:r>
            <a:r>
              <a:rPr lang="en-US" dirty="0" smtClean="0"/>
              <a:t>.</a:t>
            </a:r>
            <a:endParaRPr lang="en-US" dirty="0"/>
          </a:p>
          <a:p>
            <a:pPr algn="just"/>
            <a:r>
              <a:rPr lang="en-US" dirty="0"/>
              <a:t>More intuitively, for the sinusoidal signal, if the amplitude varies so fast in short time, you can say it is a high frequency signal. If it varies slowly, it is a low frequency signal. You can extend the same idea to images. Where does the amplitude varies drastically in images ? At the edge points, or noises. So we can say, edges and noises are high frequency contents in an image. If there is no much changes in amplitude, it is a low frequency component. </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83</a:t>
            </a:fld>
            <a:endParaRPr lang="en-US"/>
          </a:p>
        </p:txBody>
      </p:sp>
    </p:spTree>
    <p:extLst>
      <p:ext uri="{BB962C8B-B14F-4D97-AF65-F5344CB8AC3E}">
        <p14:creationId xmlns:p14="http://schemas.microsoft.com/office/powerpoint/2010/main" val="31494798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061"/>
            <a:ext cx="8911687" cy="929976"/>
          </a:xfrm>
        </p:spPr>
        <p:txBody>
          <a:bodyPr/>
          <a:lstStyle/>
          <a:p>
            <a:pPr algn="ctr"/>
            <a:r>
              <a:rPr lang="en-US" dirty="0"/>
              <a:t>Fourier Transform in </a:t>
            </a:r>
            <a:r>
              <a:rPr lang="en-US" dirty="0" err="1"/>
              <a:t>Numpy</a:t>
            </a:r>
            <a:endParaRPr lang="en-US" dirty="0"/>
          </a:p>
        </p:txBody>
      </p:sp>
      <p:sp>
        <p:nvSpPr>
          <p:cNvPr id="3" name="Content Placeholder 2"/>
          <p:cNvSpPr>
            <a:spLocks noGrp="1"/>
          </p:cNvSpPr>
          <p:nvPr>
            <p:ph idx="1"/>
          </p:nvPr>
        </p:nvSpPr>
        <p:spPr>
          <a:xfrm>
            <a:off x="2589212" y="787782"/>
            <a:ext cx="8915400" cy="5123440"/>
          </a:xfrm>
        </p:spPr>
        <p:txBody>
          <a:bodyPr/>
          <a:lstStyle/>
          <a:p>
            <a:pPr algn="just"/>
            <a:r>
              <a:rPr lang="en-US" dirty="0"/>
              <a:t>First we will see how to find Fourier Transform using </a:t>
            </a:r>
            <a:r>
              <a:rPr lang="en-US" dirty="0" err="1"/>
              <a:t>Numpy</a:t>
            </a:r>
            <a:r>
              <a:rPr lang="en-US" dirty="0"/>
              <a:t>. </a:t>
            </a:r>
            <a:endParaRPr lang="en-US" dirty="0" smtClean="0"/>
          </a:p>
          <a:p>
            <a:pPr algn="just"/>
            <a:r>
              <a:rPr lang="en-US" dirty="0" err="1" smtClean="0"/>
              <a:t>Numpy</a:t>
            </a:r>
            <a:r>
              <a:rPr lang="en-US" dirty="0" smtClean="0"/>
              <a:t> </a:t>
            </a:r>
            <a:r>
              <a:rPr lang="en-US" dirty="0"/>
              <a:t>has an FFT package to do this. np.fft.fft2() provides us the frequency transform which will be a complex array. Its first argument is the input image, which is grayscale. </a:t>
            </a:r>
            <a:endParaRPr lang="en-US" dirty="0" smtClean="0"/>
          </a:p>
          <a:p>
            <a:pPr algn="just"/>
            <a:r>
              <a:rPr lang="en-US" dirty="0" smtClean="0"/>
              <a:t>Second </a:t>
            </a:r>
            <a:r>
              <a:rPr lang="en-US" dirty="0"/>
              <a:t>argument is optional which decides the size of output array. If it is greater than size of input image, input image is padded with zeros before calculation of FFT. If it is less than input image, input image will be cropped. If no arguments passed, Output array size will be same as input</a:t>
            </a:r>
            <a:r>
              <a:rPr lang="en-US" dirty="0" smtClean="0"/>
              <a:t>.</a:t>
            </a:r>
            <a:endParaRPr lang="en-US" dirty="0"/>
          </a:p>
          <a:p>
            <a:pPr algn="just"/>
            <a:r>
              <a:rPr lang="en-US" dirty="0"/>
              <a:t>Now once you got the result, zero frequency component (DC component) will be at top left corner. </a:t>
            </a:r>
            <a:endParaRPr lang="en-US" dirty="0" smtClean="0"/>
          </a:p>
          <a:p>
            <a:pPr algn="just"/>
            <a:r>
              <a:rPr lang="en-US" dirty="0" smtClean="0"/>
              <a:t>If </a:t>
            </a:r>
            <a:r>
              <a:rPr lang="en-US" dirty="0"/>
              <a:t>you want to bring it to center, you need to shift the result by </a:t>
            </a:r>
            <a:r>
              <a:rPr lang="en-US" dirty="0" smtClean="0"/>
              <a:t>N/2 </a:t>
            </a:r>
            <a:r>
              <a:rPr lang="en-US" dirty="0"/>
              <a:t>in both the directions. This is simply done by the function, </a:t>
            </a:r>
            <a:r>
              <a:rPr lang="en-US" dirty="0" err="1"/>
              <a:t>np.fft.fftshift</a:t>
            </a:r>
            <a:r>
              <a:rPr lang="en-US" dirty="0"/>
              <a:t>(). (It is more easier to analyze). Once you found the frequency transform, you can find the magnitude spectrum.</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84</a:t>
            </a:fld>
            <a:endParaRPr lang="en-US"/>
          </a:p>
        </p:txBody>
      </p:sp>
    </p:spTree>
    <p:extLst>
      <p:ext uri="{BB962C8B-B14F-4D97-AF65-F5344CB8AC3E}">
        <p14:creationId xmlns:p14="http://schemas.microsoft.com/office/powerpoint/2010/main" val="33274848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5050"/>
            <a:ext cx="8911687" cy="772732"/>
          </a:xfrm>
        </p:spPr>
        <p:txBody>
          <a:bodyPr/>
          <a:lstStyle/>
          <a:p>
            <a:pPr algn="ctr"/>
            <a:r>
              <a:rPr lang="en-US" dirty="0" smtClean="0"/>
              <a:t>Code</a:t>
            </a:r>
            <a:endParaRPr lang="en-US" dirty="0"/>
          </a:p>
        </p:txBody>
      </p:sp>
      <p:sp>
        <p:nvSpPr>
          <p:cNvPr id="3" name="Content Placeholder 2"/>
          <p:cNvSpPr>
            <a:spLocks noGrp="1"/>
          </p:cNvSpPr>
          <p:nvPr>
            <p:ph idx="1"/>
          </p:nvPr>
        </p:nvSpPr>
        <p:spPr>
          <a:xfrm>
            <a:off x="2585499" y="787782"/>
            <a:ext cx="8915400" cy="5200894"/>
          </a:xfrm>
        </p:spPr>
        <p:txBody>
          <a:bodyPr>
            <a:normAutofit lnSpcReduction="10000"/>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matplotlib</a:t>
            </a:r>
            <a:r>
              <a:rPr lang="en-US" dirty="0"/>
              <a:t> import </a:t>
            </a:r>
            <a:r>
              <a:rPr lang="en-US" dirty="0" err="1"/>
              <a:t>pyplot</a:t>
            </a:r>
            <a:r>
              <a:rPr lang="en-US" dirty="0"/>
              <a:t> as </a:t>
            </a:r>
            <a:r>
              <a:rPr lang="en-US" dirty="0" err="1"/>
              <a:t>plt</a:t>
            </a:r>
            <a:endParaRPr lang="en-US" dirty="0"/>
          </a:p>
          <a:p>
            <a:pPr marL="0" indent="0">
              <a:buNone/>
            </a:pPr>
            <a:endParaRPr lang="en-US" dirty="0"/>
          </a:p>
          <a:p>
            <a:pPr marL="0" indent="0">
              <a:buNone/>
            </a:pPr>
            <a:r>
              <a:rPr lang="en-US" dirty="0" err="1"/>
              <a:t>img</a:t>
            </a:r>
            <a:r>
              <a:rPr lang="en-US" dirty="0"/>
              <a:t> = cv2.imread('messi5.jpg',0)</a:t>
            </a:r>
          </a:p>
          <a:p>
            <a:pPr marL="0" indent="0">
              <a:buNone/>
            </a:pPr>
            <a:r>
              <a:rPr lang="en-US" dirty="0"/>
              <a:t>f = np.fft.fft2(</a:t>
            </a:r>
            <a:r>
              <a:rPr lang="en-US" dirty="0" err="1"/>
              <a:t>img</a:t>
            </a:r>
            <a:r>
              <a:rPr lang="en-US" dirty="0"/>
              <a:t>)</a:t>
            </a:r>
          </a:p>
          <a:p>
            <a:pPr marL="0" indent="0">
              <a:buNone/>
            </a:pPr>
            <a:r>
              <a:rPr lang="en-US" dirty="0" err="1"/>
              <a:t>fshift</a:t>
            </a:r>
            <a:r>
              <a:rPr lang="en-US" dirty="0"/>
              <a:t> = </a:t>
            </a:r>
            <a:r>
              <a:rPr lang="en-US" dirty="0" err="1"/>
              <a:t>np.fft.fftshift</a:t>
            </a:r>
            <a:r>
              <a:rPr lang="en-US" dirty="0"/>
              <a:t>(f)</a:t>
            </a:r>
          </a:p>
          <a:p>
            <a:pPr marL="0" indent="0">
              <a:buNone/>
            </a:pPr>
            <a:r>
              <a:rPr lang="en-US" dirty="0" err="1"/>
              <a:t>magnitude_spectrum</a:t>
            </a:r>
            <a:r>
              <a:rPr lang="en-US" dirty="0"/>
              <a:t> = 20*np.log(</a:t>
            </a:r>
            <a:r>
              <a:rPr lang="en-US" dirty="0" err="1"/>
              <a:t>np.abs</a:t>
            </a:r>
            <a:r>
              <a:rPr lang="en-US" dirty="0"/>
              <a:t>(</a:t>
            </a:r>
            <a:r>
              <a:rPr lang="en-US" dirty="0" err="1"/>
              <a:t>fshift</a:t>
            </a:r>
            <a:r>
              <a:rPr lang="en-US" dirty="0"/>
              <a:t>))</a:t>
            </a:r>
          </a:p>
          <a:p>
            <a:pPr marL="0" indent="0">
              <a:buNone/>
            </a:pPr>
            <a:endParaRPr lang="en-US" dirty="0"/>
          </a:p>
          <a:p>
            <a:pPr marL="0" indent="0">
              <a:buNone/>
            </a:pPr>
            <a:r>
              <a:rPr lang="en-US" dirty="0" err="1"/>
              <a:t>plt.subplot</a:t>
            </a:r>
            <a:r>
              <a:rPr lang="en-US" dirty="0"/>
              <a:t>(121),</a:t>
            </a:r>
            <a:r>
              <a:rPr lang="en-US" dirty="0" err="1"/>
              <a:t>plt.imshow</a:t>
            </a:r>
            <a:r>
              <a:rPr lang="en-US" dirty="0"/>
              <a:t>(</a:t>
            </a:r>
            <a:r>
              <a:rPr lang="en-US" dirty="0" err="1"/>
              <a:t>img</a:t>
            </a:r>
            <a:r>
              <a:rPr lang="en-US" dirty="0"/>
              <a:t>, </a:t>
            </a:r>
            <a:r>
              <a:rPr lang="en-US" dirty="0" err="1"/>
              <a:t>cmap</a:t>
            </a:r>
            <a:r>
              <a:rPr lang="en-US" dirty="0"/>
              <a:t> = 'gray')</a:t>
            </a:r>
          </a:p>
          <a:p>
            <a:pPr marL="0" indent="0">
              <a:buNone/>
            </a:pPr>
            <a:r>
              <a:rPr lang="en-US" dirty="0" err="1"/>
              <a:t>plt.title</a:t>
            </a:r>
            <a:r>
              <a:rPr lang="en-US" dirty="0"/>
              <a:t>('Input Image'), </a:t>
            </a:r>
            <a:r>
              <a:rPr lang="en-US" dirty="0" err="1"/>
              <a:t>plt.xticks</a:t>
            </a:r>
            <a:r>
              <a:rPr lang="en-US" dirty="0"/>
              <a:t>([]), </a:t>
            </a:r>
            <a:r>
              <a:rPr lang="en-US" dirty="0" err="1"/>
              <a:t>plt.yticks</a:t>
            </a:r>
            <a:r>
              <a:rPr lang="en-US" dirty="0"/>
              <a:t>([])</a:t>
            </a:r>
          </a:p>
          <a:p>
            <a:pPr marL="0" indent="0">
              <a:buNone/>
            </a:pPr>
            <a:r>
              <a:rPr lang="en-US" dirty="0" err="1"/>
              <a:t>plt.subplot</a:t>
            </a:r>
            <a:r>
              <a:rPr lang="en-US" dirty="0"/>
              <a:t>(122),</a:t>
            </a:r>
            <a:r>
              <a:rPr lang="en-US" dirty="0" err="1"/>
              <a:t>plt.imshow</a:t>
            </a:r>
            <a:r>
              <a:rPr lang="en-US" dirty="0"/>
              <a:t>(</a:t>
            </a:r>
            <a:r>
              <a:rPr lang="en-US" dirty="0" err="1"/>
              <a:t>magnitude_spectrum</a:t>
            </a:r>
            <a:r>
              <a:rPr lang="en-US" dirty="0"/>
              <a:t>, </a:t>
            </a:r>
            <a:r>
              <a:rPr lang="en-US" dirty="0" err="1"/>
              <a:t>cmap</a:t>
            </a:r>
            <a:r>
              <a:rPr lang="en-US" dirty="0"/>
              <a:t> = 'gray')</a:t>
            </a:r>
          </a:p>
          <a:p>
            <a:pPr marL="0" indent="0">
              <a:buNone/>
            </a:pPr>
            <a:r>
              <a:rPr lang="en-US" dirty="0" err="1"/>
              <a:t>plt.title</a:t>
            </a:r>
            <a:r>
              <a:rPr lang="en-US" dirty="0"/>
              <a:t>('Magnitude Spectrum'), </a:t>
            </a:r>
            <a:r>
              <a:rPr lang="en-US" dirty="0" err="1"/>
              <a:t>plt.xticks</a:t>
            </a:r>
            <a:r>
              <a:rPr lang="en-US" dirty="0"/>
              <a:t>([]), </a:t>
            </a:r>
            <a:r>
              <a:rPr lang="en-US" dirty="0" err="1"/>
              <a:t>plt.yticks</a:t>
            </a:r>
            <a:r>
              <a:rPr lang="en-US" dirty="0"/>
              <a:t>([])</a:t>
            </a:r>
          </a:p>
          <a:p>
            <a:pPr marL="0" indent="0">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85</a:t>
            </a:fld>
            <a:endParaRPr lang="en-US"/>
          </a:p>
        </p:txBody>
      </p:sp>
    </p:spTree>
    <p:extLst>
      <p:ext uri="{BB962C8B-B14F-4D97-AF65-F5344CB8AC3E}">
        <p14:creationId xmlns:p14="http://schemas.microsoft.com/office/powerpoint/2010/main" val="41766961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6E91-604B-4309-A4AA-DE928273261E}" type="datetime1">
              <a:rPr lang="en-US" smtClean="0"/>
              <a:t>2/17/2017</a:t>
            </a:fld>
            <a:endParaRPr lang="en-US"/>
          </a:p>
        </p:txBody>
      </p:sp>
      <p:sp>
        <p:nvSpPr>
          <p:cNvPr id="3" name="Footer Placeholder 2"/>
          <p:cNvSpPr>
            <a:spLocks noGrp="1"/>
          </p:cNvSpPr>
          <p:nvPr>
            <p:ph type="ftr" sz="quarter" idx="11"/>
          </p:nvPr>
        </p:nvSpPr>
        <p:spPr/>
        <p:txBody>
          <a:bodyPr/>
          <a:lstStyle/>
          <a:p>
            <a:r>
              <a:rPr lang="en-US" smtClean="0"/>
              <a:t>Prof. Bhaumik Vaidya, SCET, Surat</a:t>
            </a:r>
            <a:endParaRPr lang="en-US"/>
          </a:p>
        </p:txBody>
      </p:sp>
      <p:sp>
        <p:nvSpPr>
          <p:cNvPr id="4" name="Slide Number Placeholder 3"/>
          <p:cNvSpPr>
            <a:spLocks noGrp="1"/>
          </p:cNvSpPr>
          <p:nvPr>
            <p:ph type="sldNum" sz="quarter" idx="12"/>
          </p:nvPr>
        </p:nvSpPr>
        <p:spPr/>
        <p:txBody>
          <a:bodyPr/>
          <a:lstStyle/>
          <a:p>
            <a:fld id="{B452BDFD-10F3-407D-AF3E-6FED943D18F0}" type="slidenum">
              <a:rPr lang="en-US" smtClean="0"/>
              <a:t>86</a:t>
            </a:fld>
            <a:endParaRPr lang="en-US"/>
          </a:p>
        </p:txBody>
      </p:sp>
      <p:pic>
        <p:nvPicPr>
          <p:cNvPr id="5" name="Picture 4"/>
          <p:cNvPicPr>
            <a:picLocks noChangeAspect="1"/>
          </p:cNvPicPr>
          <p:nvPr/>
        </p:nvPicPr>
        <p:blipFill>
          <a:blip r:embed="rId2"/>
          <a:stretch>
            <a:fillRect/>
          </a:stretch>
        </p:blipFill>
        <p:spPr>
          <a:xfrm>
            <a:off x="3519487" y="2371725"/>
            <a:ext cx="5153025" cy="2114550"/>
          </a:xfrm>
          <a:prstGeom prst="rect">
            <a:avLst/>
          </a:prstGeom>
        </p:spPr>
      </p:pic>
    </p:spTree>
    <p:extLst>
      <p:ext uri="{BB962C8B-B14F-4D97-AF65-F5344CB8AC3E}">
        <p14:creationId xmlns:p14="http://schemas.microsoft.com/office/powerpoint/2010/main" val="2445229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801"/>
            <a:ext cx="8911687" cy="869841"/>
          </a:xfrm>
        </p:spPr>
        <p:txBody>
          <a:bodyPr>
            <a:normAutofit fontScale="90000"/>
          </a:bodyPr>
          <a:lstStyle/>
          <a:p>
            <a:pPr algn="ctr"/>
            <a:r>
              <a:rPr lang="en-US" b="1" dirty="0"/>
              <a:t>Fourier Transform in </a:t>
            </a:r>
            <a:r>
              <a:rPr lang="en-US" b="1" dirty="0" err="1"/>
              <a:t>OpenCV</a:t>
            </a:r>
            <a:r>
              <a:rPr lang="en-US" b="1" dirty="0"/>
              <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normAutofit fontScale="92500" lnSpcReduction="20000"/>
          </a:bodyPr>
          <a:lstStyle/>
          <a:p>
            <a:pPr algn="just"/>
            <a:r>
              <a:rPr lang="en-US" dirty="0" err="1"/>
              <a:t>OpenCV</a:t>
            </a:r>
            <a:r>
              <a:rPr lang="en-US" dirty="0"/>
              <a:t> provides the functions cv2.dft() and cv2.idft() for this. It returns the same result as previous, but with two channels. First channel will have the real part of the result and second channel will have the imaginary part of the result. The input image should be converted to np.float32 first. We will see how to do it</a:t>
            </a:r>
            <a:r>
              <a:rPr lang="en-US" dirty="0" smtClean="0"/>
              <a:t>.</a:t>
            </a:r>
            <a:endParaRPr lang="en-US" dirty="0"/>
          </a:p>
          <a:p>
            <a:pPr marL="0" indent="0" algn="just">
              <a:buNone/>
            </a:pPr>
            <a:r>
              <a:rPr lang="en-US" dirty="0"/>
              <a:t>import </a:t>
            </a:r>
            <a:r>
              <a:rPr lang="en-US" dirty="0" err="1"/>
              <a:t>numpy</a:t>
            </a:r>
            <a:r>
              <a:rPr lang="en-US" dirty="0"/>
              <a:t> as </a:t>
            </a:r>
            <a:r>
              <a:rPr lang="en-US" dirty="0" err="1"/>
              <a:t>np</a:t>
            </a:r>
            <a:endParaRPr lang="en-US" dirty="0"/>
          </a:p>
          <a:p>
            <a:pPr marL="0" indent="0" algn="just">
              <a:buNone/>
            </a:pPr>
            <a:r>
              <a:rPr lang="en-US" dirty="0"/>
              <a:t>import cv2</a:t>
            </a:r>
          </a:p>
          <a:p>
            <a:pPr marL="0" indent="0" algn="just">
              <a:buNone/>
            </a:pPr>
            <a:r>
              <a:rPr lang="en-US" dirty="0"/>
              <a:t>from </a:t>
            </a:r>
            <a:r>
              <a:rPr lang="en-US" dirty="0" err="1"/>
              <a:t>matplotlib</a:t>
            </a:r>
            <a:r>
              <a:rPr lang="en-US" dirty="0"/>
              <a:t> import </a:t>
            </a:r>
            <a:r>
              <a:rPr lang="en-US" dirty="0" err="1"/>
              <a:t>pyplot</a:t>
            </a:r>
            <a:r>
              <a:rPr lang="en-US" dirty="0"/>
              <a:t> as </a:t>
            </a:r>
            <a:r>
              <a:rPr lang="en-US" dirty="0" err="1" smtClean="0"/>
              <a:t>plt</a:t>
            </a:r>
            <a:endParaRPr lang="en-US" dirty="0"/>
          </a:p>
          <a:p>
            <a:pPr marL="0" indent="0" algn="just">
              <a:buNone/>
            </a:pPr>
            <a:r>
              <a:rPr lang="en-US" dirty="0" err="1"/>
              <a:t>img</a:t>
            </a:r>
            <a:r>
              <a:rPr lang="en-US" dirty="0"/>
              <a:t> = cv2.imread('messi5.jpg',0</a:t>
            </a:r>
            <a:r>
              <a:rPr lang="en-US" dirty="0" smtClean="0"/>
              <a:t>)</a:t>
            </a:r>
            <a:endParaRPr lang="en-US" dirty="0"/>
          </a:p>
          <a:p>
            <a:pPr marL="0" indent="0" algn="just">
              <a:buNone/>
            </a:pPr>
            <a:r>
              <a:rPr lang="en-US" dirty="0" err="1"/>
              <a:t>dft</a:t>
            </a:r>
            <a:r>
              <a:rPr lang="en-US" dirty="0"/>
              <a:t> = cv2.dft(np.float32(</a:t>
            </a:r>
            <a:r>
              <a:rPr lang="en-US" dirty="0" err="1"/>
              <a:t>img</a:t>
            </a:r>
            <a:r>
              <a:rPr lang="en-US" dirty="0"/>
              <a:t>),flags = cv2.DFT_COMPLEX_OUTPUT)</a:t>
            </a:r>
          </a:p>
          <a:p>
            <a:pPr marL="0" indent="0" algn="just">
              <a:buNone/>
            </a:pPr>
            <a:r>
              <a:rPr lang="en-US" dirty="0" err="1"/>
              <a:t>dft_shift</a:t>
            </a:r>
            <a:r>
              <a:rPr lang="en-US" dirty="0"/>
              <a:t> = </a:t>
            </a:r>
            <a:r>
              <a:rPr lang="en-US" dirty="0" err="1"/>
              <a:t>np.fft.fftshift</a:t>
            </a:r>
            <a:r>
              <a:rPr lang="en-US" dirty="0"/>
              <a:t>(</a:t>
            </a:r>
            <a:r>
              <a:rPr lang="en-US" dirty="0" err="1"/>
              <a:t>dft</a:t>
            </a:r>
            <a:r>
              <a:rPr lang="en-US" dirty="0" smtClean="0"/>
              <a:t>)</a:t>
            </a:r>
            <a:endParaRPr lang="en-US" dirty="0"/>
          </a:p>
          <a:p>
            <a:pPr marL="0" indent="0" algn="just">
              <a:buNone/>
            </a:pPr>
            <a:r>
              <a:rPr lang="en-US" dirty="0" err="1"/>
              <a:t>magnitude_spectrum</a:t>
            </a:r>
            <a:r>
              <a:rPr lang="en-US" dirty="0"/>
              <a:t> = 20*np.log(cv2.magnitude(</a:t>
            </a:r>
            <a:r>
              <a:rPr lang="en-US" dirty="0" err="1"/>
              <a:t>dft_shift</a:t>
            </a:r>
            <a:r>
              <a:rPr lang="en-US" dirty="0"/>
              <a:t>[:,:,0],</a:t>
            </a:r>
            <a:r>
              <a:rPr lang="en-US" dirty="0" err="1"/>
              <a:t>dft_shift</a:t>
            </a:r>
            <a:r>
              <a:rPr lang="en-US" dirty="0"/>
              <a:t>[:,:,1</a:t>
            </a:r>
            <a:r>
              <a:rPr lang="en-US" dirty="0" smtClean="0"/>
              <a:t>]))</a:t>
            </a:r>
            <a:endParaRPr lang="en-US" dirty="0"/>
          </a:p>
          <a:p>
            <a:pPr marL="0" indent="0" algn="just">
              <a:buNone/>
            </a:pPr>
            <a:r>
              <a:rPr lang="en-US" dirty="0" err="1"/>
              <a:t>plt.subplot</a:t>
            </a:r>
            <a:r>
              <a:rPr lang="en-US" dirty="0"/>
              <a:t>(121),</a:t>
            </a:r>
            <a:r>
              <a:rPr lang="en-US" dirty="0" err="1"/>
              <a:t>plt.imshow</a:t>
            </a:r>
            <a:r>
              <a:rPr lang="en-US" dirty="0"/>
              <a:t>(</a:t>
            </a:r>
            <a:r>
              <a:rPr lang="en-US" dirty="0" err="1"/>
              <a:t>img</a:t>
            </a:r>
            <a:r>
              <a:rPr lang="en-US" dirty="0"/>
              <a:t>, </a:t>
            </a:r>
            <a:r>
              <a:rPr lang="en-US" dirty="0" err="1"/>
              <a:t>cmap</a:t>
            </a:r>
            <a:r>
              <a:rPr lang="en-US" dirty="0"/>
              <a:t> = 'gray')</a:t>
            </a:r>
          </a:p>
          <a:p>
            <a:pPr marL="0" indent="0" algn="just">
              <a:buNone/>
            </a:pPr>
            <a:r>
              <a:rPr lang="en-US" dirty="0" err="1"/>
              <a:t>plt.title</a:t>
            </a:r>
            <a:r>
              <a:rPr lang="en-US" dirty="0"/>
              <a:t>('Input Image'), </a:t>
            </a:r>
            <a:r>
              <a:rPr lang="en-US" dirty="0" err="1"/>
              <a:t>plt.xticks</a:t>
            </a:r>
            <a:r>
              <a:rPr lang="en-US" dirty="0"/>
              <a:t>([]), </a:t>
            </a:r>
            <a:r>
              <a:rPr lang="en-US" dirty="0" err="1"/>
              <a:t>plt.yticks</a:t>
            </a:r>
            <a:r>
              <a:rPr lang="en-US" dirty="0"/>
              <a:t>([])</a:t>
            </a:r>
          </a:p>
          <a:p>
            <a:pPr marL="0" indent="0" algn="just">
              <a:buNone/>
            </a:pPr>
            <a:r>
              <a:rPr lang="en-US" dirty="0" err="1"/>
              <a:t>plt.subplot</a:t>
            </a:r>
            <a:r>
              <a:rPr lang="en-US" dirty="0"/>
              <a:t>(122),</a:t>
            </a:r>
            <a:r>
              <a:rPr lang="en-US" dirty="0" err="1"/>
              <a:t>plt.imshow</a:t>
            </a:r>
            <a:r>
              <a:rPr lang="en-US" dirty="0"/>
              <a:t>(</a:t>
            </a:r>
            <a:r>
              <a:rPr lang="en-US" dirty="0" err="1"/>
              <a:t>magnitude_spectrum</a:t>
            </a:r>
            <a:r>
              <a:rPr lang="en-US" dirty="0"/>
              <a:t>, </a:t>
            </a:r>
            <a:r>
              <a:rPr lang="en-US" dirty="0" err="1"/>
              <a:t>cmap</a:t>
            </a:r>
            <a:r>
              <a:rPr lang="en-US" dirty="0"/>
              <a:t> = 'gray')</a:t>
            </a:r>
          </a:p>
          <a:p>
            <a:pPr marL="0" indent="0" algn="just">
              <a:buNone/>
            </a:pPr>
            <a:r>
              <a:rPr lang="en-US" dirty="0" err="1"/>
              <a:t>plt.title</a:t>
            </a:r>
            <a:r>
              <a:rPr lang="en-US" dirty="0"/>
              <a:t>('Magnitude Spectrum'), </a:t>
            </a:r>
            <a:r>
              <a:rPr lang="en-US" dirty="0" err="1"/>
              <a:t>plt.xticks</a:t>
            </a:r>
            <a:r>
              <a:rPr lang="en-US" dirty="0"/>
              <a:t>([]), </a:t>
            </a:r>
            <a:r>
              <a:rPr lang="en-US" dirty="0" err="1"/>
              <a:t>plt.yticks</a:t>
            </a:r>
            <a:r>
              <a:rPr lang="en-US" dirty="0"/>
              <a:t>([])</a:t>
            </a:r>
          </a:p>
          <a:p>
            <a:pPr marL="0" indent="0" algn="just">
              <a:buNone/>
            </a:pPr>
            <a:r>
              <a:rPr lang="en-US" dirty="0" err="1"/>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87</a:t>
            </a:fld>
            <a:endParaRPr lang="en-US"/>
          </a:p>
        </p:txBody>
      </p:sp>
    </p:spTree>
    <p:extLst>
      <p:ext uri="{BB962C8B-B14F-4D97-AF65-F5344CB8AC3E}">
        <p14:creationId xmlns:p14="http://schemas.microsoft.com/office/powerpoint/2010/main" val="8033794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6E91-604B-4309-A4AA-DE928273261E}" type="datetime1">
              <a:rPr lang="en-US" smtClean="0"/>
              <a:t>2/17/2017</a:t>
            </a:fld>
            <a:endParaRPr lang="en-US"/>
          </a:p>
        </p:txBody>
      </p:sp>
      <p:sp>
        <p:nvSpPr>
          <p:cNvPr id="3" name="Footer Placeholder 2"/>
          <p:cNvSpPr>
            <a:spLocks noGrp="1"/>
          </p:cNvSpPr>
          <p:nvPr>
            <p:ph type="ftr" sz="quarter" idx="11"/>
          </p:nvPr>
        </p:nvSpPr>
        <p:spPr/>
        <p:txBody>
          <a:bodyPr/>
          <a:lstStyle/>
          <a:p>
            <a:r>
              <a:rPr lang="en-US" smtClean="0"/>
              <a:t>Prof. Bhaumik Vaidya, SCET, Surat</a:t>
            </a:r>
            <a:endParaRPr lang="en-US"/>
          </a:p>
        </p:txBody>
      </p:sp>
      <p:sp>
        <p:nvSpPr>
          <p:cNvPr id="4" name="Slide Number Placeholder 3"/>
          <p:cNvSpPr>
            <a:spLocks noGrp="1"/>
          </p:cNvSpPr>
          <p:nvPr>
            <p:ph type="sldNum" sz="quarter" idx="12"/>
          </p:nvPr>
        </p:nvSpPr>
        <p:spPr/>
        <p:txBody>
          <a:bodyPr/>
          <a:lstStyle/>
          <a:p>
            <a:fld id="{B452BDFD-10F3-407D-AF3E-6FED943D18F0}" type="slidenum">
              <a:rPr lang="en-US" smtClean="0"/>
              <a:t>88</a:t>
            </a:fld>
            <a:endParaRPr lang="en-US"/>
          </a:p>
        </p:txBody>
      </p:sp>
      <p:pic>
        <p:nvPicPr>
          <p:cNvPr id="5" name="Picture 4"/>
          <p:cNvPicPr>
            <a:picLocks noChangeAspect="1"/>
          </p:cNvPicPr>
          <p:nvPr/>
        </p:nvPicPr>
        <p:blipFill>
          <a:blip r:embed="rId2"/>
          <a:stretch>
            <a:fillRect/>
          </a:stretch>
        </p:blipFill>
        <p:spPr>
          <a:xfrm>
            <a:off x="3548062" y="2381250"/>
            <a:ext cx="5095875" cy="2095500"/>
          </a:xfrm>
          <a:prstGeom prst="rect">
            <a:avLst/>
          </a:prstGeom>
        </p:spPr>
      </p:pic>
    </p:spTree>
    <p:extLst>
      <p:ext uri="{BB962C8B-B14F-4D97-AF65-F5344CB8AC3E}">
        <p14:creationId xmlns:p14="http://schemas.microsoft.com/office/powerpoint/2010/main" val="3521801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0"/>
            <a:ext cx="8915400" cy="5911222"/>
          </a:xfrm>
        </p:spPr>
        <p:txBody>
          <a:bodyPr>
            <a:normAutofit fontScale="85000" lnSpcReduction="10000"/>
          </a:bodyPr>
          <a:lstStyle/>
          <a:p>
            <a:r>
              <a:rPr lang="en-US" dirty="0"/>
              <a:t>So, now we have to do inverse DFT. In previous session, we created a HPF, this time we will see how to remove high frequency contents in the image, </a:t>
            </a:r>
            <a:r>
              <a:rPr lang="en-US" dirty="0" err="1"/>
              <a:t>ie</a:t>
            </a:r>
            <a:r>
              <a:rPr lang="en-US" dirty="0"/>
              <a:t> we apply LPF to image. It actually blurs the image. For this, we create a mask first with high value (1) at low frequencies, </a:t>
            </a:r>
            <a:r>
              <a:rPr lang="en-US" dirty="0" err="1"/>
              <a:t>ie</a:t>
            </a:r>
            <a:r>
              <a:rPr lang="en-US" dirty="0"/>
              <a:t> we pass the LF content, and 0 at HF region</a:t>
            </a:r>
            <a:r>
              <a:rPr lang="en-US" dirty="0" smtClean="0"/>
              <a:t>.</a:t>
            </a:r>
            <a:endParaRPr lang="en-US" dirty="0"/>
          </a:p>
          <a:p>
            <a:pPr marL="0" indent="0">
              <a:buNone/>
            </a:pPr>
            <a:r>
              <a:rPr lang="en-US" dirty="0"/>
              <a:t>rows, cols = </a:t>
            </a:r>
            <a:r>
              <a:rPr lang="en-US" dirty="0" err="1"/>
              <a:t>img.shape</a:t>
            </a:r>
            <a:endParaRPr lang="en-US" dirty="0"/>
          </a:p>
          <a:p>
            <a:pPr marL="0" indent="0">
              <a:buNone/>
            </a:pPr>
            <a:r>
              <a:rPr lang="en-US" dirty="0" err="1"/>
              <a:t>crow,ccol</a:t>
            </a:r>
            <a:r>
              <a:rPr lang="en-US" dirty="0"/>
              <a:t> = rows/2 , </a:t>
            </a:r>
            <a:r>
              <a:rPr lang="en-US" dirty="0" smtClean="0"/>
              <a:t>cols/2</a:t>
            </a:r>
            <a:endParaRPr lang="en-US" dirty="0"/>
          </a:p>
          <a:p>
            <a:pPr marL="0" indent="0">
              <a:buNone/>
            </a:pPr>
            <a:r>
              <a:rPr lang="en-US" dirty="0"/>
              <a:t># create a mask first, center square is 1, remaining all zeros</a:t>
            </a:r>
          </a:p>
          <a:p>
            <a:pPr marL="0" indent="0">
              <a:buNone/>
            </a:pPr>
            <a:r>
              <a:rPr lang="en-US" dirty="0"/>
              <a:t>mask = </a:t>
            </a:r>
            <a:r>
              <a:rPr lang="en-US" dirty="0" err="1"/>
              <a:t>np.zeros</a:t>
            </a:r>
            <a:r>
              <a:rPr lang="en-US" dirty="0"/>
              <a:t>((rows,cols,2),np.uint8)</a:t>
            </a:r>
          </a:p>
          <a:p>
            <a:pPr marL="0" indent="0">
              <a:buNone/>
            </a:pPr>
            <a:r>
              <a:rPr lang="en-US" dirty="0"/>
              <a:t>mask[crow-30:crow+30, ccol-30:ccol+30] = </a:t>
            </a:r>
            <a:r>
              <a:rPr lang="en-US" dirty="0" smtClean="0"/>
              <a:t>1</a:t>
            </a:r>
            <a:endParaRPr lang="en-US" dirty="0"/>
          </a:p>
          <a:p>
            <a:pPr marL="0" indent="0">
              <a:buNone/>
            </a:pPr>
            <a:r>
              <a:rPr lang="en-US" dirty="0"/>
              <a:t># apply mask and inverse DFT</a:t>
            </a:r>
          </a:p>
          <a:p>
            <a:pPr marL="0" indent="0">
              <a:buNone/>
            </a:pPr>
            <a:r>
              <a:rPr lang="en-US" dirty="0" err="1"/>
              <a:t>fshift</a:t>
            </a:r>
            <a:r>
              <a:rPr lang="en-US" dirty="0"/>
              <a:t> = </a:t>
            </a:r>
            <a:r>
              <a:rPr lang="en-US" dirty="0" err="1"/>
              <a:t>dft_shift</a:t>
            </a:r>
            <a:r>
              <a:rPr lang="en-US" dirty="0"/>
              <a:t>*mask</a:t>
            </a:r>
          </a:p>
          <a:p>
            <a:pPr marL="0" indent="0">
              <a:buNone/>
            </a:pPr>
            <a:r>
              <a:rPr lang="en-US" dirty="0" err="1"/>
              <a:t>f_ishift</a:t>
            </a:r>
            <a:r>
              <a:rPr lang="en-US" dirty="0"/>
              <a:t> = </a:t>
            </a:r>
            <a:r>
              <a:rPr lang="en-US" dirty="0" err="1"/>
              <a:t>np.fft.ifftshift</a:t>
            </a:r>
            <a:r>
              <a:rPr lang="en-US" dirty="0"/>
              <a:t>(</a:t>
            </a:r>
            <a:r>
              <a:rPr lang="en-US" dirty="0" err="1"/>
              <a:t>fshift</a:t>
            </a:r>
            <a:r>
              <a:rPr lang="en-US" dirty="0"/>
              <a:t>)</a:t>
            </a:r>
          </a:p>
          <a:p>
            <a:pPr marL="0" indent="0">
              <a:buNone/>
            </a:pPr>
            <a:r>
              <a:rPr lang="en-US" dirty="0" err="1"/>
              <a:t>img_back</a:t>
            </a:r>
            <a:r>
              <a:rPr lang="en-US" dirty="0"/>
              <a:t> = cv2.idft(</a:t>
            </a:r>
            <a:r>
              <a:rPr lang="en-US" dirty="0" err="1"/>
              <a:t>f_ishift</a:t>
            </a:r>
            <a:r>
              <a:rPr lang="en-US" dirty="0"/>
              <a:t>)</a:t>
            </a:r>
          </a:p>
          <a:p>
            <a:pPr marL="0" indent="0">
              <a:buNone/>
            </a:pPr>
            <a:r>
              <a:rPr lang="en-US" dirty="0" err="1"/>
              <a:t>img_back</a:t>
            </a:r>
            <a:r>
              <a:rPr lang="en-US" dirty="0"/>
              <a:t> = cv2.magnitude(</a:t>
            </a:r>
            <a:r>
              <a:rPr lang="en-US" dirty="0" err="1"/>
              <a:t>img_back</a:t>
            </a:r>
            <a:r>
              <a:rPr lang="en-US" dirty="0"/>
              <a:t>[:,:,0],</a:t>
            </a:r>
            <a:r>
              <a:rPr lang="en-US" dirty="0" err="1"/>
              <a:t>img_back</a:t>
            </a:r>
            <a:r>
              <a:rPr lang="en-US" dirty="0"/>
              <a:t>[:,:,1</a:t>
            </a:r>
            <a:r>
              <a:rPr lang="en-US" dirty="0" smtClean="0"/>
              <a:t>])</a:t>
            </a:r>
            <a:endParaRPr lang="en-US" dirty="0"/>
          </a:p>
          <a:p>
            <a:pPr marL="0" indent="0">
              <a:buNone/>
            </a:pPr>
            <a:r>
              <a:rPr lang="en-US" dirty="0" err="1"/>
              <a:t>plt.subplot</a:t>
            </a:r>
            <a:r>
              <a:rPr lang="en-US" dirty="0"/>
              <a:t>(121),</a:t>
            </a:r>
            <a:r>
              <a:rPr lang="en-US" dirty="0" err="1"/>
              <a:t>plt.imshow</a:t>
            </a:r>
            <a:r>
              <a:rPr lang="en-US" dirty="0"/>
              <a:t>(</a:t>
            </a:r>
            <a:r>
              <a:rPr lang="en-US" dirty="0" err="1"/>
              <a:t>img</a:t>
            </a:r>
            <a:r>
              <a:rPr lang="en-US" dirty="0"/>
              <a:t>, </a:t>
            </a:r>
            <a:r>
              <a:rPr lang="en-US" dirty="0" err="1"/>
              <a:t>cmap</a:t>
            </a:r>
            <a:r>
              <a:rPr lang="en-US" dirty="0"/>
              <a:t> = 'gray')</a:t>
            </a:r>
          </a:p>
          <a:p>
            <a:pPr marL="0" indent="0">
              <a:buNone/>
            </a:pPr>
            <a:r>
              <a:rPr lang="en-US" dirty="0" err="1"/>
              <a:t>plt.title</a:t>
            </a:r>
            <a:r>
              <a:rPr lang="en-US" dirty="0"/>
              <a:t>('Input Image'), </a:t>
            </a:r>
            <a:r>
              <a:rPr lang="en-US" dirty="0" err="1"/>
              <a:t>plt.xticks</a:t>
            </a:r>
            <a:r>
              <a:rPr lang="en-US" dirty="0"/>
              <a:t>([]), </a:t>
            </a:r>
            <a:r>
              <a:rPr lang="en-US" dirty="0" err="1"/>
              <a:t>plt.yticks</a:t>
            </a:r>
            <a:r>
              <a:rPr lang="en-US" dirty="0"/>
              <a:t>([])</a:t>
            </a:r>
          </a:p>
          <a:p>
            <a:pPr marL="0" indent="0">
              <a:buNone/>
            </a:pPr>
            <a:r>
              <a:rPr lang="en-US" dirty="0" err="1"/>
              <a:t>plt.subplot</a:t>
            </a:r>
            <a:r>
              <a:rPr lang="en-US" dirty="0"/>
              <a:t>(122),</a:t>
            </a:r>
            <a:r>
              <a:rPr lang="en-US" dirty="0" err="1"/>
              <a:t>plt.imshow</a:t>
            </a:r>
            <a:r>
              <a:rPr lang="en-US" dirty="0"/>
              <a:t>(</a:t>
            </a:r>
            <a:r>
              <a:rPr lang="en-US" dirty="0" err="1"/>
              <a:t>img_back</a:t>
            </a:r>
            <a:r>
              <a:rPr lang="en-US" dirty="0"/>
              <a:t>, </a:t>
            </a:r>
            <a:r>
              <a:rPr lang="en-US" dirty="0" err="1"/>
              <a:t>cmap</a:t>
            </a:r>
            <a:r>
              <a:rPr lang="en-US" dirty="0"/>
              <a:t> = 'gray')</a:t>
            </a:r>
          </a:p>
          <a:p>
            <a:pPr marL="0" indent="0">
              <a:buNone/>
            </a:pPr>
            <a:r>
              <a:rPr lang="en-US" dirty="0" err="1"/>
              <a:t>plt.title</a:t>
            </a:r>
            <a:r>
              <a:rPr lang="en-US" dirty="0" smtClean="0"/>
              <a:t>(‘</a:t>
            </a:r>
            <a:r>
              <a:rPr lang="en-US" dirty="0" err="1" smtClean="0"/>
              <a:t>image_back</a:t>
            </a:r>
            <a:r>
              <a:rPr lang="en-US" dirty="0" smtClean="0"/>
              <a:t>'), </a:t>
            </a:r>
            <a:r>
              <a:rPr lang="en-US" dirty="0" err="1"/>
              <a:t>plt.xticks</a:t>
            </a:r>
            <a:r>
              <a:rPr lang="en-US" dirty="0"/>
              <a:t>([]), </a:t>
            </a:r>
            <a:r>
              <a:rPr lang="en-US" dirty="0" err="1"/>
              <a:t>plt.yticks</a:t>
            </a:r>
            <a:r>
              <a:rPr lang="en-US" dirty="0"/>
              <a:t>([])</a:t>
            </a:r>
          </a:p>
          <a:p>
            <a:pPr marL="0" indent="0">
              <a:buNone/>
            </a:pPr>
            <a:r>
              <a:rPr lang="en-US" dirty="0" err="1" smtClean="0"/>
              <a:t>plt.show</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89</a:t>
            </a:fld>
            <a:endParaRPr lang="en-US"/>
          </a:p>
        </p:txBody>
      </p:sp>
    </p:spTree>
    <p:extLst>
      <p:ext uri="{BB962C8B-B14F-4D97-AF65-F5344CB8AC3E}">
        <p14:creationId xmlns:p14="http://schemas.microsoft.com/office/powerpoint/2010/main" val="222190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Image Window Options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cv2.destroyAllWindows() simply destroys all the </a:t>
            </a:r>
            <a:r>
              <a:rPr lang="en-US" dirty="0" smtClean="0"/>
              <a:t>windows that are </a:t>
            </a:r>
            <a:r>
              <a:rPr lang="en-US" dirty="0"/>
              <a:t>created. </a:t>
            </a:r>
            <a:endParaRPr lang="en-US" dirty="0" smtClean="0"/>
          </a:p>
          <a:p>
            <a:pPr algn="just"/>
            <a:r>
              <a:rPr lang="en-US" dirty="0" smtClean="0"/>
              <a:t>If </a:t>
            </a:r>
            <a:r>
              <a:rPr lang="en-US" dirty="0"/>
              <a:t>you want to destroy any specific window, use the function cv2.destroyWindow() where you pass the exact window name as the argument</a:t>
            </a:r>
            <a:r>
              <a:rPr lang="en-US" dirty="0" smtClean="0"/>
              <a:t>.</a:t>
            </a:r>
            <a:endParaRPr lang="en-US" dirty="0"/>
          </a:p>
          <a:p>
            <a:pPr algn="just"/>
            <a:r>
              <a:rPr lang="en-US" dirty="0"/>
              <a:t>There is a special case where you can already create a window and load image to it later. </a:t>
            </a:r>
            <a:endParaRPr lang="en-US" dirty="0" smtClean="0"/>
          </a:p>
          <a:p>
            <a:pPr algn="just"/>
            <a:r>
              <a:rPr lang="en-US" dirty="0" smtClean="0"/>
              <a:t>In </a:t>
            </a:r>
            <a:r>
              <a:rPr lang="en-US" dirty="0"/>
              <a:t>that case, you can specify whether window is resizable or not. </a:t>
            </a:r>
            <a:endParaRPr lang="en-US" dirty="0" smtClean="0"/>
          </a:p>
          <a:p>
            <a:pPr algn="just"/>
            <a:r>
              <a:rPr lang="en-US" dirty="0" smtClean="0"/>
              <a:t>It </a:t>
            </a:r>
            <a:r>
              <a:rPr lang="en-US" dirty="0"/>
              <a:t>is done with the function cv2.namedWindow(). </a:t>
            </a:r>
            <a:endParaRPr lang="en-US" dirty="0" smtClean="0"/>
          </a:p>
          <a:p>
            <a:pPr algn="just"/>
            <a:r>
              <a:rPr lang="en-US" dirty="0" smtClean="0"/>
              <a:t>By </a:t>
            </a:r>
            <a:r>
              <a:rPr lang="en-US" dirty="0"/>
              <a:t>default, the flag is cv2.WINDOW_AUTOSIZE. But if you specify flag to be cv2.WINDOW_NORMAL, you can resize window. </a:t>
            </a:r>
            <a:endParaRPr lang="en-US" dirty="0" smtClean="0"/>
          </a:p>
          <a:p>
            <a:pPr algn="just"/>
            <a:r>
              <a:rPr lang="en-US" dirty="0" smtClean="0"/>
              <a:t>It </a:t>
            </a:r>
            <a:r>
              <a:rPr lang="en-US" dirty="0"/>
              <a:t>will be helpful when image is too large in dimension and adding track bar to windows.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9</a:t>
            </a:fld>
            <a:endParaRPr lang="en-US"/>
          </a:p>
        </p:txBody>
      </p:sp>
    </p:spTree>
    <p:extLst>
      <p:ext uri="{BB962C8B-B14F-4D97-AF65-F5344CB8AC3E}">
        <p14:creationId xmlns:p14="http://schemas.microsoft.com/office/powerpoint/2010/main" val="2976047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6E91-604B-4309-A4AA-DE928273261E}" type="datetime1">
              <a:rPr lang="en-US" smtClean="0"/>
              <a:t>2/17/2017</a:t>
            </a:fld>
            <a:endParaRPr lang="en-US"/>
          </a:p>
        </p:txBody>
      </p:sp>
      <p:sp>
        <p:nvSpPr>
          <p:cNvPr id="3" name="Footer Placeholder 2"/>
          <p:cNvSpPr>
            <a:spLocks noGrp="1"/>
          </p:cNvSpPr>
          <p:nvPr>
            <p:ph type="ftr" sz="quarter" idx="11"/>
          </p:nvPr>
        </p:nvSpPr>
        <p:spPr/>
        <p:txBody>
          <a:bodyPr/>
          <a:lstStyle/>
          <a:p>
            <a:r>
              <a:rPr lang="en-US" smtClean="0"/>
              <a:t>Prof. Bhaumik Vaidya, SCET, Surat</a:t>
            </a:r>
            <a:endParaRPr lang="en-US"/>
          </a:p>
        </p:txBody>
      </p:sp>
      <p:sp>
        <p:nvSpPr>
          <p:cNvPr id="4" name="Slide Number Placeholder 3"/>
          <p:cNvSpPr>
            <a:spLocks noGrp="1"/>
          </p:cNvSpPr>
          <p:nvPr>
            <p:ph type="sldNum" sz="quarter" idx="12"/>
          </p:nvPr>
        </p:nvSpPr>
        <p:spPr/>
        <p:txBody>
          <a:bodyPr/>
          <a:lstStyle/>
          <a:p>
            <a:fld id="{B452BDFD-10F3-407D-AF3E-6FED943D18F0}" type="slidenum">
              <a:rPr lang="en-US" smtClean="0"/>
              <a:t>90</a:t>
            </a:fld>
            <a:endParaRPr lang="en-US"/>
          </a:p>
        </p:txBody>
      </p:sp>
      <p:pic>
        <p:nvPicPr>
          <p:cNvPr id="5" name="Picture 4"/>
          <p:cNvPicPr>
            <a:picLocks noChangeAspect="1"/>
          </p:cNvPicPr>
          <p:nvPr/>
        </p:nvPicPr>
        <p:blipFill>
          <a:blip r:embed="rId2"/>
          <a:stretch>
            <a:fillRect/>
          </a:stretch>
        </p:blipFill>
        <p:spPr>
          <a:xfrm>
            <a:off x="3519487" y="2414587"/>
            <a:ext cx="5153025" cy="2028825"/>
          </a:xfrm>
          <a:prstGeom prst="rect">
            <a:avLst/>
          </a:prstGeom>
        </p:spPr>
      </p:pic>
    </p:spTree>
    <p:extLst>
      <p:ext uri="{BB962C8B-B14F-4D97-AF65-F5344CB8AC3E}">
        <p14:creationId xmlns:p14="http://schemas.microsoft.com/office/powerpoint/2010/main" val="17718897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589212" y="0"/>
            <a:ext cx="4313864" cy="5911222"/>
          </a:xfrm>
        </p:spPr>
        <p:txBody>
          <a:bodyPr>
            <a:normAutofit fontScale="62500" lnSpcReduction="20000"/>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from </a:t>
            </a:r>
            <a:r>
              <a:rPr lang="en-US" dirty="0" err="1"/>
              <a:t>matplotlib</a:t>
            </a:r>
            <a:r>
              <a:rPr lang="en-US" dirty="0"/>
              <a:t> import </a:t>
            </a:r>
            <a:r>
              <a:rPr lang="en-US" dirty="0" err="1"/>
              <a:t>pyplot</a:t>
            </a:r>
            <a:r>
              <a:rPr lang="en-US" dirty="0"/>
              <a:t> as </a:t>
            </a:r>
            <a:r>
              <a:rPr lang="en-US" dirty="0" err="1" smtClean="0"/>
              <a:t>plt</a:t>
            </a:r>
            <a:endParaRPr lang="en-US" dirty="0"/>
          </a:p>
          <a:p>
            <a:pPr marL="0" indent="0">
              <a:buNone/>
            </a:pPr>
            <a:r>
              <a:rPr lang="en-US" dirty="0"/>
              <a:t># simple averaging filter without scaling parameter</a:t>
            </a:r>
          </a:p>
          <a:p>
            <a:pPr marL="0" indent="0">
              <a:buNone/>
            </a:pPr>
            <a:r>
              <a:rPr lang="en-US" dirty="0" err="1"/>
              <a:t>mean_filter</a:t>
            </a:r>
            <a:r>
              <a:rPr lang="en-US" dirty="0"/>
              <a:t> = </a:t>
            </a:r>
            <a:r>
              <a:rPr lang="en-US" dirty="0" err="1"/>
              <a:t>np.ones</a:t>
            </a:r>
            <a:r>
              <a:rPr lang="en-US" dirty="0"/>
              <a:t>((3,3</a:t>
            </a:r>
            <a:r>
              <a:rPr lang="en-US" dirty="0" smtClean="0"/>
              <a:t>))</a:t>
            </a:r>
            <a:endParaRPr lang="en-US" dirty="0"/>
          </a:p>
          <a:p>
            <a:pPr marL="0" indent="0">
              <a:buNone/>
            </a:pPr>
            <a:r>
              <a:rPr lang="en-US" dirty="0"/>
              <a:t># creating a </a:t>
            </a:r>
            <a:r>
              <a:rPr lang="en-US" dirty="0" err="1"/>
              <a:t>guassian</a:t>
            </a:r>
            <a:r>
              <a:rPr lang="en-US" dirty="0"/>
              <a:t> filter</a:t>
            </a:r>
          </a:p>
          <a:p>
            <a:pPr marL="0" indent="0">
              <a:buNone/>
            </a:pPr>
            <a:r>
              <a:rPr lang="en-US" dirty="0"/>
              <a:t>x = cv2.getGaussianKernel(5,10)</a:t>
            </a:r>
          </a:p>
          <a:p>
            <a:pPr marL="0" indent="0">
              <a:buNone/>
            </a:pPr>
            <a:r>
              <a:rPr lang="en-US" dirty="0" err="1"/>
              <a:t>gaussian</a:t>
            </a:r>
            <a:r>
              <a:rPr lang="en-US" dirty="0"/>
              <a:t> = </a:t>
            </a:r>
            <a:r>
              <a:rPr lang="en-US" dirty="0" smtClean="0"/>
              <a:t>x*</a:t>
            </a:r>
            <a:r>
              <a:rPr lang="en-US" dirty="0" err="1" smtClean="0"/>
              <a:t>x.T</a:t>
            </a:r>
            <a:endParaRPr lang="en-US" dirty="0"/>
          </a:p>
          <a:p>
            <a:pPr marL="0" indent="0">
              <a:buNone/>
            </a:pPr>
            <a:r>
              <a:rPr lang="en-US" dirty="0"/>
              <a:t># different edge detecting filters</a:t>
            </a:r>
          </a:p>
          <a:p>
            <a:pPr marL="0" indent="0">
              <a:buNone/>
            </a:pPr>
            <a:r>
              <a:rPr lang="en-US" dirty="0"/>
              <a:t># </a:t>
            </a:r>
            <a:r>
              <a:rPr lang="en-US" dirty="0" err="1"/>
              <a:t>scharr</a:t>
            </a:r>
            <a:r>
              <a:rPr lang="en-US" dirty="0"/>
              <a:t> in x-direction</a:t>
            </a:r>
          </a:p>
          <a:p>
            <a:pPr marL="0" indent="0">
              <a:buNone/>
            </a:pPr>
            <a:r>
              <a:rPr lang="en-US" dirty="0" err="1"/>
              <a:t>scharr</a:t>
            </a:r>
            <a:r>
              <a:rPr lang="en-US" dirty="0"/>
              <a:t> = </a:t>
            </a:r>
            <a:r>
              <a:rPr lang="en-US" dirty="0" err="1"/>
              <a:t>np.array</a:t>
            </a:r>
            <a:r>
              <a:rPr lang="en-US" dirty="0"/>
              <a:t>([[-3, 0, 3],</a:t>
            </a:r>
          </a:p>
          <a:p>
            <a:pPr marL="0" indent="0">
              <a:buNone/>
            </a:pPr>
            <a:r>
              <a:rPr lang="en-US" dirty="0"/>
              <a:t>                   [-10,0,10],</a:t>
            </a:r>
          </a:p>
          <a:p>
            <a:pPr marL="0" indent="0">
              <a:buNone/>
            </a:pPr>
            <a:r>
              <a:rPr lang="en-US" dirty="0"/>
              <a:t>                   [-3, 0, 3]])</a:t>
            </a:r>
          </a:p>
          <a:p>
            <a:pPr marL="0" indent="0">
              <a:buNone/>
            </a:pPr>
            <a:r>
              <a:rPr lang="en-US" dirty="0"/>
              <a:t># </a:t>
            </a:r>
            <a:r>
              <a:rPr lang="en-US" dirty="0" err="1"/>
              <a:t>sobel</a:t>
            </a:r>
            <a:r>
              <a:rPr lang="en-US" dirty="0"/>
              <a:t> in x direction</a:t>
            </a:r>
          </a:p>
          <a:p>
            <a:pPr marL="0" indent="0">
              <a:buNone/>
            </a:pPr>
            <a:r>
              <a:rPr lang="en-US" dirty="0" err="1"/>
              <a:t>sobel_x</a:t>
            </a:r>
            <a:r>
              <a:rPr lang="en-US" dirty="0"/>
              <a:t>= </a:t>
            </a:r>
            <a:r>
              <a:rPr lang="en-US" dirty="0" err="1"/>
              <a:t>np.array</a:t>
            </a:r>
            <a:r>
              <a:rPr lang="en-US" dirty="0"/>
              <a:t>([[-1, 0, 1],</a:t>
            </a:r>
          </a:p>
          <a:p>
            <a:pPr marL="0" indent="0">
              <a:buNone/>
            </a:pPr>
            <a:r>
              <a:rPr lang="en-US" dirty="0"/>
              <a:t>                   [-2, 0, 2],</a:t>
            </a:r>
          </a:p>
          <a:p>
            <a:pPr marL="0" indent="0">
              <a:buNone/>
            </a:pPr>
            <a:r>
              <a:rPr lang="en-US" dirty="0"/>
              <a:t>                   [-1, 0, 1</a:t>
            </a:r>
            <a:r>
              <a:rPr lang="en-US" dirty="0" smtClean="0"/>
              <a:t>]])</a:t>
            </a:r>
          </a:p>
          <a:p>
            <a:pPr marL="0" indent="0">
              <a:buNone/>
            </a:pPr>
            <a:r>
              <a:rPr lang="en-US" dirty="0" smtClean="0"/>
              <a:t># </a:t>
            </a:r>
            <a:r>
              <a:rPr lang="en-US" dirty="0" err="1"/>
              <a:t>sobel</a:t>
            </a:r>
            <a:r>
              <a:rPr lang="en-US" dirty="0"/>
              <a:t> in y </a:t>
            </a:r>
            <a:r>
              <a:rPr lang="en-US" dirty="0" smtClean="0"/>
              <a:t>direction</a:t>
            </a:r>
            <a:endParaRPr lang="en-US" dirty="0"/>
          </a:p>
        </p:txBody>
      </p:sp>
      <p:sp>
        <p:nvSpPr>
          <p:cNvPr id="4" name="Content Placeholder 3"/>
          <p:cNvSpPr>
            <a:spLocks noGrp="1"/>
          </p:cNvSpPr>
          <p:nvPr>
            <p:ph sz="half" idx="2"/>
          </p:nvPr>
        </p:nvSpPr>
        <p:spPr>
          <a:xfrm>
            <a:off x="7190747" y="0"/>
            <a:ext cx="4313864" cy="5903844"/>
          </a:xfrm>
        </p:spPr>
        <p:txBody>
          <a:bodyPr>
            <a:normAutofit fontScale="62500" lnSpcReduction="20000"/>
          </a:bodyPr>
          <a:lstStyle/>
          <a:p>
            <a:pPr marL="0" indent="0">
              <a:buNone/>
            </a:pPr>
            <a:r>
              <a:rPr lang="en-US" dirty="0" err="1"/>
              <a:t>sobel_y</a:t>
            </a:r>
            <a:r>
              <a:rPr lang="en-US" dirty="0"/>
              <a:t>= </a:t>
            </a:r>
            <a:r>
              <a:rPr lang="en-US" dirty="0" err="1"/>
              <a:t>np.array</a:t>
            </a:r>
            <a:r>
              <a:rPr lang="en-US" dirty="0"/>
              <a:t>([[-1,-2,-1],</a:t>
            </a:r>
          </a:p>
          <a:p>
            <a:pPr marL="0" indent="0">
              <a:buNone/>
            </a:pPr>
            <a:r>
              <a:rPr lang="en-US" dirty="0"/>
              <a:t>                   [0, 0, 0],</a:t>
            </a:r>
          </a:p>
          <a:p>
            <a:pPr marL="0" indent="0">
              <a:buNone/>
            </a:pPr>
            <a:r>
              <a:rPr lang="en-US" dirty="0"/>
              <a:t>                   [1, 2, 1]])</a:t>
            </a:r>
          </a:p>
          <a:p>
            <a:pPr marL="0" indent="0">
              <a:buNone/>
            </a:pPr>
            <a:r>
              <a:rPr lang="en-US" dirty="0"/>
              <a:t># </a:t>
            </a:r>
            <a:r>
              <a:rPr lang="en-US" dirty="0" err="1"/>
              <a:t>laplacian</a:t>
            </a:r>
            <a:endParaRPr lang="en-US" dirty="0"/>
          </a:p>
          <a:p>
            <a:pPr marL="0" indent="0">
              <a:buNone/>
            </a:pPr>
            <a:r>
              <a:rPr lang="en-US" dirty="0" err="1"/>
              <a:t>laplacian</a:t>
            </a:r>
            <a:r>
              <a:rPr lang="en-US" dirty="0"/>
              <a:t>=</a:t>
            </a:r>
            <a:r>
              <a:rPr lang="en-US" dirty="0" err="1"/>
              <a:t>np.array</a:t>
            </a:r>
            <a:r>
              <a:rPr lang="en-US" dirty="0"/>
              <a:t>([[0, 1, 0],</a:t>
            </a:r>
          </a:p>
          <a:p>
            <a:pPr marL="0" indent="0">
              <a:buNone/>
            </a:pPr>
            <a:r>
              <a:rPr lang="en-US" dirty="0"/>
              <a:t>                    [1,-4, 1],</a:t>
            </a:r>
          </a:p>
          <a:p>
            <a:pPr marL="0" indent="0">
              <a:buNone/>
            </a:pPr>
            <a:r>
              <a:rPr lang="en-US" dirty="0" smtClean="0"/>
              <a:t>                    </a:t>
            </a:r>
            <a:r>
              <a:rPr lang="en-US" dirty="0"/>
              <a:t>[0, 1, 0]])</a:t>
            </a:r>
          </a:p>
          <a:p>
            <a:endParaRPr lang="en-US" dirty="0"/>
          </a:p>
          <a:p>
            <a:pPr marL="0" indent="0">
              <a:buNone/>
            </a:pPr>
            <a:r>
              <a:rPr lang="en-US" dirty="0"/>
              <a:t>filters = [</a:t>
            </a:r>
            <a:r>
              <a:rPr lang="en-US" dirty="0" err="1"/>
              <a:t>mean_filter</a:t>
            </a:r>
            <a:r>
              <a:rPr lang="en-US" dirty="0"/>
              <a:t>, </a:t>
            </a:r>
            <a:r>
              <a:rPr lang="en-US" dirty="0" err="1"/>
              <a:t>gaussian</a:t>
            </a:r>
            <a:r>
              <a:rPr lang="en-US" dirty="0"/>
              <a:t>, </a:t>
            </a:r>
            <a:r>
              <a:rPr lang="en-US" dirty="0" err="1"/>
              <a:t>laplacian</a:t>
            </a:r>
            <a:r>
              <a:rPr lang="en-US" dirty="0"/>
              <a:t>, </a:t>
            </a:r>
            <a:r>
              <a:rPr lang="en-US" dirty="0" err="1"/>
              <a:t>sobel_x</a:t>
            </a:r>
            <a:r>
              <a:rPr lang="en-US" dirty="0"/>
              <a:t>, </a:t>
            </a:r>
            <a:r>
              <a:rPr lang="en-US" dirty="0" err="1"/>
              <a:t>sobel_y</a:t>
            </a:r>
            <a:r>
              <a:rPr lang="en-US" dirty="0"/>
              <a:t>, </a:t>
            </a:r>
            <a:r>
              <a:rPr lang="en-US" dirty="0" err="1"/>
              <a:t>scharr</a:t>
            </a:r>
            <a:r>
              <a:rPr lang="en-US" dirty="0"/>
              <a:t>]</a:t>
            </a:r>
          </a:p>
          <a:p>
            <a:pPr marL="0" indent="0">
              <a:buNone/>
            </a:pPr>
            <a:r>
              <a:rPr lang="en-US" dirty="0" err="1"/>
              <a:t>filter_name</a:t>
            </a:r>
            <a:r>
              <a:rPr lang="en-US" dirty="0"/>
              <a:t> = ['</a:t>
            </a:r>
            <a:r>
              <a:rPr lang="en-US" dirty="0" err="1"/>
              <a:t>mean_filter</a:t>
            </a:r>
            <a:r>
              <a:rPr lang="en-US" dirty="0"/>
              <a:t>', '</a:t>
            </a:r>
            <a:r>
              <a:rPr lang="en-US" dirty="0" err="1"/>
              <a:t>gaussian</a:t>
            </a:r>
            <a:r>
              <a:rPr lang="en-US" dirty="0"/>
              <a:t>','</a:t>
            </a:r>
            <a:r>
              <a:rPr lang="en-US" dirty="0" err="1"/>
              <a:t>laplacian</a:t>
            </a:r>
            <a:r>
              <a:rPr lang="en-US" dirty="0"/>
              <a:t>', '</a:t>
            </a:r>
            <a:r>
              <a:rPr lang="en-US" dirty="0" err="1"/>
              <a:t>sobel_x</a:t>
            </a:r>
            <a:r>
              <a:rPr lang="en-US" dirty="0"/>
              <a:t>', \</a:t>
            </a:r>
          </a:p>
          <a:p>
            <a:pPr marL="0" indent="0">
              <a:buNone/>
            </a:pPr>
            <a:r>
              <a:rPr lang="en-US" dirty="0"/>
              <a:t>                '</a:t>
            </a:r>
            <a:r>
              <a:rPr lang="en-US" dirty="0" err="1"/>
              <a:t>sobel_y</a:t>
            </a:r>
            <a:r>
              <a:rPr lang="en-US" dirty="0"/>
              <a:t>', '</a:t>
            </a:r>
            <a:r>
              <a:rPr lang="en-US" dirty="0" err="1"/>
              <a:t>scharr_x</a:t>
            </a:r>
            <a:r>
              <a:rPr lang="en-US" dirty="0"/>
              <a:t>']</a:t>
            </a:r>
          </a:p>
          <a:p>
            <a:pPr marL="0" indent="0">
              <a:buNone/>
            </a:pPr>
            <a:r>
              <a:rPr lang="en-US" dirty="0" err="1"/>
              <a:t>fft_filters</a:t>
            </a:r>
            <a:r>
              <a:rPr lang="en-US" dirty="0"/>
              <a:t> = [np.fft.fft2(x) for x in filters]</a:t>
            </a:r>
          </a:p>
          <a:p>
            <a:pPr marL="0" indent="0">
              <a:buNone/>
            </a:pPr>
            <a:r>
              <a:rPr lang="en-US" dirty="0" err="1"/>
              <a:t>fft_shift</a:t>
            </a:r>
            <a:r>
              <a:rPr lang="en-US" dirty="0"/>
              <a:t> = [</a:t>
            </a:r>
            <a:r>
              <a:rPr lang="en-US" dirty="0" err="1"/>
              <a:t>np.fft.fftshift</a:t>
            </a:r>
            <a:r>
              <a:rPr lang="en-US" dirty="0"/>
              <a:t>(y) for y in </a:t>
            </a:r>
            <a:r>
              <a:rPr lang="en-US" dirty="0" err="1"/>
              <a:t>fft_filters</a:t>
            </a:r>
            <a:r>
              <a:rPr lang="en-US" dirty="0"/>
              <a:t>]</a:t>
            </a:r>
          </a:p>
          <a:p>
            <a:pPr marL="0" indent="0">
              <a:buNone/>
            </a:pPr>
            <a:r>
              <a:rPr lang="en-US" dirty="0" err="1"/>
              <a:t>mag_spectrum</a:t>
            </a:r>
            <a:r>
              <a:rPr lang="en-US" dirty="0"/>
              <a:t> = [np.log(</a:t>
            </a:r>
            <a:r>
              <a:rPr lang="en-US" dirty="0" err="1"/>
              <a:t>np.abs</a:t>
            </a:r>
            <a:r>
              <a:rPr lang="en-US" dirty="0"/>
              <a:t>(z)+1) for z in </a:t>
            </a:r>
            <a:r>
              <a:rPr lang="en-US" dirty="0" err="1"/>
              <a:t>fft_shift</a:t>
            </a:r>
            <a:r>
              <a:rPr lang="en-US" dirty="0"/>
              <a:t>]</a:t>
            </a:r>
          </a:p>
          <a:p>
            <a:pPr marL="0" indent="0">
              <a:buNone/>
            </a:pPr>
            <a:endParaRPr lang="en-US" dirty="0"/>
          </a:p>
          <a:p>
            <a:pPr marL="0" indent="0">
              <a:buNone/>
            </a:pPr>
            <a:r>
              <a:rPr lang="en-US" dirty="0"/>
              <a:t>for </a:t>
            </a:r>
            <a:r>
              <a:rPr lang="en-US" dirty="0" err="1"/>
              <a:t>i</a:t>
            </a:r>
            <a:r>
              <a:rPr lang="en-US" dirty="0"/>
              <a:t> in </a:t>
            </a:r>
            <a:r>
              <a:rPr lang="en-US" dirty="0" err="1"/>
              <a:t>xrange</a:t>
            </a:r>
            <a:r>
              <a:rPr lang="en-US" dirty="0"/>
              <a:t>(6):</a:t>
            </a:r>
          </a:p>
          <a:p>
            <a:pPr marL="0" indent="0">
              <a:buNone/>
            </a:pPr>
            <a:r>
              <a:rPr lang="en-US" dirty="0"/>
              <a:t>    </a:t>
            </a:r>
            <a:r>
              <a:rPr lang="en-US" dirty="0" err="1"/>
              <a:t>plt.subplot</a:t>
            </a:r>
            <a:r>
              <a:rPr lang="en-US" dirty="0"/>
              <a:t>(2,3,i+1),</a:t>
            </a:r>
            <a:r>
              <a:rPr lang="en-US" dirty="0" err="1"/>
              <a:t>plt.imshow</a:t>
            </a:r>
            <a:r>
              <a:rPr lang="en-US" dirty="0"/>
              <a:t>(</a:t>
            </a:r>
            <a:r>
              <a:rPr lang="en-US" dirty="0" err="1"/>
              <a:t>mag_spectrum</a:t>
            </a:r>
            <a:r>
              <a:rPr lang="en-US" dirty="0"/>
              <a:t>[</a:t>
            </a:r>
            <a:r>
              <a:rPr lang="en-US" dirty="0" err="1"/>
              <a:t>i</a:t>
            </a:r>
            <a:r>
              <a:rPr lang="en-US" dirty="0"/>
              <a:t>],</a:t>
            </a:r>
            <a:r>
              <a:rPr lang="en-US" dirty="0" err="1"/>
              <a:t>cmap</a:t>
            </a:r>
            <a:r>
              <a:rPr lang="en-US" dirty="0"/>
              <a:t> = 'gray')</a:t>
            </a:r>
          </a:p>
          <a:p>
            <a:pPr marL="0" indent="0">
              <a:buNone/>
            </a:pPr>
            <a:r>
              <a:rPr lang="en-US" dirty="0"/>
              <a:t>    </a:t>
            </a:r>
            <a:r>
              <a:rPr lang="en-US" dirty="0" err="1"/>
              <a:t>plt.title</a:t>
            </a:r>
            <a:r>
              <a:rPr lang="en-US" dirty="0"/>
              <a:t>(</a:t>
            </a:r>
            <a:r>
              <a:rPr lang="en-US" dirty="0" err="1"/>
              <a:t>filter_name</a:t>
            </a:r>
            <a:r>
              <a:rPr lang="en-US" dirty="0"/>
              <a:t>[</a:t>
            </a:r>
            <a:r>
              <a:rPr lang="en-US" dirty="0" err="1"/>
              <a:t>i</a:t>
            </a:r>
            <a:r>
              <a:rPr lang="en-US" dirty="0"/>
              <a:t>]), </a:t>
            </a:r>
            <a:r>
              <a:rPr lang="en-US" dirty="0" err="1"/>
              <a:t>plt.xticks</a:t>
            </a:r>
            <a:r>
              <a:rPr lang="en-US" dirty="0"/>
              <a:t>([]), </a:t>
            </a:r>
            <a:r>
              <a:rPr lang="en-US" dirty="0" err="1"/>
              <a:t>plt.yticks</a:t>
            </a:r>
            <a:r>
              <a:rPr lang="en-US" dirty="0"/>
              <a:t>([])</a:t>
            </a:r>
          </a:p>
          <a:p>
            <a:pPr marL="0" indent="0">
              <a:buNone/>
            </a:pPr>
            <a:endParaRPr lang="en-US" dirty="0"/>
          </a:p>
          <a:p>
            <a:pPr marL="0" indent="0">
              <a:buNone/>
            </a:pPr>
            <a:r>
              <a:rPr lang="en-US" dirty="0" err="1"/>
              <a:t>plt.show</a:t>
            </a:r>
            <a:r>
              <a:rPr lang="en-US" dirty="0"/>
              <a:t>()</a:t>
            </a:r>
          </a:p>
          <a:p>
            <a:endParaRPr lang="en-US" dirty="0"/>
          </a:p>
        </p:txBody>
      </p:sp>
      <p:sp>
        <p:nvSpPr>
          <p:cNvPr id="5" name="Date Placeholder 4"/>
          <p:cNvSpPr>
            <a:spLocks noGrp="1"/>
          </p:cNvSpPr>
          <p:nvPr>
            <p:ph type="dt" sz="half" idx="10"/>
          </p:nvPr>
        </p:nvSpPr>
        <p:spPr/>
        <p:txBody>
          <a:bodyPr/>
          <a:lstStyle/>
          <a:p>
            <a:fld id="{D86D1D74-9AE7-42CF-9A1A-2B8F251B9807}" type="datetime1">
              <a:rPr lang="en-US" smtClean="0"/>
              <a:t>2/17/2017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7" name="Slide Number Placeholder 6"/>
          <p:cNvSpPr>
            <a:spLocks noGrp="1"/>
          </p:cNvSpPr>
          <p:nvPr>
            <p:ph type="sldNum" sz="quarter" idx="12"/>
          </p:nvPr>
        </p:nvSpPr>
        <p:spPr/>
        <p:txBody>
          <a:bodyPr/>
          <a:lstStyle/>
          <a:p>
            <a:fld id="{B452BDFD-10F3-407D-AF3E-6FED943D18F0}" type="slidenum">
              <a:rPr lang="en-US" smtClean="0"/>
              <a:t>91</a:t>
            </a:fld>
            <a:endParaRPr lang="en-US"/>
          </a:p>
        </p:txBody>
      </p:sp>
      <p:sp>
        <p:nvSpPr>
          <p:cNvPr id="8" name="Title 1"/>
          <p:cNvSpPr>
            <a:spLocks noGrp="1"/>
          </p:cNvSpPr>
          <p:nvPr>
            <p:ph type="title"/>
          </p:nvPr>
        </p:nvSpPr>
        <p:spPr>
          <a:xfrm>
            <a:off x="2592925" y="5492329"/>
            <a:ext cx="8911687" cy="768981"/>
          </a:xfrm>
        </p:spPr>
        <p:txBody>
          <a:bodyPr/>
          <a:lstStyle/>
          <a:p>
            <a:pPr algn="ctr"/>
            <a:r>
              <a:rPr lang="en-US" dirty="0" smtClean="0"/>
              <a:t>Filtering in Frequency Domain</a:t>
            </a:r>
            <a:endParaRPr lang="en-US" dirty="0"/>
          </a:p>
        </p:txBody>
      </p:sp>
    </p:spTree>
    <p:extLst>
      <p:ext uri="{BB962C8B-B14F-4D97-AF65-F5344CB8AC3E}">
        <p14:creationId xmlns:p14="http://schemas.microsoft.com/office/powerpoint/2010/main" val="8842947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76E91-604B-4309-A4AA-DE928273261E}" type="datetime1">
              <a:rPr lang="en-US" smtClean="0"/>
              <a:t>2/17/2017</a:t>
            </a:fld>
            <a:endParaRPr lang="en-US"/>
          </a:p>
        </p:txBody>
      </p:sp>
      <p:sp>
        <p:nvSpPr>
          <p:cNvPr id="3" name="Footer Placeholder 2"/>
          <p:cNvSpPr>
            <a:spLocks noGrp="1"/>
          </p:cNvSpPr>
          <p:nvPr>
            <p:ph type="ftr" sz="quarter" idx="11"/>
          </p:nvPr>
        </p:nvSpPr>
        <p:spPr/>
        <p:txBody>
          <a:bodyPr/>
          <a:lstStyle/>
          <a:p>
            <a:r>
              <a:rPr lang="en-US" smtClean="0"/>
              <a:t>Prof. Bhaumik Vaidya, SCET, Surat</a:t>
            </a:r>
            <a:endParaRPr lang="en-US"/>
          </a:p>
        </p:txBody>
      </p:sp>
      <p:sp>
        <p:nvSpPr>
          <p:cNvPr id="4" name="Slide Number Placeholder 3"/>
          <p:cNvSpPr>
            <a:spLocks noGrp="1"/>
          </p:cNvSpPr>
          <p:nvPr>
            <p:ph type="sldNum" sz="quarter" idx="12"/>
          </p:nvPr>
        </p:nvSpPr>
        <p:spPr/>
        <p:txBody>
          <a:bodyPr/>
          <a:lstStyle/>
          <a:p>
            <a:fld id="{B452BDFD-10F3-407D-AF3E-6FED943D18F0}" type="slidenum">
              <a:rPr lang="en-US" smtClean="0"/>
              <a:t>92</a:t>
            </a:fld>
            <a:endParaRPr lang="en-US"/>
          </a:p>
        </p:txBody>
      </p:sp>
      <p:pic>
        <p:nvPicPr>
          <p:cNvPr id="5" name="Picture 4"/>
          <p:cNvPicPr>
            <a:picLocks noChangeAspect="1"/>
          </p:cNvPicPr>
          <p:nvPr/>
        </p:nvPicPr>
        <p:blipFill>
          <a:blip r:embed="rId2"/>
          <a:stretch>
            <a:fillRect/>
          </a:stretch>
        </p:blipFill>
        <p:spPr>
          <a:xfrm>
            <a:off x="3753453" y="1226911"/>
            <a:ext cx="5457825" cy="3914775"/>
          </a:xfrm>
          <a:prstGeom prst="rect">
            <a:avLst/>
          </a:prstGeom>
        </p:spPr>
      </p:pic>
    </p:spTree>
    <p:extLst>
      <p:ext uri="{BB962C8B-B14F-4D97-AF65-F5344CB8AC3E}">
        <p14:creationId xmlns:p14="http://schemas.microsoft.com/office/powerpoint/2010/main" val="35785092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7434"/>
            <a:ext cx="8911687" cy="869845"/>
          </a:xfrm>
        </p:spPr>
        <p:txBody>
          <a:bodyPr/>
          <a:lstStyle/>
          <a:p>
            <a:pPr algn="ctr"/>
            <a:r>
              <a:rPr lang="en-US" b="1" dirty="0"/>
              <a:t>Detecting and tracking faces</a:t>
            </a:r>
            <a:endParaRPr lang="en-US" dirty="0"/>
          </a:p>
        </p:txBody>
      </p:sp>
      <p:sp>
        <p:nvSpPr>
          <p:cNvPr id="3" name="Content Placeholder 2"/>
          <p:cNvSpPr>
            <a:spLocks noGrp="1"/>
          </p:cNvSpPr>
          <p:nvPr>
            <p:ph idx="1"/>
          </p:nvPr>
        </p:nvSpPr>
        <p:spPr>
          <a:xfrm>
            <a:off x="2589212" y="787781"/>
            <a:ext cx="8915400" cy="5484229"/>
          </a:xfrm>
        </p:spPr>
        <p:txBody>
          <a:bodyPr>
            <a:normAutofit fontScale="70000" lnSpcReduction="20000"/>
          </a:bodyPr>
          <a:lstStyle/>
          <a:p>
            <a:pPr marL="0" indent="0">
              <a:buNone/>
            </a:pPr>
            <a:r>
              <a:rPr lang="en-US" dirty="0"/>
              <a:t>import cv2</a:t>
            </a:r>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err="1" smtClean="0"/>
              <a:t>face_cascade</a:t>
            </a:r>
            <a:r>
              <a:rPr lang="en-US" dirty="0" smtClean="0"/>
              <a:t>=cv2.CascadeClassifier</a:t>
            </a:r>
            <a:r>
              <a:rPr lang="en-US" dirty="0"/>
              <a:t>('C:/</a:t>
            </a:r>
            <a:r>
              <a:rPr lang="en-US" dirty="0" err="1"/>
              <a:t>opencv</a:t>
            </a:r>
            <a:r>
              <a:rPr lang="en-US" dirty="0"/>
              <a:t>/build/</a:t>
            </a:r>
            <a:r>
              <a:rPr lang="en-US" dirty="0" err="1"/>
              <a:t>etc</a:t>
            </a:r>
            <a:r>
              <a:rPr lang="en-US" dirty="0"/>
              <a:t>/</a:t>
            </a:r>
            <a:r>
              <a:rPr lang="en-US" dirty="0" err="1"/>
              <a:t>haarcascades</a:t>
            </a:r>
            <a:r>
              <a:rPr lang="en-US" dirty="0"/>
              <a:t>/haarcascade_frontalface_alt.xml')</a:t>
            </a:r>
          </a:p>
          <a:p>
            <a:pPr marL="0" indent="0">
              <a:buNone/>
            </a:pPr>
            <a:r>
              <a:rPr lang="en-US" dirty="0"/>
              <a:t>cap = cv2.VideoCapture(0)</a:t>
            </a:r>
          </a:p>
          <a:p>
            <a:pPr marL="0" indent="0">
              <a:buNone/>
            </a:pPr>
            <a:r>
              <a:rPr lang="en-US" dirty="0" err="1"/>
              <a:t>scaling_factor</a:t>
            </a:r>
            <a:r>
              <a:rPr lang="en-US" dirty="0"/>
              <a:t> = 0.5</a:t>
            </a:r>
          </a:p>
          <a:p>
            <a:pPr marL="0" indent="0">
              <a:buNone/>
            </a:pPr>
            <a:r>
              <a:rPr lang="en-US" dirty="0"/>
              <a:t>while True:</a:t>
            </a:r>
          </a:p>
          <a:p>
            <a:pPr marL="0" indent="0">
              <a:buNone/>
            </a:pPr>
            <a:r>
              <a:rPr lang="en-US" dirty="0"/>
              <a:t>    ret, frame = </a:t>
            </a:r>
            <a:r>
              <a:rPr lang="en-US" dirty="0" err="1"/>
              <a:t>cap.read</a:t>
            </a:r>
            <a:r>
              <a:rPr lang="en-US" dirty="0"/>
              <a:t>()</a:t>
            </a:r>
          </a:p>
          <a:p>
            <a:pPr marL="0" indent="0">
              <a:buNone/>
            </a:pPr>
            <a:r>
              <a:rPr lang="en-US" dirty="0"/>
              <a:t>    frame = cv2.resize(frame, None, </a:t>
            </a:r>
            <a:r>
              <a:rPr lang="en-US" dirty="0" err="1"/>
              <a:t>fx</a:t>
            </a:r>
            <a:r>
              <a:rPr lang="en-US" dirty="0"/>
              <a:t>=</a:t>
            </a:r>
            <a:r>
              <a:rPr lang="en-US" dirty="0" err="1"/>
              <a:t>scaling_factor</a:t>
            </a:r>
            <a:r>
              <a:rPr lang="en-US" dirty="0"/>
              <a:t>, </a:t>
            </a:r>
            <a:r>
              <a:rPr lang="en-US" dirty="0" err="1"/>
              <a:t>fy</a:t>
            </a:r>
            <a:r>
              <a:rPr lang="en-US" dirty="0"/>
              <a:t>=</a:t>
            </a:r>
            <a:r>
              <a:rPr lang="en-US" dirty="0" err="1"/>
              <a:t>scaling_factor,interpolation</a:t>
            </a:r>
            <a:r>
              <a:rPr lang="en-US" dirty="0"/>
              <a:t>=cv2.INTER_AREA)</a:t>
            </a:r>
          </a:p>
          <a:p>
            <a:pPr marL="0" indent="0">
              <a:buNone/>
            </a:pPr>
            <a:r>
              <a:rPr lang="en-US" dirty="0"/>
              <a:t>    gray = cv2.cvtColor(frame, cv2.COLOR_BGR2GRAY)</a:t>
            </a:r>
          </a:p>
          <a:p>
            <a:pPr marL="0" indent="0">
              <a:buNone/>
            </a:pPr>
            <a:r>
              <a:rPr lang="en-US" dirty="0"/>
              <a:t>    </a:t>
            </a:r>
            <a:r>
              <a:rPr lang="en-US" dirty="0" err="1"/>
              <a:t>face_rects</a:t>
            </a:r>
            <a:r>
              <a:rPr lang="en-US" dirty="0"/>
              <a:t> = </a:t>
            </a:r>
            <a:r>
              <a:rPr lang="en-US" dirty="0" err="1"/>
              <a:t>face_cascade.detectMultiScale</a:t>
            </a:r>
            <a:r>
              <a:rPr lang="en-US" dirty="0"/>
              <a:t>(gray, 1.3, 5)</a:t>
            </a:r>
          </a:p>
          <a:p>
            <a:pPr marL="0" indent="0">
              <a:buNone/>
            </a:pPr>
            <a:r>
              <a:rPr lang="en-US" dirty="0"/>
              <a:t>    for (</a:t>
            </a:r>
            <a:r>
              <a:rPr lang="en-US" dirty="0" err="1"/>
              <a:t>x,y,w,h</a:t>
            </a:r>
            <a:r>
              <a:rPr lang="en-US" dirty="0"/>
              <a:t>) in </a:t>
            </a:r>
            <a:r>
              <a:rPr lang="en-US" dirty="0" err="1"/>
              <a:t>face_rects</a:t>
            </a:r>
            <a:r>
              <a:rPr lang="en-US" dirty="0"/>
              <a:t>:</a:t>
            </a:r>
          </a:p>
          <a:p>
            <a:pPr marL="0" indent="0">
              <a:buNone/>
            </a:pPr>
            <a:r>
              <a:rPr lang="en-US" dirty="0"/>
              <a:t>        cv2.rectangle(frame, (</a:t>
            </a:r>
            <a:r>
              <a:rPr lang="en-US" dirty="0" err="1"/>
              <a:t>x,y</a:t>
            </a:r>
            <a:r>
              <a:rPr lang="en-US" dirty="0"/>
              <a:t>), (</a:t>
            </a:r>
            <a:r>
              <a:rPr lang="en-US" dirty="0" err="1"/>
              <a:t>x+w,y+h</a:t>
            </a:r>
            <a:r>
              <a:rPr lang="en-US" dirty="0"/>
              <a:t>), (0,255,0), 3)</a:t>
            </a:r>
          </a:p>
          <a:p>
            <a:pPr marL="0" indent="0">
              <a:buNone/>
            </a:pPr>
            <a:r>
              <a:rPr lang="en-US" dirty="0"/>
              <a:t>        cv2.imshow('Face Detector', frame)</a:t>
            </a:r>
          </a:p>
          <a:p>
            <a:pPr marL="0" indent="0">
              <a:buNone/>
            </a:pPr>
            <a:r>
              <a:rPr lang="en-US" dirty="0"/>
              <a:t>    c = cv2.waitKey(1)</a:t>
            </a:r>
          </a:p>
          <a:p>
            <a:pPr marL="0" indent="0">
              <a:buNone/>
            </a:pPr>
            <a:r>
              <a:rPr lang="en-US" dirty="0"/>
              <a:t>    if c == 27:</a:t>
            </a:r>
          </a:p>
          <a:p>
            <a:pPr marL="0" indent="0">
              <a:buNone/>
            </a:pPr>
            <a:r>
              <a:rPr lang="en-US" dirty="0"/>
              <a:t>        break</a:t>
            </a:r>
          </a:p>
          <a:p>
            <a:pPr marL="0" indent="0">
              <a:buNone/>
            </a:pPr>
            <a:r>
              <a:rPr lang="en-US" dirty="0" err="1"/>
              <a:t>cap.release</a:t>
            </a:r>
            <a:r>
              <a:rPr lang="en-US" dirty="0"/>
              <a:t>()</a:t>
            </a:r>
          </a:p>
          <a:p>
            <a:pPr marL="0" indent="0">
              <a:buNone/>
            </a:pPr>
            <a:r>
              <a:rPr lang="en-US" dirty="0"/>
              <a:t>cv2.destroyAllWindows()</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93</a:t>
            </a:fld>
            <a:endParaRPr lang="en-US"/>
          </a:p>
        </p:txBody>
      </p:sp>
    </p:spTree>
    <p:extLst>
      <p:ext uri="{BB962C8B-B14F-4D97-AF65-F5344CB8AC3E}">
        <p14:creationId xmlns:p14="http://schemas.microsoft.com/office/powerpoint/2010/main" val="40668128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Result</a:t>
            </a:r>
            <a:endParaRPr lang="en-US" b="1" dirty="0"/>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94</a:t>
            </a:fld>
            <a:endParaRPr lang="en-US"/>
          </a:p>
        </p:txBody>
      </p:sp>
      <p:pic>
        <p:nvPicPr>
          <p:cNvPr id="7" name="Picture 6"/>
          <p:cNvPicPr>
            <a:picLocks noChangeAspect="1"/>
          </p:cNvPicPr>
          <p:nvPr/>
        </p:nvPicPr>
        <p:blipFill>
          <a:blip r:embed="rId2"/>
          <a:stretch>
            <a:fillRect/>
          </a:stretch>
        </p:blipFill>
        <p:spPr>
          <a:xfrm>
            <a:off x="4863451" y="1669960"/>
            <a:ext cx="4846320" cy="4106542"/>
          </a:xfrm>
          <a:prstGeom prst="rect">
            <a:avLst/>
          </a:prstGeom>
        </p:spPr>
      </p:pic>
    </p:spTree>
    <p:extLst>
      <p:ext uri="{BB962C8B-B14F-4D97-AF65-F5344CB8AC3E}">
        <p14:creationId xmlns:p14="http://schemas.microsoft.com/office/powerpoint/2010/main" val="30130136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925"/>
            <a:ext cx="8911687" cy="781857"/>
          </a:xfrm>
        </p:spPr>
        <p:txBody>
          <a:bodyPr/>
          <a:lstStyle/>
          <a:p>
            <a:pPr algn="ctr"/>
            <a:r>
              <a:rPr lang="en-US" b="1" dirty="0"/>
              <a:t>Understanding it better</a:t>
            </a:r>
            <a:endParaRPr lang="en-US" dirty="0"/>
          </a:p>
        </p:txBody>
      </p:sp>
      <p:sp>
        <p:nvSpPr>
          <p:cNvPr id="3" name="Content Placeholder 2"/>
          <p:cNvSpPr>
            <a:spLocks noGrp="1"/>
          </p:cNvSpPr>
          <p:nvPr>
            <p:ph idx="1"/>
          </p:nvPr>
        </p:nvSpPr>
        <p:spPr>
          <a:xfrm>
            <a:off x="2589212" y="787782"/>
            <a:ext cx="8915400" cy="5123440"/>
          </a:xfrm>
        </p:spPr>
        <p:txBody>
          <a:bodyPr>
            <a:normAutofit/>
          </a:bodyPr>
          <a:lstStyle/>
          <a:p>
            <a:pPr algn="just"/>
            <a:r>
              <a:rPr lang="en-US" dirty="0"/>
              <a:t>We need a classifier model that can be used to detect the faces in an image. </a:t>
            </a:r>
            <a:r>
              <a:rPr lang="en-US" dirty="0" err="1" smtClean="0"/>
              <a:t>OpenCV</a:t>
            </a:r>
            <a:r>
              <a:rPr lang="en-US" dirty="0" smtClean="0"/>
              <a:t> provides </a:t>
            </a:r>
            <a:r>
              <a:rPr lang="en-US" dirty="0"/>
              <a:t>an xml file that can be used for this purpose. </a:t>
            </a:r>
            <a:endParaRPr lang="en-US" dirty="0" smtClean="0"/>
          </a:p>
          <a:p>
            <a:pPr algn="just"/>
            <a:r>
              <a:rPr lang="en-US" dirty="0" smtClean="0"/>
              <a:t>We </a:t>
            </a:r>
            <a:r>
              <a:rPr lang="en-US" dirty="0"/>
              <a:t>use the </a:t>
            </a:r>
            <a:r>
              <a:rPr lang="en-US" dirty="0" smtClean="0"/>
              <a:t>function </a:t>
            </a:r>
            <a:r>
              <a:rPr lang="en-US" dirty="0" err="1" smtClean="0"/>
              <a:t>CascadeClassifier</a:t>
            </a:r>
            <a:r>
              <a:rPr lang="en-US" dirty="0" smtClean="0"/>
              <a:t> </a:t>
            </a:r>
            <a:r>
              <a:rPr lang="en-US" dirty="0"/>
              <a:t>to load the xml file. </a:t>
            </a:r>
            <a:endParaRPr lang="en-US" dirty="0" smtClean="0"/>
          </a:p>
          <a:p>
            <a:pPr algn="just"/>
            <a:r>
              <a:rPr lang="en-US" dirty="0" smtClean="0"/>
              <a:t>Once </a:t>
            </a:r>
            <a:r>
              <a:rPr lang="en-US" dirty="0"/>
              <a:t>we start capturing the input frames </a:t>
            </a:r>
            <a:r>
              <a:rPr lang="en-US" dirty="0" smtClean="0"/>
              <a:t>from the </a:t>
            </a:r>
            <a:r>
              <a:rPr lang="en-US" dirty="0"/>
              <a:t>webcam, we convert it to grayscale and use the function </a:t>
            </a:r>
            <a:r>
              <a:rPr lang="en-US" dirty="0" err="1"/>
              <a:t>detectMultiScale</a:t>
            </a:r>
            <a:r>
              <a:rPr lang="en-US" dirty="0"/>
              <a:t> to get </a:t>
            </a:r>
            <a:r>
              <a:rPr lang="en-US" dirty="0" smtClean="0"/>
              <a:t>the bounding </a:t>
            </a:r>
            <a:r>
              <a:rPr lang="en-US" dirty="0"/>
              <a:t>boxes for all the faces in the current image. </a:t>
            </a:r>
            <a:endParaRPr lang="en-US" dirty="0" smtClean="0"/>
          </a:p>
          <a:p>
            <a:pPr algn="just"/>
            <a:r>
              <a:rPr lang="en-US" dirty="0" smtClean="0"/>
              <a:t>The </a:t>
            </a:r>
            <a:r>
              <a:rPr lang="en-US" dirty="0"/>
              <a:t>second argument in </a:t>
            </a:r>
            <a:r>
              <a:rPr lang="en-US" dirty="0" smtClean="0"/>
              <a:t>this function </a:t>
            </a:r>
            <a:r>
              <a:rPr lang="en-US" dirty="0"/>
              <a:t>specifies the jump in the scaling factor. </a:t>
            </a:r>
            <a:endParaRPr lang="en-US" dirty="0" smtClean="0"/>
          </a:p>
          <a:p>
            <a:pPr algn="just"/>
            <a:r>
              <a:rPr lang="en-US" dirty="0" smtClean="0"/>
              <a:t>As </a:t>
            </a:r>
            <a:r>
              <a:rPr lang="en-US" dirty="0"/>
              <a:t>in, if we don’t find an image in </a:t>
            </a:r>
            <a:r>
              <a:rPr lang="en-US" dirty="0" smtClean="0"/>
              <a:t>the current </a:t>
            </a:r>
            <a:r>
              <a:rPr lang="en-US" dirty="0"/>
              <a:t>scale, the next size to check will be, in our case, 1.3 times bigger than the </a:t>
            </a:r>
            <a:r>
              <a:rPr lang="en-US" dirty="0" smtClean="0"/>
              <a:t>current size</a:t>
            </a:r>
            <a:r>
              <a:rPr lang="en-US" dirty="0"/>
              <a:t>. </a:t>
            </a:r>
            <a:endParaRPr lang="en-US" dirty="0" smtClean="0"/>
          </a:p>
          <a:p>
            <a:pPr algn="just"/>
            <a:r>
              <a:rPr lang="en-US" dirty="0" smtClean="0"/>
              <a:t>The </a:t>
            </a:r>
            <a:r>
              <a:rPr lang="en-US" dirty="0"/>
              <a:t>last parameter is a threshold that specifies the number of adjacent </a:t>
            </a:r>
            <a:r>
              <a:rPr lang="en-US" dirty="0" smtClean="0"/>
              <a:t>rectangles needed </a:t>
            </a:r>
            <a:r>
              <a:rPr lang="en-US" dirty="0"/>
              <a:t>to keep the current rectangle. It can be used to increase the robustness of the </a:t>
            </a:r>
            <a:r>
              <a:rPr lang="en-US" dirty="0" smtClean="0"/>
              <a:t>face detector</a:t>
            </a:r>
            <a:r>
              <a:rPr lang="en-US" dirty="0"/>
              <a:t>.</a:t>
            </a:r>
          </a:p>
        </p:txBody>
      </p:sp>
      <p:sp>
        <p:nvSpPr>
          <p:cNvPr id="4" name="Date Placeholder 3"/>
          <p:cNvSpPr>
            <a:spLocks noGrp="1"/>
          </p:cNvSpPr>
          <p:nvPr>
            <p:ph type="dt" sz="half" idx="10"/>
          </p:nvPr>
        </p:nvSpPr>
        <p:spPr/>
        <p:txBody>
          <a:bodyPr/>
          <a:lstStyle/>
          <a:p>
            <a:fld id="{1183F70A-D160-445E-A93B-7F3E8A9B370F}" type="datetime1">
              <a:rPr lang="en-US" smtClean="0"/>
              <a:t>2/17/2017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B452BDFD-10F3-407D-AF3E-6FED943D18F0}" type="slidenum">
              <a:rPr lang="en-US" smtClean="0"/>
              <a:t>95</a:t>
            </a:fld>
            <a:endParaRPr lang="en-US"/>
          </a:p>
        </p:txBody>
      </p:sp>
    </p:spTree>
    <p:extLst>
      <p:ext uri="{BB962C8B-B14F-4D97-AF65-F5344CB8AC3E}">
        <p14:creationId xmlns:p14="http://schemas.microsoft.com/office/powerpoint/2010/main" val="42353940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br>
              <a:rPr lang="en-US" dirty="0" smtClean="0"/>
            </a:br>
            <a:r>
              <a:rPr lang="en-US" dirty="0" smtClean="0"/>
              <a:t>-Any Questions ?	</a:t>
            </a:r>
            <a:endParaRPr lang="en-US" dirty="0"/>
          </a:p>
        </p:txBody>
      </p:sp>
      <p:sp>
        <p:nvSpPr>
          <p:cNvPr id="3" name="Subtitle 2"/>
          <p:cNvSpPr>
            <a:spLocks noGrp="1"/>
          </p:cNvSpPr>
          <p:nvPr>
            <p:ph type="subTitle" idx="1"/>
          </p:nvPr>
        </p:nvSpPr>
        <p:spPr/>
        <p:txBody>
          <a:bodyPr>
            <a:normAutofit/>
          </a:bodyPr>
          <a:lstStyle/>
          <a:p>
            <a:r>
              <a:rPr lang="en-US" dirty="0" smtClean="0"/>
              <a:t>If any Queries Contact me: </a:t>
            </a:r>
            <a:r>
              <a:rPr lang="en-US" dirty="0" smtClean="0">
                <a:hlinkClick r:id="rId2"/>
              </a:rPr>
              <a:t>Vaidya.bhaumik@gmail.com</a:t>
            </a:r>
            <a:r>
              <a:rPr lang="en-US" dirty="0" smtClean="0"/>
              <a:t> or </a:t>
            </a:r>
            <a:r>
              <a:rPr lang="en-US" dirty="0" smtClean="0">
                <a:hlinkClick r:id="rId3"/>
              </a:rPr>
              <a:t>bhaumik.Vaidya@scet.ac.in</a:t>
            </a:r>
            <a:endParaRPr lang="en-US" dirty="0" smtClean="0"/>
          </a:p>
          <a:p>
            <a:r>
              <a:rPr lang="en-US" dirty="0" smtClean="0"/>
              <a:t>Mobile: 9925572670</a:t>
            </a:r>
            <a:endParaRPr lang="en-US" dirty="0"/>
          </a:p>
        </p:txBody>
      </p:sp>
    </p:spTree>
    <p:extLst>
      <p:ext uri="{BB962C8B-B14F-4D97-AF65-F5344CB8AC3E}">
        <p14:creationId xmlns:p14="http://schemas.microsoft.com/office/powerpoint/2010/main" val="10762004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2438</TotalTime>
  <Words>9555</Words>
  <Application>Microsoft Office PowerPoint</Application>
  <PresentationFormat>Widescreen</PresentationFormat>
  <Paragraphs>1129</Paragraphs>
  <Slides>96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96</vt:i4>
      </vt:variant>
    </vt:vector>
  </HeadingPairs>
  <TitlesOfParts>
    <vt:vector size="101" baseType="lpstr">
      <vt:lpstr>Arial</vt:lpstr>
      <vt:lpstr>Calibri</vt:lpstr>
      <vt:lpstr>Century Gothic</vt:lpstr>
      <vt:lpstr>Wingdings 3</vt:lpstr>
      <vt:lpstr>Wisp</vt:lpstr>
      <vt:lpstr>Workshop: Python and OpenCV on Raspberry-Pi Day-2</vt:lpstr>
      <vt:lpstr>Getting Started with Images</vt:lpstr>
      <vt:lpstr>Read an image </vt:lpstr>
      <vt:lpstr>Display an Image</vt:lpstr>
      <vt:lpstr>Write an image </vt:lpstr>
      <vt:lpstr>Code</vt:lpstr>
      <vt:lpstr>PowerPoint Presentation</vt:lpstr>
      <vt:lpstr>cv2.waitKey()</vt:lpstr>
      <vt:lpstr>Image Window Options</vt:lpstr>
      <vt:lpstr>Display Image using Matplotlib</vt:lpstr>
      <vt:lpstr>Capture Video from Camera </vt:lpstr>
      <vt:lpstr>PowerPoint Presentation</vt:lpstr>
      <vt:lpstr>Note</vt:lpstr>
      <vt:lpstr>Playing Video from file </vt:lpstr>
      <vt:lpstr>Saving the Video</vt:lpstr>
      <vt:lpstr>PowerPoint Presentation</vt:lpstr>
      <vt:lpstr>Drawing Line </vt:lpstr>
      <vt:lpstr>Drawing Rectangle </vt:lpstr>
      <vt:lpstr>Drawing Circle </vt:lpstr>
      <vt:lpstr>Drawing Polygon </vt:lpstr>
      <vt:lpstr>Adding Text to Images </vt:lpstr>
      <vt:lpstr>Mouse callback function </vt:lpstr>
      <vt:lpstr>Accessing and Modifying pixel values</vt:lpstr>
      <vt:lpstr>Same Operations using Numpy Library</vt:lpstr>
      <vt:lpstr>Accessing Image Properties </vt:lpstr>
      <vt:lpstr>Image ROI </vt:lpstr>
      <vt:lpstr>Result</vt:lpstr>
      <vt:lpstr>Splitting and Merging Image Channels </vt:lpstr>
      <vt:lpstr>Image Addition </vt:lpstr>
      <vt:lpstr>Image Blending </vt:lpstr>
      <vt:lpstr>Code</vt:lpstr>
      <vt:lpstr>Image Subtraction</vt:lpstr>
      <vt:lpstr>Image Inverse</vt:lpstr>
      <vt:lpstr>Measuring Performance with OpenCV </vt:lpstr>
      <vt:lpstr>Example</vt:lpstr>
      <vt:lpstr>Measuring Performance in IPython</vt:lpstr>
      <vt:lpstr>Changing Color-space </vt:lpstr>
      <vt:lpstr>Object Tracking </vt:lpstr>
      <vt:lpstr>PowerPoint Presentation</vt:lpstr>
      <vt:lpstr>Result</vt:lpstr>
      <vt:lpstr>Image Thresholding </vt:lpstr>
      <vt:lpstr>PowerPoint Presentation</vt:lpstr>
      <vt:lpstr>PowerPoint Presentation</vt:lpstr>
      <vt:lpstr>Image Scaling</vt:lpstr>
      <vt:lpstr>Image Translation</vt:lpstr>
      <vt:lpstr>Image Rotation</vt:lpstr>
      <vt:lpstr>Affine Transformation </vt:lpstr>
      <vt:lpstr>PowerPoint Presentation</vt:lpstr>
      <vt:lpstr>Image Filtering </vt:lpstr>
      <vt:lpstr>Code</vt:lpstr>
      <vt:lpstr>PowerPoint Presentation</vt:lpstr>
      <vt:lpstr>Image blurring</vt:lpstr>
      <vt:lpstr>Gaussian Filtering </vt:lpstr>
      <vt:lpstr>Median Filtering </vt:lpstr>
      <vt:lpstr>Salt and Pepper Noise</vt:lpstr>
      <vt:lpstr>PowerPoint Presentation</vt:lpstr>
      <vt:lpstr>Bilateral Filtering </vt:lpstr>
      <vt:lpstr>PowerPoint Presentation</vt:lpstr>
      <vt:lpstr>Morphological Transformations </vt:lpstr>
      <vt:lpstr>Erosion </vt:lpstr>
      <vt:lpstr>Code</vt:lpstr>
      <vt:lpstr>Dilation </vt:lpstr>
      <vt:lpstr>Opening</vt:lpstr>
      <vt:lpstr>Closing </vt:lpstr>
      <vt:lpstr>Morphological Gradient </vt:lpstr>
      <vt:lpstr>Structuring Element </vt:lpstr>
      <vt:lpstr>Image Gradients </vt:lpstr>
      <vt:lpstr>Code</vt:lpstr>
      <vt:lpstr>PowerPoint Presentation</vt:lpstr>
      <vt:lpstr>Canny Edge Detection </vt:lpstr>
      <vt:lpstr>Code</vt:lpstr>
      <vt:lpstr>Histograam Calculation in OpenCV </vt:lpstr>
      <vt:lpstr>PowerPoint Presentation</vt:lpstr>
      <vt:lpstr>Histogram Calculation in Numpy </vt:lpstr>
      <vt:lpstr>Plotting Histograms </vt:lpstr>
      <vt:lpstr>For Color Images</vt:lpstr>
      <vt:lpstr>Application of Mask </vt:lpstr>
      <vt:lpstr>PowerPoint Presentation</vt:lpstr>
      <vt:lpstr>Histograms Equalization in OpenCV </vt:lpstr>
      <vt:lpstr>2D Histogram in OpenCV </vt:lpstr>
      <vt:lpstr>Plotting 2D Histograms </vt:lpstr>
      <vt:lpstr>PowerPoint Presentation</vt:lpstr>
      <vt:lpstr>Fourier Transform </vt:lpstr>
      <vt:lpstr>Fourier Transform in Numpy</vt:lpstr>
      <vt:lpstr>Code</vt:lpstr>
      <vt:lpstr>PowerPoint Presentation</vt:lpstr>
      <vt:lpstr>Fourier Transform in OpenCV </vt:lpstr>
      <vt:lpstr>PowerPoint Presentation</vt:lpstr>
      <vt:lpstr>PowerPoint Presentation</vt:lpstr>
      <vt:lpstr>PowerPoint Presentation</vt:lpstr>
      <vt:lpstr>Filtering in Frequency Domain</vt:lpstr>
      <vt:lpstr>PowerPoint Presentation</vt:lpstr>
      <vt:lpstr>Detecting and tracking faces</vt:lpstr>
      <vt:lpstr>Result</vt:lpstr>
      <vt:lpstr>Understanding it better</vt:lpstr>
      <vt:lpstr>Thank You  -Any Questions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Python and OpenCV on Raspberry-Pi Day-2</dc:title>
  <dc:creator>vbhaumik</dc:creator>
  <cp:lastModifiedBy>vbhaumik</cp:lastModifiedBy>
  <cp:revision>64</cp:revision>
  <dcterms:created xsi:type="dcterms:W3CDTF">2017-02-06T03:31:00Z</dcterms:created>
  <dcterms:modified xsi:type="dcterms:W3CDTF">2017-02-17T17:56:12Z</dcterms:modified>
</cp:coreProperties>
</file>