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04"/>
  </p:notesMasterIdLst>
  <p:sldIdLst>
    <p:sldId id="256" r:id="rId2"/>
    <p:sldId id="257" r:id="rId3"/>
    <p:sldId id="398" r:id="rId4"/>
    <p:sldId id="399" r:id="rId5"/>
    <p:sldId id="258" r:id="rId6"/>
    <p:sldId id="297" r:id="rId7"/>
    <p:sldId id="298" r:id="rId8"/>
    <p:sldId id="299" r:id="rId9"/>
    <p:sldId id="300" r:id="rId10"/>
    <p:sldId id="301" r:id="rId11"/>
    <p:sldId id="302" r:id="rId12"/>
    <p:sldId id="327" r:id="rId13"/>
    <p:sldId id="303" r:id="rId14"/>
    <p:sldId id="304" r:id="rId15"/>
    <p:sldId id="305" r:id="rId16"/>
    <p:sldId id="306" r:id="rId17"/>
    <p:sldId id="307" r:id="rId18"/>
    <p:sldId id="326" r:id="rId19"/>
    <p:sldId id="308" r:id="rId20"/>
    <p:sldId id="309" r:id="rId21"/>
    <p:sldId id="310" r:id="rId22"/>
    <p:sldId id="311" r:id="rId23"/>
    <p:sldId id="312" r:id="rId24"/>
    <p:sldId id="313" r:id="rId25"/>
    <p:sldId id="314" r:id="rId26"/>
    <p:sldId id="315" r:id="rId27"/>
    <p:sldId id="325" r:id="rId28"/>
    <p:sldId id="316" r:id="rId29"/>
    <p:sldId id="317" r:id="rId30"/>
    <p:sldId id="318" r:id="rId31"/>
    <p:sldId id="319" r:id="rId32"/>
    <p:sldId id="320" r:id="rId33"/>
    <p:sldId id="321" r:id="rId34"/>
    <p:sldId id="322" r:id="rId35"/>
    <p:sldId id="323" r:id="rId36"/>
    <p:sldId id="324" r:id="rId37"/>
    <p:sldId id="328" r:id="rId38"/>
    <p:sldId id="329" r:id="rId39"/>
    <p:sldId id="330" r:id="rId40"/>
    <p:sldId id="331" r:id="rId41"/>
    <p:sldId id="332" r:id="rId42"/>
    <p:sldId id="333" r:id="rId43"/>
    <p:sldId id="335" r:id="rId44"/>
    <p:sldId id="334"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93" r:id="rId73"/>
    <p:sldId id="394" r:id="rId74"/>
    <p:sldId id="395" r:id="rId75"/>
    <p:sldId id="396" r:id="rId76"/>
    <p:sldId id="397" r:id="rId77"/>
    <p:sldId id="363" r:id="rId78"/>
    <p:sldId id="364"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1" r:id="rId92"/>
    <p:sldId id="382" r:id="rId93"/>
    <p:sldId id="383" r:id="rId94"/>
    <p:sldId id="384" r:id="rId95"/>
    <p:sldId id="385" r:id="rId96"/>
    <p:sldId id="386" r:id="rId97"/>
    <p:sldId id="390" r:id="rId98"/>
    <p:sldId id="391" r:id="rId99"/>
    <p:sldId id="387" r:id="rId100"/>
    <p:sldId id="388" r:id="rId101"/>
    <p:sldId id="389" r:id="rId102"/>
    <p:sldId id="392"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62" autoAdjust="0"/>
    <p:restoredTop sz="94660"/>
  </p:normalViewPr>
  <p:slideViewPr>
    <p:cSldViewPr snapToGrid="0">
      <p:cViewPr varScale="1">
        <p:scale>
          <a:sx n="74" d="100"/>
          <a:sy n="74" d="100"/>
        </p:scale>
        <p:origin x="3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0A79E-7AD6-491C-BCB2-3BB0DDC46BE4}" type="datetimeFigureOut">
              <a:rPr lang="en-US"/>
              <a:t>2/16/2017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0778F-42D0-4A60-8096-8FC50EAD6FDF}" type="slidenum">
              <a:rPr lang="en-US"/>
              <a:t>‹#›</a:t>
            </a:fld>
            <a:endParaRPr lang="en-US"/>
          </a:p>
        </p:txBody>
      </p:sp>
    </p:spTree>
    <p:extLst>
      <p:ext uri="{BB962C8B-B14F-4D97-AF65-F5344CB8AC3E}">
        <p14:creationId xmlns:p14="http://schemas.microsoft.com/office/powerpoint/2010/main" val="131032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smtClean="0"/>
              <a:t>1</a:t>
            </a:fld>
            <a:endParaRPr lang="en-US"/>
          </a:p>
        </p:txBody>
      </p:sp>
    </p:spTree>
    <p:extLst>
      <p:ext uri="{BB962C8B-B14F-4D97-AF65-F5344CB8AC3E}">
        <p14:creationId xmlns:p14="http://schemas.microsoft.com/office/powerpoint/2010/main" val="463879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a:t>98</a:t>
            </a:fld>
            <a:endParaRPr lang="en-US"/>
          </a:p>
        </p:txBody>
      </p:sp>
    </p:spTree>
    <p:extLst>
      <p:ext uri="{BB962C8B-B14F-4D97-AF65-F5344CB8AC3E}">
        <p14:creationId xmlns:p14="http://schemas.microsoft.com/office/powerpoint/2010/main" val="34206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a:t>2</a:t>
            </a:fld>
            <a:endParaRPr lang="en-US"/>
          </a:p>
        </p:txBody>
      </p:sp>
    </p:spTree>
    <p:extLst>
      <p:ext uri="{BB962C8B-B14F-4D97-AF65-F5344CB8AC3E}">
        <p14:creationId xmlns:p14="http://schemas.microsoft.com/office/powerpoint/2010/main" val="3427944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a:t>5</a:t>
            </a:fld>
            <a:endParaRPr lang="en-US"/>
          </a:p>
        </p:txBody>
      </p:sp>
    </p:spTree>
    <p:extLst>
      <p:ext uri="{BB962C8B-B14F-4D97-AF65-F5344CB8AC3E}">
        <p14:creationId xmlns:p14="http://schemas.microsoft.com/office/powerpoint/2010/main" val="227785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a:t>78</a:t>
            </a:fld>
            <a:endParaRPr lang="en-US"/>
          </a:p>
        </p:txBody>
      </p:sp>
    </p:spTree>
    <p:extLst>
      <p:ext uri="{BB962C8B-B14F-4D97-AF65-F5344CB8AC3E}">
        <p14:creationId xmlns:p14="http://schemas.microsoft.com/office/powerpoint/2010/main" val="288966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D014E3A5-C7BE-419B-88C5-3DC87910788B}" type="slidenum">
              <a:rPr lang="nl-NL" altLang="nl-NL"/>
              <a:pPr algn="r" eaLnBrk="1" hangingPunct="1">
                <a:spcBef>
                  <a:spcPct val="0"/>
                </a:spcBef>
              </a:pPr>
              <a:t>91</a:t>
            </a:fld>
            <a:endParaRPr lang="nl-NL" altLang="nl-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7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AA384546-3400-4217-B101-D2130351C296}" type="slidenum">
              <a:rPr lang="nl-NL" altLang="nl-NL"/>
              <a:pPr algn="r" eaLnBrk="1" hangingPunct="1">
                <a:spcBef>
                  <a:spcPct val="0"/>
                </a:spcBef>
              </a:pPr>
              <a:t>92</a:t>
            </a:fld>
            <a:endParaRPr lang="nl-NL" altLang="nl-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3284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2955CC3F-BF63-49E3-BA78-BC7E14CA2CCB}" type="slidenum">
              <a:rPr lang="nl-NL" altLang="nl-NL"/>
              <a:pPr algn="r" eaLnBrk="1" hangingPunct="1">
                <a:spcBef>
                  <a:spcPct val="0"/>
                </a:spcBef>
              </a:pPr>
              <a:t>93</a:t>
            </a:fld>
            <a:endParaRPr lang="nl-NL" altLang="nl-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305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panose="020B0604020202020204" pitchFamily="34" charset="0"/>
                <a:cs typeface="Arial" panose="020B0604020202020204" pitchFamily="34" charset="0"/>
              </a:defRPr>
            </a:lvl1pPr>
            <a:lvl2pPr marL="742950" indent="-285750" algn="l" eaLnBrk="0" hangingPunct="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lgn="l" eaLnBrk="0" hangingPunct="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lgn="r" eaLnBrk="1" hangingPunct="1">
              <a:spcBef>
                <a:spcPct val="0"/>
              </a:spcBef>
            </a:pPr>
            <a:fld id="{5EC6AC0B-9BD7-46D9-9459-4D71DD14D094}" type="slidenum">
              <a:rPr lang="nl-NL" altLang="nl-NL"/>
              <a:pPr algn="r" eaLnBrk="1" hangingPunct="1">
                <a:spcBef>
                  <a:spcPct val="0"/>
                </a:spcBef>
              </a:pPr>
              <a:t>94</a:t>
            </a:fld>
            <a:endParaRPr lang="nl-NL" altLang="nl-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nl-NL"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14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00778F-42D0-4A60-8096-8FC50EAD6FDF}" type="slidenum">
              <a:rPr lang="en-US"/>
              <a:t>97</a:t>
            </a:fld>
            <a:endParaRPr lang="en-US"/>
          </a:p>
        </p:txBody>
      </p:sp>
    </p:spTree>
    <p:extLst>
      <p:ext uri="{BB962C8B-B14F-4D97-AF65-F5344CB8AC3E}">
        <p14:creationId xmlns:p14="http://schemas.microsoft.com/office/powerpoint/2010/main" val="320993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E73F5B-A9E6-4ECD-A301-CB3EBE9AE3BD}"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0634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086C8-AA13-425B-ADF1-D975F291408C}"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7886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EAF932-3CC0-4D2C-A0CA-5EBCC30E523C}"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4412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9A15E95-B42E-4BE1-948F-80C9DA23CE3B}"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0860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7A6D359-B00E-4DA1-B086-59FCD521DC05}"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671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7525F19-97AE-4D26-9ECE-B46DB32D86EC}"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7912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5C1B87-12ED-42C0-A756-5E9BD42077FF}"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70320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BD7787-3AFA-4CD7-8489-FC90732D2377}"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9330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7472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F289D4-FB2F-4612-A2CA-517456E1FF90}"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9563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1D6708-1904-4D0F-A3EA-4A321BD3B3A8}"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4932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604F5A-B9DE-4B7E-A47D-4FCE311142D2}" type="datetime1">
              <a:rPr lang="en-US" smtClean="0"/>
              <a:t>2/16/2017</a:t>
            </a:fld>
            <a:endParaRPr lang="en-US"/>
          </a:p>
        </p:txBody>
      </p:sp>
      <p:sp>
        <p:nvSpPr>
          <p:cNvPr id="8" name="Footer Placeholder 7"/>
          <p:cNvSpPr>
            <a:spLocks noGrp="1"/>
          </p:cNvSpPr>
          <p:nvPr>
            <p:ph type="ftr" sz="quarter" idx="11"/>
          </p:nvPr>
        </p:nvSpPr>
        <p:spPr/>
        <p:txBody>
          <a:bodyPr/>
          <a:lstStyle/>
          <a:p>
            <a:r>
              <a:rPr lang="en-US" smtClean="0"/>
              <a:t>Prof. Bhaumik Vaidya, SCET, Surat</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7706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6B7B84-4E57-4C24-8BEA-F38295FED13E}" type="datetime1">
              <a:rPr lang="en-US" smtClean="0"/>
              <a:t>2/16/2017</a:t>
            </a:fld>
            <a:endParaRPr lang="en-US"/>
          </a:p>
        </p:txBody>
      </p:sp>
      <p:sp>
        <p:nvSpPr>
          <p:cNvPr id="4" name="Footer Placeholder 3"/>
          <p:cNvSpPr>
            <a:spLocks noGrp="1"/>
          </p:cNvSpPr>
          <p:nvPr>
            <p:ph type="ftr" sz="quarter" idx="11"/>
          </p:nvPr>
        </p:nvSpPr>
        <p:spPr/>
        <p:txBody>
          <a:bodyPr/>
          <a:lstStyle/>
          <a:p>
            <a:r>
              <a:rPr lang="en-US" smtClean="0"/>
              <a:t>Prof. Bhaumik Vaidya, SCET, Surat</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184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A3A2F-41F2-4E61-9C1F-F4778BE66D21}" type="datetime1">
              <a:rPr lang="en-US" smtClean="0"/>
              <a:t>2/16/2017</a:t>
            </a:fld>
            <a:endParaRPr lang="en-US"/>
          </a:p>
        </p:txBody>
      </p:sp>
      <p:sp>
        <p:nvSpPr>
          <p:cNvPr id="3" name="Footer Placeholder 2"/>
          <p:cNvSpPr>
            <a:spLocks noGrp="1"/>
          </p:cNvSpPr>
          <p:nvPr>
            <p:ph type="ftr" sz="quarter" idx="11"/>
          </p:nvPr>
        </p:nvSpPr>
        <p:spPr/>
        <p:txBody>
          <a:bodyPr/>
          <a:lstStyle/>
          <a:p>
            <a:r>
              <a:rPr lang="en-US" smtClean="0"/>
              <a:t>Prof. Bhaumik Vaidya, SCET, Surat</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432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7FC442-E19C-46DE-9384-E00C4C67DE85}"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115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47BF1-936D-421E-B352-D75563BB6532}"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2587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ED1DAF-1945-4A72-8893-5818D2A5E2A1}" type="datetime1">
              <a:rPr lang="en-US" smtClean="0"/>
              <a:t>2/16/2017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Prof. Bhaumik Vaidya, SCET, Surat</a:t>
            </a:r>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2388664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mailto:bhaumik.Vaidya@scet.ac.in" TargetMode="External"/><Relationship Id="rId2" Type="http://schemas.openxmlformats.org/officeDocument/2006/relationships/hyperlink" Target="mailto:Vaidya.bhaumik@gmail.co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en.wikipedia.org/wiki/BSD_licens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matplotlib.org/api/pyplot_api.html#matplotlib.pyplot.axis" TargetMode="External"/><Relationship Id="rId4" Type="http://schemas.openxmlformats.org/officeDocument/2006/relationships/hyperlink" Target="http://matplotlib.org/api/pyplot_api.html#matplotlib.pyplot.plot" TargetMode="Externa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Workshop: Python and </a:t>
            </a:r>
            <a:r>
              <a:rPr lang="en-US" dirty="0" err="1" smtClean="0"/>
              <a:t>OpenCV</a:t>
            </a:r>
            <a:r>
              <a:rPr lang="en-US" dirty="0" smtClean="0"/>
              <a:t> on Raspberry-Pi</a:t>
            </a:r>
            <a:br>
              <a:rPr lang="en-US" dirty="0" smtClean="0"/>
            </a:br>
            <a:r>
              <a:rPr lang="en-US" dirty="0" smtClean="0"/>
              <a:t>Day-1</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Introduction To Python And </a:t>
            </a:r>
            <a:r>
              <a:rPr lang="en-US" dirty="0" err="1" smtClean="0"/>
              <a:t>OpenCV</a:t>
            </a:r>
            <a:endParaRPr lang="en-US" dirty="0" smtClean="0"/>
          </a:p>
          <a:p>
            <a:r>
              <a:rPr lang="en-US" dirty="0" smtClean="0"/>
              <a:t>-Prof. </a:t>
            </a:r>
            <a:r>
              <a:rPr lang="en-US" dirty="0" err="1" smtClean="0"/>
              <a:t>Bhaumik</a:t>
            </a:r>
            <a:r>
              <a:rPr lang="en-US" dirty="0" smtClean="0"/>
              <a:t> Vaidya</a:t>
            </a:r>
            <a:endParaRPr lang="en-US" dirty="0"/>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ASPECTS OF LANGUAGE</a:t>
            </a:r>
          </a:p>
        </p:txBody>
      </p:sp>
      <p:sp>
        <p:nvSpPr>
          <p:cNvPr id="3" name="Content Placeholder 2"/>
          <p:cNvSpPr>
            <a:spLocks noGrp="1"/>
          </p:cNvSpPr>
          <p:nvPr>
            <p:ph idx="1"/>
          </p:nvPr>
        </p:nvSpPr>
        <p:spPr>
          <a:xfrm>
            <a:off x="2589212" y="1429555"/>
            <a:ext cx="8915400" cy="4481667"/>
          </a:xfrm>
        </p:spPr>
        <p:txBody>
          <a:bodyPr>
            <a:normAutofit fontScale="92500" lnSpcReduction="10000"/>
          </a:bodyPr>
          <a:lstStyle/>
          <a:p>
            <a:r>
              <a:rPr lang="en-US" b="1" dirty="0"/>
              <a:t>S</a:t>
            </a:r>
            <a:r>
              <a:rPr lang="en-US" b="1" dirty="0" smtClean="0"/>
              <a:t>yntax</a:t>
            </a:r>
            <a:endParaRPr lang="en-US" b="1" dirty="0"/>
          </a:p>
          <a:p>
            <a:pPr lvl="1"/>
            <a:r>
              <a:rPr lang="en-US" dirty="0" smtClean="0"/>
              <a:t>English</a:t>
            </a:r>
            <a:r>
              <a:rPr lang="en-US" dirty="0"/>
              <a:t>: "cat dog boy" </a:t>
            </a:r>
            <a:r>
              <a:rPr lang="en-US" dirty="0" smtClean="0"/>
              <a:t>   →  not </a:t>
            </a:r>
            <a:r>
              <a:rPr lang="en-US" dirty="0"/>
              <a:t>syntactically valid</a:t>
            </a:r>
          </a:p>
          <a:p>
            <a:pPr lvl="1"/>
            <a:r>
              <a:rPr lang="en-US" dirty="0"/>
              <a:t>"cat hugs </a:t>
            </a:r>
            <a:r>
              <a:rPr lang="en-US" dirty="0" smtClean="0"/>
              <a:t>boy“</a:t>
            </a:r>
            <a:r>
              <a:rPr lang="en-US" dirty="0"/>
              <a:t>→</a:t>
            </a:r>
            <a:r>
              <a:rPr lang="en-US" dirty="0" smtClean="0"/>
              <a:t> syntactically </a:t>
            </a:r>
            <a:r>
              <a:rPr lang="en-US" dirty="0"/>
              <a:t>valid</a:t>
            </a:r>
          </a:p>
          <a:p>
            <a:pPr lvl="1"/>
            <a:r>
              <a:rPr lang="en-US" dirty="0" smtClean="0"/>
              <a:t>programming </a:t>
            </a:r>
            <a:r>
              <a:rPr lang="en-US" dirty="0"/>
              <a:t>language: "</a:t>
            </a:r>
            <a:r>
              <a:rPr lang="en-US" dirty="0" smtClean="0"/>
              <a:t>hi"5 </a:t>
            </a:r>
            <a:r>
              <a:rPr lang="en-US" dirty="0"/>
              <a:t>→ </a:t>
            </a:r>
            <a:r>
              <a:rPr lang="en-US" dirty="0" smtClean="0"/>
              <a:t>not </a:t>
            </a:r>
            <a:r>
              <a:rPr lang="en-US" dirty="0"/>
              <a:t>syntactically </a:t>
            </a:r>
            <a:r>
              <a:rPr lang="en-US" dirty="0" smtClean="0"/>
              <a:t>valid</a:t>
            </a:r>
            <a:endParaRPr lang="en-US" dirty="0"/>
          </a:p>
          <a:p>
            <a:pPr lvl="1"/>
            <a:r>
              <a:rPr lang="en-US" dirty="0" smtClean="0"/>
              <a:t>3.2*5 </a:t>
            </a:r>
            <a:r>
              <a:rPr lang="en-US" dirty="0"/>
              <a:t>→ </a:t>
            </a:r>
            <a:r>
              <a:rPr lang="en-US" dirty="0" smtClean="0"/>
              <a:t>syntactically </a:t>
            </a:r>
            <a:r>
              <a:rPr lang="en-US" dirty="0"/>
              <a:t>valid </a:t>
            </a:r>
          </a:p>
          <a:p>
            <a:r>
              <a:rPr lang="en-US" b="1" dirty="0"/>
              <a:t>S</a:t>
            </a:r>
            <a:r>
              <a:rPr lang="en-US" b="1" dirty="0" smtClean="0"/>
              <a:t>tatic semantics </a:t>
            </a:r>
            <a:r>
              <a:rPr lang="en-US" dirty="0" smtClean="0"/>
              <a:t>is </a:t>
            </a:r>
            <a:r>
              <a:rPr lang="en-US" dirty="0"/>
              <a:t>which syntactically valid strings have meaning</a:t>
            </a:r>
          </a:p>
          <a:p>
            <a:pPr lvl="1"/>
            <a:r>
              <a:rPr lang="en-US" dirty="0" smtClean="0"/>
              <a:t>English</a:t>
            </a:r>
            <a:r>
              <a:rPr lang="en-US" dirty="0"/>
              <a:t>: "I are </a:t>
            </a:r>
            <a:r>
              <a:rPr lang="en-US" dirty="0" smtClean="0"/>
              <a:t>hungry“ → syntactically valid but </a:t>
            </a:r>
            <a:r>
              <a:rPr lang="en-US" dirty="0"/>
              <a:t>static semantic error</a:t>
            </a:r>
          </a:p>
          <a:p>
            <a:pPr lvl="1"/>
            <a:r>
              <a:rPr lang="en-US" dirty="0" smtClean="0"/>
              <a:t>programming </a:t>
            </a:r>
            <a:r>
              <a:rPr lang="en-US" dirty="0"/>
              <a:t>language: </a:t>
            </a:r>
            <a:r>
              <a:rPr lang="en-US" dirty="0" smtClean="0"/>
              <a:t>3.2*5 </a:t>
            </a:r>
            <a:r>
              <a:rPr lang="en-US" dirty="0"/>
              <a:t> → </a:t>
            </a:r>
            <a:r>
              <a:rPr lang="en-US" dirty="0" smtClean="0"/>
              <a:t>syntactically valid</a:t>
            </a:r>
            <a:endParaRPr lang="en-US" dirty="0"/>
          </a:p>
          <a:p>
            <a:pPr lvl="1"/>
            <a:r>
              <a:rPr lang="en-US" dirty="0"/>
              <a:t>3+"</a:t>
            </a:r>
            <a:r>
              <a:rPr lang="en-US" dirty="0" smtClean="0"/>
              <a:t>hi“</a:t>
            </a:r>
            <a:r>
              <a:rPr lang="en-US" dirty="0"/>
              <a:t>→ </a:t>
            </a:r>
            <a:r>
              <a:rPr lang="en-US" dirty="0" smtClean="0"/>
              <a:t>static </a:t>
            </a:r>
            <a:r>
              <a:rPr lang="en-US" dirty="0"/>
              <a:t>semantic </a:t>
            </a:r>
            <a:r>
              <a:rPr lang="en-US" dirty="0" smtClean="0"/>
              <a:t>error</a:t>
            </a:r>
          </a:p>
          <a:p>
            <a:r>
              <a:rPr lang="en-US" b="1" dirty="0" smtClean="0"/>
              <a:t>Semantics </a:t>
            </a:r>
            <a:r>
              <a:rPr lang="en-US" dirty="0" smtClean="0"/>
              <a:t>is </a:t>
            </a:r>
            <a:r>
              <a:rPr lang="en-US" dirty="0"/>
              <a:t>the meaning associated with a syntactically correct string of symbols with no static semantic errors</a:t>
            </a:r>
          </a:p>
          <a:p>
            <a:pPr lvl="1"/>
            <a:r>
              <a:rPr lang="en-US" dirty="0" smtClean="0"/>
              <a:t>English</a:t>
            </a:r>
            <a:r>
              <a:rPr lang="en-US" dirty="0"/>
              <a:t>: </a:t>
            </a:r>
            <a:r>
              <a:rPr lang="en-US" dirty="0" smtClean="0"/>
              <a:t>One statement can </a:t>
            </a:r>
            <a:r>
              <a:rPr lang="en-US" dirty="0"/>
              <a:t>have many meanings </a:t>
            </a:r>
            <a:r>
              <a:rPr lang="en-US" dirty="0" smtClean="0"/>
              <a:t> </a:t>
            </a:r>
            <a:endParaRPr lang="en-US" dirty="0"/>
          </a:p>
          <a:p>
            <a:pPr lvl="1"/>
            <a:r>
              <a:rPr lang="en-US" dirty="0" smtClean="0"/>
              <a:t>programming </a:t>
            </a:r>
            <a:r>
              <a:rPr lang="en-US" dirty="0"/>
              <a:t>languages: have only one meaning but may not be what programmer intended </a:t>
            </a:r>
          </a:p>
          <a:p>
            <a:pPr lvl="1"/>
            <a:endParaRPr lang="en-US" dirty="0" smtClean="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70953382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Histogram</a:t>
            </a:r>
            <a:endParaRPr lang="en-US" dirty="0"/>
          </a:p>
        </p:txBody>
      </p:sp>
      <p:sp>
        <p:nvSpPr>
          <p:cNvPr id="3" name="Content Placeholder 2"/>
          <p:cNvSpPr>
            <a:spLocks noGrp="1"/>
          </p:cNvSpPr>
          <p:nvPr>
            <p:ph idx="1"/>
          </p:nvPr>
        </p:nvSpPr>
        <p:spPr>
          <a:xfrm>
            <a:off x="1713448" y="1747232"/>
            <a:ext cx="8915400" cy="3777622"/>
          </a:xfrm>
        </p:spPr>
        <p:txBody>
          <a:bodyPr/>
          <a:lstStyle/>
          <a:p>
            <a:pPr marL="0" indent="0">
              <a:buNone/>
            </a:pPr>
            <a:r>
              <a:rPr lang="en-US" dirty="0"/>
              <a:t>data = </a:t>
            </a:r>
            <a:r>
              <a:rPr lang="en-US" dirty="0" err="1"/>
              <a:t>np.random</a:t>
            </a:r>
            <a:r>
              <a:rPr lang="en-US" dirty="0"/>
              <a:t>. </a:t>
            </a:r>
            <a:r>
              <a:rPr lang="en-US" dirty="0" err="1"/>
              <a:t>randn</a:t>
            </a:r>
            <a:r>
              <a:rPr lang="en-US" dirty="0"/>
              <a:t>(1000)</a:t>
            </a:r>
          </a:p>
          <a:p>
            <a:pPr marL="0" indent="0">
              <a:buNone/>
            </a:pPr>
            <a:r>
              <a:rPr lang="fr-FR" dirty="0"/>
              <a:t>f , (ax1 , ax2) = </a:t>
            </a:r>
            <a:r>
              <a:rPr lang="fr-FR" dirty="0" err="1"/>
              <a:t>plt</a:t>
            </a:r>
            <a:r>
              <a:rPr lang="fr-FR" dirty="0"/>
              <a:t> . </a:t>
            </a:r>
            <a:r>
              <a:rPr lang="fr-FR" dirty="0" err="1"/>
              <a:t>subplots</a:t>
            </a:r>
            <a:r>
              <a:rPr lang="fr-FR" dirty="0"/>
              <a:t> (1 , 2, f </a:t>
            </a:r>
            <a:r>
              <a:rPr lang="fr-FR" dirty="0" err="1"/>
              <a:t>igsi</a:t>
            </a:r>
            <a:r>
              <a:rPr lang="fr-FR" dirty="0"/>
              <a:t> z e=(6,3))</a:t>
            </a:r>
          </a:p>
          <a:p>
            <a:pPr marL="0" indent="0">
              <a:buNone/>
            </a:pPr>
            <a:r>
              <a:rPr lang="en-US" dirty="0"/>
              <a:t># histogram (pdf)</a:t>
            </a:r>
          </a:p>
          <a:p>
            <a:pPr marL="0" indent="0">
              <a:buNone/>
            </a:pPr>
            <a:r>
              <a:rPr lang="en-US" dirty="0"/>
              <a:t>ax1 . </a:t>
            </a:r>
            <a:r>
              <a:rPr lang="en-US" dirty="0" err="1"/>
              <a:t>hist</a:t>
            </a:r>
            <a:r>
              <a:rPr lang="en-US" dirty="0"/>
              <a:t> (data , bins=30, normed=True, color=’b ’ )</a:t>
            </a:r>
          </a:p>
          <a:p>
            <a:pPr marL="0" indent="0">
              <a:buNone/>
            </a:pPr>
            <a:r>
              <a:rPr lang="en-US" dirty="0"/>
              <a:t># empirical </a:t>
            </a:r>
            <a:r>
              <a:rPr lang="en-US" dirty="0" err="1"/>
              <a:t>cdf</a:t>
            </a:r>
            <a:endParaRPr lang="en-US" dirty="0"/>
          </a:p>
          <a:p>
            <a:pPr marL="0" indent="0">
              <a:buNone/>
            </a:pPr>
            <a:r>
              <a:rPr lang="en-US" dirty="0"/>
              <a:t>ax2 . </a:t>
            </a:r>
            <a:r>
              <a:rPr lang="en-US" dirty="0" err="1"/>
              <a:t>hist</a:t>
            </a:r>
            <a:r>
              <a:rPr lang="en-US" dirty="0"/>
              <a:t> (data , bins=30, normed=True, color=’ r ’ ,</a:t>
            </a:r>
          </a:p>
          <a:p>
            <a:pPr marL="0" indent="0">
              <a:buNone/>
            </a:pPr>
            <a:r>
              <a:rPr lang="en-US" dirty="0"/>
              <a:t>cumulative=True)</a:t>
            </a:r>
          </a:p>
          <a:p>
            <a:pPr marL="0" indent="0">
              <a:buNone/>
            </a:pPr>
            <a:r>
              <a:rPr lang="en-US" dirty="0" err="1"/>
              <a:t>plt</a:t>
            </a:r>
            <a:r>
              <a:rPr lang="en-US" dirty="0"/>
              <a:t> . </a:t>
            </a:r>
            <a:r>
              <a:rPr lang="en-US" dirty="0" err="1"/>
              <a:t>savefig</a:t>
            </a:r>
            <a:r>
              <a:rPr lang="en-US" dirty="0"/>
              <a:t> ( ’histogram. pdf ’ )</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100</a:t>
            </a:fld>
            <a:endParaRPr lang="en-US"/>
          </a:p>
        </p:txBody>
      </p:sp>
      <p:pic>
        <p:nvPicPr>
          <p:cNvPr id="8" name="Picture 7"/>
          <p:cNvPicPr>
            <a:picLocks noChangeAspect="1"/>
          </p:cNvPicPr>
          <p:nvPr/>
        </p:nvPicPr>
        <p:blipFill>
          <a:blip r:embed="rId2"/>
          <a:stretch>
            <a:fillRect/>
          </a:stretch>
        </p:blipFill>
        <p:spPr>
          <a:xfrm>
            <a:off x="7521074" y="1747232"/>
            <a:ext cx="4389120" cy="2305401"/>
          </a:xfrm>
          <a:prstGeom prst="rect">
            <a:avLst/>
          </a:prstGeom>
        </p:spPr>
      </p:pic>
    </p:spTree>
    <p:extLst>
      <p:ext uri="{BB962C8B-B14F-4D97-AF65-F5344CB8AC3E}">
        <p14:creationId xmlns:p14="http://schemas.microsoft.com/office/powerpoint/2010/main" val="35999321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Image Plot</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A = </a:t>
            </a:r>
            <a:r>
              <a:rPr lang="en-US" dirty="0" err="1"/>
              <a:t>np.random.random</a:t>
            </a:r>
            <a:r>
              <a:rPr lang="en-US" dirty="0"/>
              <a:t>((100, 100))</a:t>
            </a:r>
          </a:p>
          <a:p>
            <a:pPr marL="0" indent="0">
              <a:buNone/>
            </a:pPr>
            <a:r>
              <a:rPr lang="en-US" dirty="0" err="1"/>
              <a:t>plt.imshow</a:t>
            </a:r>
            <a:r>
              <a:rPr lang="en-US" dirty="0"/>
              <a:t>(A)</a:t>
            </a:r>
          </a:p>
          <a:p>
            <a:pPr marL="0" indent="0">
              <a:buNone/>
            </a:pPr>
            <a:r>
              <a:rPr lang="en-US" dirty="0" err="1"/>
              <a:t>plt.hot</a:t>
            </a:r>
            <a:r>
              <a:rPr lang="en-US" dirty="0"/>
              <a:t>()</a:t>
            </a:r>
          </a:p>
          <a:p>
            <a:pPr marL="0" indent="0">
              <a:buNone/>
            </a:pPr>
            <a:r>
              <a:rPr lang="en-US" dirty="0" err="1"/>
              <a:t>plt.colorbar</a:t>
            </a:r>
            <a:r>
              <a:rPr lang="en-US" dirty="0"/>
              <a:t>()</a:t>
            </a:r>
          </a:p>
          <a:p>
            <a:pPr marL="0" indent="0">
              <a:buNone/>
            </a:pPr>
            <a:r>
              <a:rPr lang="en-US" dirty="0" err="1"/>
              <a:t>plt.savefig</a:t>
            </a:r>
            <a:r>
              <a:rPr lang="en-US" dirty="0"/>
              <a:t>(’imageplot.pdf’)</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101</a:t>
            </a:fld>
            <a:endParaRPr lang="en-US"/>
          </a:p>
        </p:txBody>
      </p:sp>
      <p:pic>
        <p:nvPicPr>
          <p:cNvPr id="7" name="Picture 6"/>
          <p:cNvPicPr>
            <a:picLocks noChangeAspect="1"/>
          </p:cNvPicPr>
          <p:nvPr/>
        </p:nvPicPr>
        <p:blipFill>
          <a:blip r:embed="rId2"/>
          <a:stretch>
            <a:fillRect/>
          </a:stretch>
        </p:blipFill>
        <p:spPr>
          <a:xfrm>
            <a:off x="6646568" y="1662182"/>
            <a:ext cx="5029200" cy="4229100"/>
          </a:xfrm>
          <a:prstGeom prst="rect">
            <a:avLst/>
          </a:prstGeom>
        </p:spPr>
      </p:pic>
    </p:spTree>
    <p:extLst>
      <p:ext uri="{BB962C8B-B14F-4D97-AF65-F5344CB8AC3E}">
        <p14:creationId xmlns:p14="http://schemas.microsoft.com/office/powerpoint/2010/main" val="34271647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a:t>
            </a:r>
            <a:br>
              <a:rPr lang="en-US" dirty="0" smtClean="0"/>
            </a:br>
            <a:r>
              <a:rPr lang="en-US" dirty="0" smtClean="0"/>
              <a:t>-Any Questions ?	</a:t>
            </a:r>
            <a:endParaRPr lang="en-US" dirty="0"/>
          </a:p>
        </p:txBody>
      </p:sp>
      <p:sp>
        <p:nvSpPr>
          <p:cNvPr id="3" name="Subtitle 2"/>
          <p:cNvSpPr>
            <a:spLocks noGrp="1"/>
          </p:cNvSpPr>
          <p:nvPr>
            <p:ph type="subTitle" idx="1"/>
          </p:nvPr>
        </p:nvSpPr>
        <p:spPr/>
        <p:txBody>
          <a:bodyPr>
            <a:normAutofit/>
          </a:bodyPr>
          <a:lstStyle/>
          <a:p>
            <a:r>
              <a:rPr lang="en-US" dirty="0" smtClean="0"/>
              <a:t>If any Queries Contact me: </a:t>
            </a:r>
            <a:r>
              <a:rPr lang="en-US" dirty="0" smtClean="0">
                <a:hlinkClick r:id="rId2"/>
              </a:rPr>
              <a:t>Vaidya.bhaumik@gmail.com</a:t>
            </a:r>
            <a:r>
              <a:rPr lang="en-US" dirty="0" smtClean="0"/>
              <a:t> or </a:t>
            </a:r>
            <a:r>
              <a:rPr lang="en-US" dirty="0" smtClean="0">
                <a:hlinkClick r:id="rId3"/>
              </a:rPr>
              <a:t>bhaumik.Vaidya@scet.ac.in</a:t>
            </a:r>
            <a:endParaRPr lang="en-US" dirty="0" smtClean="0"/>
          </a:p>
          <a:p>
            <a:r>
              <a:rPr lang="en-US" dirty="0" smtClean="0"/>
              <a:t>Mobile: 9925572670</a:t>
            </a:r>
            <a:endParaRPr lang="en-US" dirty="0"/>
          </a:p>
        </p:txBody>
      </p:sp>
    </p:spTree>
    <p:extLst>
      <p:ext uri="{BB962C8B-B14F-4D97-AF65-F5344CB8AC3E}">
        <p14:creationId xmlns:p14="http://schemas.microsoft.com/office/powerpoint/2010/main" val="424106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288" y="173352"/>
            <a:ext cx="8911687" cy="1280890"/>
          </a:xfrm>
        </p:spPr>
        <p:txBody>
          <a:bodyPr/>
          <a:lstStyle/>
          <a:p>
            <a:pPr algn="ctr"/>
            <a:r>
              <a:rPr lang="en-US" b="1" dirty="0"/>
              <a:t>WHERE THINGS GO WRONG</a:t>
            </a:r>
          </a:p>
        </p:txBody>
      </p:sp>
      <p:sp>
        <p:nvSpPr>
          <p:cNvPr id="3" name="Content Placeholder 2"/>
          <p:cNvSpPr>
            <a:spLocks noGrp="1"/>
          </p:cNvSpPr>
          <p:nvPr>
            <p:ph idx="1"/>
          </p:nvPr>
        </p:nvSpPr>
        <p:spPr>
          <a:xfrm>
            <a:off x="2589212" y="1152907"/>
            <a:ext cx="8915400" cy="4977530"/>
          </a:xfrm>
        </p:spPr>
        <p:txBody>
          <a:bodyPr>
            <a:normAutofit/>
          </a:bodyPr>
          <a:lstStyle/>
          <a:p>
            <a:r>
              <a:rPr lang="en-US" dirty="0"/>
              <a:t>S</a:t>
            </a:r>
            <a:r>
              <a:rPr lang="en-US" dirty="0" smtClean="0"/>
              <a:t>yntactic </a:t>
            </a:r>
            <a:r>
              <a:rPr lang="en-US" dirty="0"/>
              <a:t>errors</a:t>
            </a:r>
          </a:p>
          <a:p>
            <a:pPr lvl="1"/>
            <a:r>
              <a:rPr lang="en-US" dirty="0" smtClean="0"/>
              <a:t>common </a:t>
            </a:r>
            <a:r>
              <a:rPr lang="en-US" dirty="0"/>
              <a:t>and easily caught</a:t>
            </a:r>
          </a:p>
          <a:p>
            <a:r>
              <a:rPr lang="en-US" dirty="0"/>
              <a:t>S</a:t>
            </a:r>
            <a:r>
              <a:rPr lang="en-US" dirty="0" smtClean="0"/>
              <a:t>tatic </a:t>
            </a:r>
            <a:r>
              <a:rPr lang="en-US" dirty="0"/>
              <a:t>semantic errors</a:t>
            </a:r>
          </a:p>
          <a:p>
            <a:pPr lvl="1"/>
            <a:r>
              <a:rPr lang="en-US" dirty="0" smtClean="0"/>
              <a:t>some </a:t>
            </a:r>
            <a:r>
              <a:rPr lang="en-US" dirty="0"/>
              <a:t>languages check for these before running program</a:t>
            </a:r>
          </a:p>
          <a:p>
            <a:pPr lvl="1"/>
            <a:r>
              <a:rPr lang="en-US" dirty="0" smtClean="0"/>
              <a:t>can </a:t>
            </a:r>
            <a:r>
              <a:rPr lang="en-US" dirty="0"/>
              <a:t>cause unpredictable behavior</a:t>
            </a:r>
          </a:p>
          <a:p>
            <a:r>
              <a:rPr lang="en-US" dirty="0" smtClean="0"/>
              <a:t>no </a:t>
            </a:r>
            <a:r>
              <a:rPr lang="en-US" dirty="0"/>
              <a:t>semantic errors but </a:t>
            </a:r>
            <a:r>
              <a:rPr lang="en-US" b="1" dirty="0" smtClean="0"/>
              <a:t>different meaning </a:t>
            </a:r>
            <a:r>
              <a:rPr lang="en-US" b="1" dirty="0"/>
              <a:t>than what programmer intended</a:t>
            </a:r>
            <a:endParaRPr lang="en-US" dirty="0"/>
          </a:p>
          <a:p>
            <a:pPr lvl="1"/>
            <a:r>
              <a:rPr lang="en-US" dirty="0" smtClean="0"/>
              <a:t>program </a:t>
            </a:r>
            <a:r>
              <a:rPr lang="en-US" dirty="0"/>
              <a:t>crashes, stops running</a:t>
            </a:r>
          </a:p>
          <a:p>
            <a:pPr lvl="1"/>
            <a:r>
              <a:rPr lang="en-US" dirty="0" smtClean="0"/>
              <a:t>program </a:t>
            </a:r>
            <a:r>
              <a:rPr lang="en-US" dirty="0"/>
              <a:t>runs forever</a:t>
            </a:r>
          </a:p>
          <a:p>
            <a:pPr lvl="1"/>
            <a:r>
              <a:rPr lang="en-US" dirty="0" smtClean="0"/>
              <a:t>program </a:t>
            </a:r>
            <a:r>
              <a:rPr lang="en-US" dirty="0"/>
              <a:t>gives an answer but different than expected </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2839671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IDE’s</a:t>
            </a:r>
          </a:p>
        </p:txBody>
      </p:sp>
      <p:sp>
        <p:nvSpPr>
          <p:cNvPr id="3" name="Content Placeholder 2"/>
          <p:cNvSpPr>
            <a:spLocks noGrp="1"/>
          </p:cNvSpPr>
          <p:nvPr>
            <p:ph idx="1"/>
          </p:nvPr>
        </p:nvSpPr>
        <p:spPr/>
        <p:txBody>
          <a:bodyPr/>
          <a:lstStyle/>
          <a:p>
            <a:pPr algn="just"/>
            <a:r>
              <a:rPr lang="en-US" dirty="0" smtClean="0"/>
              <a:t>painful </a:t>
            </a:r>
            <a:r>
              <a:rPr lang="en-US" dirty="0"/>
              <a:t>to just type things into a shell</a:t>
            </a:r>
          </a:p>
          <a:p>
            <a:pPr lvl="1" algn="just"/>
            <a:r>
              <a:rPr lang="en-US" dirty="0" smtClean="0"/>
              <a:t>better </a:t>
            </a:r>
            <a:r>
              <a:rPr lang="en-US" dirty="0"/>
              <a:t>to have a text editor –integrated development environment (IDE)</a:t>
            </a:r>
          </a:p>
          <a:p>
            <a:pPr lvl="1" algn="just"/>
            <a:r>
              <a:rPr lang="en-US" dirty="0" smtClean="0"/>
              <a:t>IDLE </a:t>
            </a:r>
            <a:r>
              <a:rPr lang="en-US" dirty="0"/>
              <a:t>or Anaconda are examples</a:t>
            </a:r>
          </a:p>
          <a:p>
            <a:pPr algn="just"/>
            <a:r>
              <a:rPr lang="en-US" dirty="0" smtClean="0"/>
              <a:t>comes </a:t>
            </a:r>
            <a:r>
              <a:rPr lang="en-US" dirty="0"/>
              <a:t>with</a:t>
            </a:r>
          </a:p>
          <a:p>
            <a:pPr lvl="1" algn="just"/>
            <a:r>
              <a:rPr lang="en-US" dirty="0" smtClean="0"/>
              <a:t>Text </a:t>
            </a:r>
            <a:r>
              <a:rPr lang="en-US" dirty="0"/>
              <a:t>editor –use to enter, edit and save your programs</a:t>
            </a:r>
          </a:p>
          <a:p>
            <a:pPr lvl="1" algn="just"/>
            <a:r>
              <a:rPr lang="en-US" dirty="0" smtClean="0"/>
              <a:t>Shell </a:t>
            </a:r>
            <a:r>
              <a:rPr lang="en-US" dirty="0"/>
              <a:t>–place in which to interact with and run your programs; standard methods to evaluate your programs from the editor or from stored files</a:t>
            </a:r>
          </a:p>
          <a:p>
            <a:pPr lvl="1" algn="just"/>
            <a:r>
              <a:rPr lang="en-US" dirty="0" smtClean="0"/>
              <a:t>Integrated debugger</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538633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PYTHON PROGRAMS</a:t>
            </a:r>
          </a:p>
        </p:txBody>
      </p:sp>
      <p:sp>
        <p:nvSpPr>
          <p:cNvPr id="3" name="Content Placeholder 2"/>
          <p:cNvSpPr>
            <a:spLocks noGrp="1"/>
          </p:cNvSpPr>
          <p:nvPr>
            <p:ph idx="1"/>
          </p:nvPr>
        </p:nvSpPr>
        <p:spPr/>
        <p:txBody>
          <a:bodyPr/>
          <a:lstStyle/>
          <a:p>
            <a:r>
              <a:rPr lang="en-US" dirty="0"/>
              <a:t>A</a:t>
            </a:r>
            <a:r>
              <a:rPr lang="en-US" dirty="0" smtClean="0"/>
              <a:t> </a:t>
            </a:r>
            <a:r>
              <a:rPr lang="en-US" b="1" dirty="0" smtClean="0"/>
              <a:t>program </a:t>
            </a:r>
            <a:r>
              <a:rPr lang="en-US" dirty="0" smtClean="0"/>
              <a:t>is </a:t>
            </a:r>
            <a:r>
              <a:rPr lang="en-US" dirty="0"/>
              <a:t>a sequence of definitions and commands</a:t>
            </a:r>
          </a:p>
          <a:p>
            <a:pPr lvl="1"/>
            <a:r>
              <a:rPr lang="en-US" dirty="0"/>
              <a:t> </a:t>
            </a:r>
            <a:r>
              <a:rPr lang="en-US" dirty="0" smtClean="0"/>
              <a:t>definitions </a:t>
            </a:r>
            <a:r>
              <a:rPr lang="en-US" b="1" dirty="0"/>
              <a:t>evaluated </a:t>
            </a:r>
            <a:endParaRPr lang="en-US" dirty="0"/>
          </a:p>
          <a:p>
            <a:pPr lvl="1"/>
            <a:r>
              <a:rPr lang="en-US" dirty="0" smtClean="0"/>
              <a:t>commands </a:t>
            </a:r>
            <a:r>
              <a:rPr lang="en-US" b="1" dirty="0" smtClean="0"/>
              <a:t>executed </a:t>
            </a:r>
            <a:r>
              <a:rPr lang="en-US" dirty="0" smtClean="0"/>
              <a:t>by </a:t>
            </a:r>
            <a:r>
              <a:rPr lang="en-US" dirty="0"/>
              <a:t>Python interpreter in a shell</a:t>
            </a:r>
          </a:p>
          <a:p>
            <a:r>
              <a:rPr lang="en-US" b="1" dirty="0" smtClean="0"/>
              <a:t>commands</a:t>
            </a:r>
            <a:r>
              <a:rPr lang="en-US" dirty="0" smtClean="0"/>
              <a:t>(statements</a:t>
            </a:r>
            <a:r>
              <a:rPr lang="en-US" dirty="0"/>
              <a:t>) instruct interpreter to do something</a:t>
            </a:r>
          </a:p>
          <a:p>
            <a:r>
              <a:rPr lang="en-US" dirty="0" smtClean="0"/>
              <a:t>can </a:t>
            </a:r>
            <a:r>
              <a:rPr lang="en-US" dirty="0"/>
              <a:t>be typed directly in a </a:t>
            </a:r>
            <a:r>
              <a:rPr lang="en-US" b="1" dirty="0" smtClean="0"/>
              <a:t>shell </a:t>
            </a:r>
            <a:r>
              <a:rPr lang="en-US" dirty="0" smtClean="0"/>
              <a:t>or </a:t>
            </a:r>
            <a:r>
              <a:rPr lang="en-US" dirty="0"/>
              <a:t>stored in a </a:t>
            </a:r>
            <a:r>
              <a:rPr lang="en-US" b="1" dirty="0" smtClean="0"/>
              <a:t>file </a:t>
            </a:r>
            <a:r>
              <a:rPr lang="en-US" dirty="0" smtClean="0"/>
              <a:t>that </a:t>
            </a:r>
            <a:r>
              <a:rPr lang="en-US" dirty="0"/>
              <a:t>is read into the shell and evaluated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561829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Objects</a:t>
            </a:r>
            <a:endParaRPr lang="en-US" b="1" dirty="0"/>
          </a:p>
        </p:txBody>
      </p:sp>
      <p:sp>
        <p:nvSpPr>
          <p:cNvPr id="3" name="Content Placeholder 2"/>
          <p:cNvSpPr>
            <a:spLocks noGrp="1"/>
          </p:cNvSpPr>
          <p:nvPr>
            <p:ph idx="1"/>
          </p:nvPr>
        </p:nvSpPr>
        <p:spPr/>
        <p:txBody>
          <a:bodyPr/>
          <a:lstStyle/>
          <a:p>
            <a:r>
              <a:rPr lang="en-US" dirty="0" smtClean="0"/>
              <a:t>programs </a:t>
            </a:r>
            <a:r>
              <a:rPr lang="en-US" dirty="0"/>
              <a:t>manipulate </a:t>
            </a:r>
            <a:r>
              <a:rPr lang="en-US" b="1" dirty="0"/>
              <a:t>data objects</a:t>
            </a:r>
            <a:endParaRPr lang="en-US" dirty="0"/>
          </a:p>
          <a:p>
            <a:r>
              <a:rPr lang="en-US" dirty="0" smtClean="0"/>
              <a:t>objects </a:t>
            </a:r>
            <a:r>
              <a:rPr lang="en-US" dirty="0"/>
              <a:t>have a </a:t>
            </a:r>
            <a:r>
              <a:rPr lang="en-US" b="1" dirty="0" smtClean="0"/>
              <a:t>type </a:t>
            </a:r>
            <a:r>
              <a:rPr lang="en-US" dirty="0" smtClean="0"/>
              <a:t>that </a:t>
            </a:r>
            <a:r>
              <a:rPr lang="en-US" dirty="0"/>
              <a:t>defines the kinds of things programs can do to them</a:t>
            </a:r>
          </a:p>
          <a:p>
            <a:r>
              <a:rPr lang="en-US" dirty="0" smtClean="0"/>
              <a:t>objects </a:t>
            </a:r>
            <a:r>
              <a:rPr lang="en-US" dirty="0"/>
              <a:t>are</a:t>
            </a:r>
          </a:p>
          <a:p>
            <a:pPr lvl="1"/>
            <a:r>
              <a:rPr lang="en-US" dirty="0" smtClean="0"/>
              <a:t>scalar </a:t>
            </a:r>
            <a:r>
              <a:rPr lang="en-US" dirty="0"/>
              <a:t>(cannot be subdivided)</a:t>
            </a:r>
          </a:p>
          <a:p>
            <a:pPr lvl="1"/>
            <a:r>
              <a:rPr lang="en-US" dirty="0" smtClean="0"/>
              <a:t>non-scalar </a:t>
            </a:r>
            <a:r>
              <a:rPr lang="en-US" dirty="0"/>
              <a:t>(have internal structure that can be accessed) </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4036078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SCALAR </a:t>
            </a:r>
            <a:r>
              <a:rPr lang="en-US" b="1" dirty="0" smtClean="0"/>
              <a:t>OBJECTS</a:t>
            </a:r>
            <a:endParaRPr lang="en-US" b="1" dirty="0"/>
          </a:p>
        </p:txBody>
      </p:sp>
      <p:sp>
        <p:nvSpPr>
          <p:cNvPr id="3" name="Content Placeholder 2"/>
          <p:cNvSpPr>
            <a:spLocks noGrp="1"/>
          </p:cNvSpPr>
          <p:nvPr>
            <p:ph idx="1"/>
          </p:nvPr>
        </p:nvSpPr>
        <p:spPr/>
        <p:txBody>
          <a:bodyPr>
            <a:normAutofit/>
          </a:bodyPr>
          <a:lstStyle/>
          <a:p>
            <a:r>
              <a:rPr lang="en-US" dirty="0" err="1" smtClean="0"/>
              <a:t>int</a:t>
            </a:r>
            <a:r>
              <a:rPr lang="en-US" dirty="0" smtClean="0"/>
              <a:t>–represent </a:t>
            </a:r>
            <a:r>
              <a:rPr lang="en-US" b="1" dirty="0"/>
              <a:t>integers</a:t>
            </a:r>
            <a:r>
              <a:rPr lang="en-US" dirty="0"/>
              <a:t>, ex. 5</a:t>
            </a:r>
          </a:p>
          <a:p>
            <a:r>
              <a:rPr lang="en-US" dirty="0" smtClean="0"/>
              <a:t>float </a:t>
            </a:r>
            <a:r>
              <a:rPr lang="en-US" dirty="0"/>
              <a:t>–represent </a:t>
            </a:r>
            <a:r>
              <a:rPr lang="en-US" b="1" dirty="0"/>
              <a:t>real numbers</a:t>
            </a:r>
            <a:r>
              <a:rPr lang="en-US" dirty="0"/>
              <a:t>, ex. 3.27</a:t>
            </a:r>
          </a:p>
          <a:p>
            <a:r>
              <a:rPr lang="en-US" dirty="0" err="1" smtClean="0"/>
              <a:t>bool</a:t>
            </a:r>
            <a:r>
              <a:rPr lang="en-US" dirty="0" smtClean="0"/>
              <a:t> </a:t>
            </a:r>
            <a:r>
              <a:rPr lang="en-US" dirty="0"/>
              <a:t>–represent </a:t>
            </a:r>
            <a:r>
              <a:rPr lang="en-US" b="1" dirty="0" smtClean="0"/>
              <a:t>Boolean </a:t>
            </a:r>
            <a:r>
              <a:rPr lang="en-US" dirty="0" smtClean="0"/>
              <a:t>values </a:t>
            </a:r>
            <a:r>
              <a:rPr lang="en-US" dirty="0" err="1"/>
              <a:t>Trueand</a:t>
            </a:r>
            <a:r>
              <a:rPr lang="en-US" dirty="0"/>
              <a:t> False</a:t>
            </a:r>
          </a:p>
          <a:p>
            <a:r>
              <a:rPr lang="en-US" dirty="0" err="1" smtClean="0"/>
              <a:t>NoneType</a:t>
            </a:r>
            <a:r>
              <a:rPr lang="en-US" dirty="0" smtClean="0"/>
              <a:t>–special and </a:t>
            </a:r>
            <a:r>
              <a:rPr lang="en-US" dirty="0"/>
              <a:t>has one value, None</a:t>
            </a:r>
          </a:p>
          <a:p>
            <a:r>
              <a:rPr lang="en-US" dirty="0" smtClean="0"/>
              <a:t>can </a:t>
            </a:r>
            <a:r>
              <a:rPr lang="en-US" dirty="0"/>
              <a:t>use type() to see the type of an object</a:t>
            </a:r>
          </a:p>
          <a:p>
            <a:pPr marL="0" indent="0">
              <a:buNone/>
            </a:pPr>
            <a:r>
              <a:rPr lang="en-US" dirty="0"/>
              <a:t>In [1]: type(5)</a:t>
            </a:r>
          </a:p>
          <a:p>
            <a:pPr marL="0" indent="0">
              <a:buNone/>
            </a:pPr>
            <a:r>
              <a:rPr lang="en-US" dirty="0"/>
              <a:t>Out[1]: </a:t>
            </a:r>
            <a:r>
              <a:rPr lang="en-US" dirty="0" err="1"/>
              <a:t>int</a:t>
            </a:r>
            <a:endParaRPr lang="en-US" dirty="0"/>
          </a:p>
          <a:p>
            <a:pPr marL="0" indent="0">
              <a:buNone/>
            </a:pPr>
            <a:r>
              <a:rPr lang="en-US" dirty="0"/>
              <a:t>In [2]: type(3.0)</a:t>
            </a:r>
          </a:p>
          <a:p>
            <a:pPr marL="0" indent="0">
              <a:buNone/>
            </a:pPr>
            <a:r>
              <a:rPr lang="en-US" dirty="0"/>
              <a:t>Out[2]: float </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17144289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 CONVERSIONS (CAST)</a:t>
            </a:r>
          </a:p>
        </p:txBody>
      </p:sp>
      <p:sp>
        <p:nvSpPr>
          <p:cNvPr id="3" name="Content Placeholder 2"/>
          <p:cNvSpPr>
            <a:spLocks noGrp="1"/>
          </p:cNvSpPr>
          <p:nvPr>
            <p:ph idx="1"/>
          </p:nvPr>
        </p:nvSpPr>
        <p:spPr/>
        <p:txBody>
          <a:bodyPr/>
          <a:lstStyle/>
          <a:p>
            <a:r>
              <a:rPr lang="en-US" dirty="0" smtClean="0"/>
              <a:t>can </a:t>
            </a:r>
            <a:r>
              <a:rPr lang="en-US" b="1" dirty="0"/>
              <a:t>convert object of one type to another</a:t>
            </a:r>
            <a:endParaRPr lang="en-US" dirty="0"/>
          </a:p>
          <a:p>
            <a:r>
              <a:rPr lang="en-US" dirty="0" smtClean="0"/>
              <a:t>float(3) converts </a:t>
            </a:r>
            <a:r>
              <a:rPr lang="en-US" dirty="0"/>
              <a:t>integer 3 to float 3.0</a:t>
            </a:r>
          </a:p>
          <a:p>
            <a:r>
              <a:rPr lang="en-US" dirty="0" err="1" smtClean="0"/>
              <a:t>int</a:t>
            </a:r>
            <a:r>
              <a:rPr lang="en-US" dirty="0" smtClean="0"/>
              <a:t>(3.9)truncates </a:t>
            </a:r>
            <a:r>
              <a:rPr lang="en-US" dirty="0"/>
              <a:t>float </a:t>
            </a:r>
            <a:r>
              <a:rPr lang="en-US" dirty="0" smtClean="0"/>
              <a:t>3.9 to </a:t>
            </a:r>
            <a:r>
              <a:rPr lang="en-US" dirty="0"/>
              <a:t>integer 3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1679998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PRINTING TO CONSOLE</a:t>
            </a:r>
          </a:p>
        </p:txBody>
      </p:sp>
      <p:sp>
        <p:nvSpPr>
          <p:cNvPr id="3" name="Content Placeholder 2"/>
          <p:cNvSpPr>
            <a:spLocks noGrp="1"/>
          </p:cNvSpPr>
          <p:nvPr>
            <p:ph idx="1"/>
          </p:nvPr>
        </p:nvSpPr>
        <p:spPr/>
        <p:txBody>
          <a:bodyPr>
            <a:normAutofit lnSpcReduction="10000"/>
          </a:bodyPr>
          <a:lstStyle/>
          <a:p>
            <a:pPr marL="0" indent="0">
              <a:buNone/>
            </a:pPr>
            <a:r>
              <a:rPr lang="en-US" dirty="0" smtClean="0"/>
              <a:t>To </a:t>
            </a:r>
            <a:r>
              <a:rPr lang="en-US" dirty="0"/>
              <a:t>show output from code to a user, use </a:t>
            </a:r>
            <a:r>
              <a:rPr lang="en-US" dirty="0" smtClean="0"/>
              <a:t>print command</a:t>
            </a:r>
            <a:endParaRPr lang="en-US" dirty="0"/>
          </a:p>
          <a:p>
            <a:pPr marL="0" indent="0">
              <a:buNone/>
            </a:pPr>
            <a:r>
              <a:rPr lang="en-US" dirty="0"/>
              <a:t>In [11]: 3+2</a:t>
            </a:r>
          </a:p>
          <a:p>
            <a:pPr marL="0" indent="0">
              <a:buNone/>
            </a:pPr>
            <a:r>
              <a:rPr lang="en-US" dirty="0"/>
              <a:t>Out[11]: 5</a:t>
            </a:r>
          </a:p>
          <a:p>
            <a:pPr marL="0" indent="0">
              <a:buNone/>
            </a:pPr>
            <a:r>
              <a:rPr lang="en-US" dirty="0"/>
              <a:t>In [12]: print(3+2)</a:t>
            </a:r>
          </a:p>
          <a:p>
            <a:pPr marL="0" indent="0">
              <a:buNone/>
            </a:pPr>
            <a:r>
              <a:rPr lang="en-US" dirty="0"/>
              <a:t>5 </a:t>
            </a:r>
            <a:endParaRPr lang="en-US" dirty="0" smtClean="0"/>
          </a:p>
          <a:p>
            <a:pPr marL="0" indent="0">
              <a:buNone/>
            </a:pPr>
            <a:r>
              <a:rPr lang="en-US" dirty="0"/>
              <a:t>x = 1</a:t>
            </a:r>
          </a:p>
          <a:p>
            <a:pPr marL="0" indent="0">
              <a:buNone/>
            </a:pPr>
            <a:r>
              <a:rPr lang="en-US" dirty="0"/>
              <a:t>print(x)</a:t>
            </a:r>
          </a:p>
          <a:p>
            <a:pPr marL="0" indent="0">
              <a:buNone/>
            </a:pPr>
            <a:r>
              <a:rPr lang="en-US" dirty="0" err="1"/>
              <a:t>x_str</a:t>
            </a:r>
            <a:r>
              <a:rPr lang="en-US" dirty="0"/>
              <a:t>= </a:t>
            </a:r>
            <a:r>
              <a:rPr lang="en-US" dirty="0" err="1"/>
              <a:t>str</a:t>
            </a:r>
            <a:r>
              <a:rPr lang="en-US" dirty="0"/>
              <a:t>(x)</a:t>
            </a:r>
          </a:p>
          <a:p>
            <a:pPr marL="0" indent="0">
              <a:buNone/>
            </a:pPr>
            <a:r>
              <a:rPr lang="en-US" dirty="0"/>
              <a:t>print("my </a:t>
            </a:r>
            <a:r>
              <a:rPr lang="en-US" dirty="0" err="1"/>
              <a:t>fav</a:t>
            </a:r>
            <a:r>
              <a:rPr lang="en-US" dirty="0"/>
              <a:t> </a:t>
            </a:r>
            <a:r>
              <a:rPr lang="en-US" dirty="0" err="1" smtClean="0"/>
              <a:t>num</a:t>
            </a:r>
            <a:r>
              <a:rPr lang="en-US" dirty="0" smtClean="0"/>
              <a:t> is</a:t>
            </a:r>
            <a:r>
              <a:rPr lang="en-US" dirty="0"/>
              <a:t>", x, ".", "x =", x)</a:t>
            </a:r>
          </a:p>
          <a:p>
            <a:pPr marL="0" indent="0">
              <a:buNone/>
            </a:pPr>
            <a:r>
              <a:rPr lang="en-US" dirty="0"/>
              <a:t>print("my </a:t>
            </a:r>
            <a:r>
              <a:rPr lang="en-US" dirty="0" err="1"/>
              <a:t>fav</a:t>
            </a:r>
            <a:r>
              <a:rPr lang="en-US" dirty="0"/>
              <a:t> </a:t>
            </a:r>
            <a:r>
              <a:rPr lang="en-US" dirty="0" err="1" smtClean="0"/>
              <a:t>num</a:t>
            </a:r>
            <a:r>
              <a:rPr lang="en-US" dirty="0" smtClean="0"/>
              <a:t> is </a:t>
            </a:r>
            <a:r>
              <a:rPr lang="en-US" dirty="0"/>
              <a:t>"+ </a:t>
            </a:r>
            <a:r>
              <a:rPr lang="en-US" dirty="0" err="1"/>
              <a:t>x_str</a:t>
            </a:r>
            <a:r>
              <a:rPr lang="en-US" dirty="0"/>
              <a:t>+ ". "+ "x = "+ </a:t>
            </a:r>
            <a:r>
              <a:rPr lang="en-US" dirty="0" err="1"/>
              <a:t>x_str</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818432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INPUT: input("")</a:t>
            </a:r>
          </a:p>
        </p:txBody>
      </p:sp>
      <p:sp>
        <p:nvSpPr>
          <p:cNvPr id="3" name="Content Placeholder 2"/>
          <p:cNvSpPr>
            <a:spLocks noGrp="1"/>
          </p:cNvSpPr>
          <p:nvPr>
            <p:ph idx="1"/>
          </p:nvPr>
        </p:nvSpPr>
        <p:spPr>
          <a:xfrm>
            <a:off x="2589212" y="1326524"/>
            <a:ext cx="8915400" cy="4584698"/>
          </a:xfrm>
        </p:spPr>
        <p:txBody>
          <a:bodyPr>
            <a:normAutofit/>
          </a:bodyPr>
          <a:lstStyle/>
          <a:p>
            <a:r>
              <a:rPr lang="en-US" dirty="0" smtClean="0"/>
              <a:t>prints </a:t>
            </a:r>
            <a:r>
              <a:rPr lang="en-US" dirty="0"/>
              <a:t>whatever is within the quotes</a:t>
            </a:r>
          </a:p>
          <a:p>
            <a:pPr lvl="1"/>
            <a:r>
              <a:rPr lang="en-US" dirty="0" smtClean="0"/>
              <a:t>user </a:t>
            </a:r>
            <a:r>
              <a:rPr lang="en-US" dirty="0"/>
              <a:t>types in something and hits enter</a:t>
            </a:r>
          </a:p>
          <a:p>
            <a:pPr lvl="1"/>
            <a:r>
              <a:rPr lang="en-US" dirty="0" smtClean="0"/>
              <a:t>returns </a:t>
            </a:r>
            <a:r>
              <a:rPr lang="en-US" dirty="0"/>
              <a:t>entered sequence</a:t>
            </a:r>
          </a:p>
          <a:p>
            <a:pPr lvl="1"/>
            <a:r>
              <a:rPr lang="en-US" dirty="0" smtClean="0"/>
              <a:t>can </a:t>
            </a:r>
            <a:r>
              <a:rPr lang="en-US" dirty="0"/>
              <a:t>bind that value to a variable so can reference</a:t>
            </a:r>
          </a:p>
          <a:p>
            <a:pPr marL="0" indent="0">
              <a:buNone/>
            </a:pPr>
            <a:r>
              <a:rPr lang="en-US" dirty="0"/>
              <a:t>text = input("Type anything... ")</a:t>
            </a:r>
          </a:p>
          <a:p>
            <a:pPr marL="0" indent="0">
              <a:buNone/>
            </a:pPr>
            <a:r>
              <a:rPr lang="en-US" dirty="0"/>
              <a:t>print(5*text)</a:t>
            </a:r>
          </a:p>
          <a:p>
            <a:r>
              <a:rPr lang="en-US" dirty="0" smtClean="0"/>
              <a:t>Input </a:t>
            </a:r>
            <a:r>
              <a:rPr lang="en-US" b="1" dirty="0" smtClean="0"/>
              <a:t>returns </a:t>
            </a:r>
            <a:r>
              <a:rPr lang="en-US" b="1" dirty="0"/>
              <a:t>a string </a:t>
            </a:r>
            <a:r>
              <a:rPr lang="en-US" dirty="0"/>
              <a:t>so must cast if working with </a:t>
            </a:r>
            <a:r>
              <a:rPr lang="en-US" dirty="0" smtClean="0"/>
              <a:t>numbers</a:t>
            </a:r>
          </a:p>
          <a:p>
            <a:pPr marL="0" indent="0">
              <a:buNone/>
            </a:pPr>
            <a:r>
              <a:rPr lang="en-US" dirty="0" err="1" smtClean="0"/>
              <a:t>num</a:t>
            </a:r>
            <a:r>
              <a:rPr lang="en-US" dirty="0"/>
              <a:t>= </a:t>
            </a:r>
            <a:r>
              <a:rPr lang="en-US" dirty="0" err="1"/>
              <a:t>int</a:t>
            </a:r>
            <a:r>
              <a:rPr lang="en-US" dirty="0"/>
              <a:t>(input("Type a number... "))</a:t>
            </a:r>
          </a:p>
          <a:p>
            <a:pPr marL="0" indent="0">
              <a:buNone/>
            </a:pPr>
            <a:r>
              <a:rPr lang="en-US" dirty="0"/>
              <a:t>print(5*</a:t>
            </a:r>
            <a:r>
              <a:rPr lang="en-US" dirty="0" err="1"/>
              <a:t>num</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17584430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EXPRESSIONS</a:t>
            </a:r>
          </a:p>
        </p:txBody>
      </p:sp>
      <p:sp>
        <p:nvSpPr>
          <p:cNvPr id="3" name="Content Placeholder 2"/>
          <p:cNvSpPr>
            <a:spLocks noGrp="1"/>
          </p:cNvSpPr>
          <p:nvPr>
            <p:ph idx="1"/>
          </p:nvPr>
        </p:nvSpPr>
        <p:spPr/>
        <p:txBody>
          <a:bodyPr/>
          <a:lstStyle/>
          <a:p>
            <a:r>
              <a:rPr lang="en-US" b="1" dirty="0" smtClean="0"/>
              <a:t>combine </a:t>
            </a:r>
            <a:r>
              <a:rPr lang="en-US" b="1" dirty="0"/>
              <a:t>objects and operators </a:t>
            </a:r>
            <a:r>
              <a:rPr lang="en-US" dirty="0"/>
              <a:t>to form expressions</a:t>
            </a:r>
          </a:p>
          <a:p>
            <a:r>
              <a:rPr lang="en-US" dirty="0" smtClean="0"/>
              <a:t>an </a:t>
            </a:r>
            <a:r>
              <a:rPr lang="en-US" dirty="0"/>
              <a:t>expression has a </a:t>
            </a:r>
            <a:r>
              <a:rPr lang="en-US" b="1" dirty="0"/>
              <a:t>value</a:t>
            </a:r>
            <a:r>
              <a:rPr lang="en-US" dirty="0"/>
              <a:t>, which has a type</a:t>
            </a:r>
          </a:p>
          <a:p>
            <a:pPr marL="0" indent="0">
              <a:buNone/>
            </a:pPr>
            <a:r>
              <a:rPr lang="en-US" dirty="0" smtClean="0"/>
              <a:t>syntax </a:t>
            </a:r>
            <a:r>
              <a:rPr lang="en-US" dirty="0"/>
              <a:t>for a simple expression</a:t>
            </a:r>
          </a:p>
          <a:p>
            <a:pPr marL="0" indent="0">
              <a:buNone/>
            </a:pPr>
            <a:r>
              <a:rPr lang="en-US" dirty="0"/>
              <a:t>&lt;object&gt; </a:t>
            </a:r>
            <a:r>
              <a:rPr lang="en-US" dirty="0" smtClean="0"/>
              <a:t>&lt;operator</a:t>
            </a:r>
            <a:r>
              <a:rPr lang="en-US" dirty="0"/>
              <a:t>&gt; &lt;object&gt; </a:t>
            </a:r>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638521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651" y="257580"/>
            <a:ext cx="8911687" cy="1280890"/>
          </a:xfrm>
        </p:spPr>
        <p:txBody>
          <a:bodyPr/>
          <a:lstStyle/>
          <a:p>
            <a:pPr algn="ctr"/>
            <a:r>
              <a:rPr lang="en-US" b="1" dirty="0" smtClean="0"/>
              <a:t>Introduction to </a:t>
            </a:r>
            <a:r>
              <a:rPr lang="en-US" b="1" dirty="0" err="1"/>
              <a:t>O</a:t>
            </a:r>
            <a:r>
              <a:rPr lang="en-US" b="1" dirty="0" err="1" smtClean="0"/>
              <a:t>penCV</a:t>
            </a:r>
            <a:endParaRPr lang="en-US" b="1" dirty="0"/>
          </a:p>
        </p:txBody>
      </p:sp>
      <p:sp>
        <p:nvSpPr>
          <p:cNvPr id="3" name="Content Placeholder 2"/>
          <p:cNvSpPr>
            <a:spLocks noGrp="1"/>
          </p:cNvSpPr>
          <p:nvPr>
            <p:ph idx="1"/>
          </p:nvPr>
        </p:nvSpPr>
        <p:spPr>
          <a:xfrm>
            <a:off x="2589212" y="1609859"/>
            <a:ext cx="8915400" cy="4301363"/>
          </a:xfrm>
        </p:spPr>
        <p:txBody>
          <a:bodyPr vert="horz" lIns="91440" tIns="45720" rIns="91440" bIns="45720" rtlCol="0" anchor="t">
            <a:normAutofit fontScale="92500" lnSpcReduction="20000"/>
          </a:bodyPr>
          <a:lstStyle/>
          <a:p>
            <a:pPr algn="just"/>
            <a:r>
              <a:rPr lang="en-US" dirty="0"/>
              <a:t>OpenCV is released under a BSD license and hence it’s free for both academic and commercial use. </a:t>
            </a:r>
            <a:endParaRPr lang="en-US" dirty="0" smtClean="0"/>
          </a:p>
          <a:p>
            <a:pPr algn="just"/>
            <a:r>
              <a:rPr lang="en-US" dirty="0" smtClean="0"/>
              <a:t>It </a:t>
            </a:r>
            <a:r>
              <a:rPr lang="en-US" dirty="0"/>
              <a:t>has C++, C, Python and Java interfaces and supports Windows, Linux, Mac OS, iOS and Android. </a:t>
            </a:r>
            <a:endParaRPr lang="en-US" dirty="0" smtClean="0"/>
          </a:p>
          <a:p>
            <a:pPr algn="just"/>
            <a:r>
              <a:rPr lang="en-US" dirty="0" err="1" smtClean="0"/>
              <a:t>OpenCV</a:t>
            </a:r>
            <a:r>
              <a:rPr lang="en-US" dirty="0" smtClean="0"/>
              <a:t> </a:t>
            </a:r>
            <a:r>
              <a:rPr lang="en-US" dirty="0"/>
              <a:t>was designed for computational efficiency and with a strong focus on real-time applications. </a:t>
            </a:r>
            <a:endParaRPr lang="en-US" dirty="0" smtClean="0"/>
          </a:p>
          <a:p>
            <a:pPr algn="just"/>
            <a:r>
              <a:rPr lang="en-US" dirty="0" smtClean="0"/>
              <a:t>Written </a:t>
            </a:r>
            <a:r>
              <a:rPr lang="en-US" dirty="0"/>
              <a:t>in optimized C/C++, the library can take advantage of multi-core processing. </a:t>
            </a:r>
            <a:endParaRPr lang="en-US" dirty="0" smtClean="0"/>
          </a:p>
          <a:p>
            <a:pPr algn="just"/>
            <a:r>
              <a:rPr lang="en-US" dirty="0" smtClean="0"/>
              <a:t>Enabled </a:t>
            </a:r>
            <a:r>
              <a:rPr lang="en-US" dirty="0"/>
              <a:t>with OpenCL, it can take advantage of the hardware acceleration of the underlying heterogeneous compute platform</a:t>
            </a:r>
            <a:r>
              <a:rPr lang="en-US" dirty="0" smtClean="0"/>
              <a:t>.</a:t>
            </a:r>
          </a:p>
          <a:p>
            <a:pPr algn="just"/>
            <a:r>
              <a:rPr lang="en-US" dirty="0" smtClean="0"/>
              <a:t> </a:t>
            </a:r>
            <a:r>
              <a:rPr lang="en-US" dirty="0"/>
              <a:t>Adopted all around the world, OpenCV has more than 47 thousand people of user community and estimated number of downloads exceeding 9 million. </a:t>
            </a:r>
            <a:endParaRPr lang="en-US" dirty="0" smtClean="0"/>
          </a:p>
          <a:p>
            <a:pPr algn="just"/>
            <a:r>
              <a:rPr lang="en-US" dirty="0" smtClean="0"/>
              <a:t>Usage </a:t>
            </a:r>
            <a:r>
              <a:rPr lang="en-US" dirty="0"/>
              <a:t>ranges from interactive art, to mines inspection, stitching maps on the web or through advanced robotics</a:t>
            </a:r>
            <a:r>
              <a:rPr lang="en-US" dirty="0" smtClean="0"/>
              <a:t>.</a:t>
            </a:r>
          </a:p>
          <a:p>
            <a:pPr algn="just"/>
            <a:r>
              <a:rPr lang="en-US" dirty="0" err="1"/>
              <a:t>OpenCV</a:t>
            </a:r>
            <a:r>
              <a:rPr lang="en-US" dirty="0"/>
              <a:t>-Python is the Python API of </a:t>
            </a:r>
            <a:r>
              <a:rPr lang="en-US" dirty="0" err="1"/>
              <a:t>OpenCV</a:t>
            </a:r>
            <a:r>
              <a:rPr lang="en-US" dirty="0"/>
              <a:t>. It combines the best qualities of </a:t>
            </a:r>
            <a:r>
              <a:rPr lang="en-US" dirty="0" err="1"/>
              <a:t>OpenCV</a:t>
            </a:r>
            <a:r>
              <a:rPr lang="en-US" dirty="0"/>
              <a:t> C++ API and Python language.</a:t>
            </a:r>
            <a:endParaRPr lang="en-US" dirty="0">
              <a:latin typeface="Calibri"/>
            </a:endParaRPr>
          </a:p>
        </p:txBody>
      </p:sp>
      <p:sp>
        <p:nvSpPr>
          <p:cNvPr id="4" name="Date Placeholder 3"/>
          <p:cNvSpPr>
            <a:spLocks noGrp="1"/>
          </p:cNvSpPr>
          <p:nvPr>
            <p:ph type="dt" sz="half" idx="10"/>
          </p:nvPr>
        </p:nvSpPr>
        <p:spPr/>
        <p:txBody>
          <a:bodyPr/>
          <a:lstStyle/>
          <a:p>
            <a:fld id="{C08BE5E8-7CC7-423B-9A90-FA6FE39853EF}"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822546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OPERATORS ON </a:t>
            </a:r>
            <a:r>
              <a:rPr lang="en-US" b="1" dirty="0" err="1"/>
              <a:t>ints</a:t>
            </a:r>
            <a:r>
              <a:rPr lang="en-US" b="1" dirty="0"/>
              <a:t> and floats</a:t>
            </a:r>
          </a:p>
        </p:txBody>
      </p:sp>
      <p:sp>
        <p:nvSpPr>
          <p:cNvPr id="3" name="Content Placeholder 2"/>
          <p:cNvSpPr>
            <a:spLocks noGrp="1"/>
          </p:cNvSpPr>
          <p:nvPr>
            <p:ph idx="1"/>
          </p:nvPr>
        </p:nvSpPr>
        <p:spPr/>
        <p:txBody>
          <a:bodyPr>
            <a:normAutofit/>
          </a:bodyPr>
          <a:lstStyle/>
          <a:p>
            <a:r>
              <a:rPr lang="en-US" dirty="0" err="1" smtClean="0"/>
              <a:t>i+j</a:t>
            </a:r>
            <a:r>
              <a:rPr lang="en-US" dirty="0" smtClean="0"/>
              <a:t> the </a:t>
            </a:r>
            <a:r>
              <a:rPr lang="en-US" dirty="0"/>
              <a:t>sum</a:t>
            </a:r>
          </a:p>
          <a:p>
            <a:r>
              <a:rPr lang="en-US" dirty="0" err="1" smtClean="0"/>
              <a:t>i</a:t>
            </a:r>
            <a:r>
              <a:rPr lang="en-US" dirty="0" smtClean="0"/>
              <a:t>-j the </a:t>
            </a:r>
            <a:r>
              <a:rPr lang="en-US" dirty="0"/>
              <a:t>difference</a:t>
            </a:r>
          </a:p>
          <a:p>
            <a:r>
              <a:rPr lang="en-US" dirty="0" err="1" smtClean="0"/>
              <a:t>i</a:t>
            </a:r>
            <a:r>
              <a:rPr lang="en-US" dirty="0" smtClean="0"/>
              <a:t>*j the </a:t>
            </a:r>
            <a:r>
              <a:rPr lang="en-US" b="1" dirty="0"/>
              <a:t>product</a:t>
            </a:r>
            <a:endParaRPr lang="en-US" dirty="0"/>
          </a:p>
          <a:p>
            <a:r>
              <a:rPr lang="en-US" dirty="0" err="1" smtClean="0"/>
              <a:t>i</a:t>
            </a:r>
            <a:r>
              <a:rPr lang="en-US" dirty="0" smtClean="0"/>
              <a:t>/j </a:t>
            </a:r>
            <a:r>
              <a:rPr lang="en-US" b="1" dirty="0" smtClean="0"/>
              <a:t>division</a:t>
            </a:r>
            <a:endParaRPr lang="en-US" dirty="0"/>
          </a:p>
          <a:p>
            <a:r>
              <a:rPr lang="en-US" dirty="0" err="1" smtClean="0"/>
              <a:t>i</a:t>
            </a:r>
            <a:r>
              <a:rPr lang="en-US" dirty="0"/>
              <a:t>//</a:t>
            </a:r>
            <a:r>
              <a:rPr lang="en-US" dirty="0" smtClean="0"/>
              <a:t>j </a:t>
            </a:r>
            <a:r>
              <a:rPr lang="en-US" b="1" dirty="0" err="1" smtClean="0"/>
              <a:t>int</a:t>
            </a:r>
            <a:r>
              <a:rPr lang="en-US" b="1" dirty="0" smtClean="0"/>
              <a:t> division</a:t>
            </a:r>
            <a:endParaRPr lang="en-US" dirty="0"/>
          </a:p>
          <a:p>
            <a:r>
              <a:rPr lang="en-US" dirty="0" err="1" smtClean="0"/>
              <a:t>i%j</a:t>
            </a:r>
            <a:r>
              <a:rPr lang="en-US" dirty="0" smtClean="0"/>
              <a:t> the </a:t>
            </a:r>
            <a:r>
              <a:rPr lang="en-US" b="1" dirty="0" smtClean="0"/>
              <a:t>remainder </a:t>
            </a:r>
            <a:r>
              <a:rPr lang="en-US" dirty="0" smtClean="0"/>
              <a:t>when I is </a:t>
            </a:r>
            <a:r>
              <a:rPr lang="en-US" dirty="0"/>
              <a:t>divided by j</a:t>
            </a:r>
          </a:p>
          <a:p>
            <a:r>
              <a:rPr lang="en-US" dirty="0" err="1" smtClean="0"/>
              <a:t>i</a:t>
            </a:r>
            <a:r>
              <a:rPr lang="en-US" dirty="0"/>
              <a:t>**</a:t>
            </a:r>
            <a:r>
              <a:rPr lang="en-US" dirty="0" smtClean="0"/>
              <a:t>j I to </a:t>
            </a:r>
            <a:r>
              <a:rPr lang="en-US" dirty="0"/>
              <a:t>the </a:t>
            </a:r>
            <a:r>
              <a:rPr lang="en-US" b="1" dirty="0" smtClean="0"/>
              <a:t>power </a:t>
            </a:r>
            <a:r>
              <a:rPr lang="en-US" dirty="0" smtClean="0"/>
              <a:t>of </a:t>
            </a:r>
            <a:r>
              <a:rPr lang="en-US" dirty="0"/>
              <a:t>j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1623309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SIMPLE OPERATIONS</a:t>
            </a:r>
          </a:p>
        </p:txBody>
      </p:sp>
      <p:sp>
        <p:nvSpPr>
          <p:cNvPr id="3" name="Content Placeholder 2"/>
          <p:cNvSpPr>
            <a:spLocks noGrp="1"/>
          </p:cNvSpPr>
          <p:nvPr>
            <p:ph idx="1"/>
          </p:nvPr>
        </p:nvSpPr>
        <p:spPr/>
        <p:txBody>
          <a:bodyPr>
            <a:normAutofit lnSpcReduction="10000"/>
          </a:bodyPr>
          <a:lstStyle/>
          <a:p>
            <a:r>
              <a:rPr lang="en-US" dirty="0" smtClean="0"/>
              <a:t>parentheses </a:t>
            </a:r>
            <a:r>
              <a:rPr lang="en-US" dirty="0"/>
              <a:t>used to tell Python to do these operations first</a:t>
            </a:r>
          </a:p>
          <a:p>
            <a:pPr lvl="1"/>
            <a:r>
              <a:rPr lang="en-US" dirty="0" smtClean="0"/>
              <a:t>3*5+1 </a:t>
            </a:r>
            <a:r>
              <a:rPr lang="en-US" dirty="0"/>
              <a:t>evaluates to 16</a:t>
            </a:r>
          </a:p>
          <a:p>
            <a:pPr lvl="1"/>
            <a:r>
              <a:rPr lang="en-US" dirty="0" smtClean="0"/>
              <a:t>3</a:t>
            </a:r>
            <a:r>
              <a:rPr lang="en-US" dirty="0"/>
              <a:t>*(5+1) evaluates to 18</a:t>
            </a:r>
          </a:p>
          <a:p>
            <a:r>
              <a:rPr lang="en-US" b="1" dirty="0" smtClean="0"/>
              <a:t>operator </a:t>
            </a:r>
            <a:r>
              <a:rPr lang="en-US" b="1" dirty="0"/>
              <a:t>precedence </a:t>
            </a:r>
            <a:r>
              <a:rPr lang="en-US" dirty="0"/>
              <a:t>without parentheses</a:t>
            </a:r>
          </a:p>
          <a:p>
            <a:pPr lvl="1"/>
            <a:r>
              <a:rPr lang="en-US" dirty="0" smtClean="0"/>
              <a:t>**</a:t>
            </a:r>
            <a:endParaRPr lang="en-US" dirty="0"/>
          </a:p>
          <a:p>
            <a:pPr lvl="1"/>
            <a:r>
              <a:rPr lang="en-US" dirty="0" smtClean="0"/>
              <a:t>*</a:t>
            </a:r>
            <a:endParaRPr lang="en-US" dirty="0"/>
          </a:p>
          <a:p>
            <a:pPr lvl="1"/>
            <a:r>
              <a:rPr lang="en-US" dirty="0" smtClean="0"/>
              <a:t>/</a:t>
            </a:r>
            <a:endParaRPr lang="en-US" dirty="0"/>
          </a:p>
          <a:p>
            <a:pPr lvl="1"/>
            <a:r>
              <a:rPr lang="en-US" dirty="0" smtClean="0"/>
              <a:t>+ </a:t>
            </a:r>
            <a:r>
              <a:rPr lang="en-US" dirty="0"/>
              <a:t>and –executed left to right, as appear in expression </a:t>
            </a:r>
          </a:p>
          <a:p>
            <a:endParaRPr lang="en-US" dirty="0"/>
          </a:p>
          <a:p>
            <a:pPr marL="0" indent="0">
              <a:buNone/>
            </a:pPr>
            <a:r>
              <a:rPr lang="en-US" dirty="0" smtClean="0"/>
              <a:t> </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844094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BINDING VARIABLES AND VALUES</a:t>
            </a:r>
          </a:p>
        </p:txBody>
      </p:sp>
      <p:sp>
        <p:nvSpPr>
          <p:cNvPr id="3" name="Content Placeholder 2"/>
          <p:cNvSpPr>
            <a:spLocks noGrp="1"/>
          </p:cNvSpPr>
          <p:nvPr>
            <p:ph idx="1"/>
          </p:nvPr>
        </p:nvSpPr>
        <p:spPr/>
        <p:txBody>
          <a:bodyPr/>
          <a:lstStyle/>
          <a:p>
            <a:pPr algn="just"/>
            <a:r>
              <a:rPr lang="en-US" dirty="0" smtClean="0"/>
              <a:t>equal </a:t>
            </a:r>
            <a:r>
              <a:rPr lang="en-US" dirty="0"/>
              <a:t>sign is an </a:t>
            </a:r>
            <a:r>
              <a:rPr lang="en-US" b="1" dirty="0" smtClean="0"/>
              <a:t>assignment </a:t>
            </a:r>
            <a:r>
              <a:rPr lang="en-US" dirty="0" smtClean="0"/>
              <a:t>of </a:t>
            </a:r>
            <a:r>
              <a:rPr lang="en-US" dirty="0"/>
              <a:t>a value to a variable name</a:t>
            </a:r>
          </a:p>
          <a:p>
            <a:pPr lvl="1" algn="just"/>
            <a:r>
              <a:rPr lang="en-US" dirty="0"/>
              <a:t>pi = 3.14159</a:t>
            </a:r>
          </a:p>
          <a:p>
            <a:pPr lvl="1" algn="just"/>
            <a:r>
              <a:rPr lang="en-US" dirty="0" err="1"/>
              <a:t>pi_approx</a:t>
            </a:r>
            <a:r>
              <a:rPr lang="en-US" dirty="0"/>
              <a:t>= 22/7</a:t>
            </a:r>
          </a:p>
          <a:p>
            <a:pPr algn="just"/>
            <a:r>
              <a:rPr lang="en-US" dirty="0" smtClean="0"/>
              <a:t>value </a:t>
            </a:r>
            <a:r>
              <a:rPr lang="en-US" dirty="0"/>
              <a:t>stored in computer memory</a:t>
            </a:r>
          </a:p>
          <a:p>
            <a:pPr algn="just"/>
            <a:r>
              <a:rPr lang="en-US" dirty="0" smtClean="0"/>
              <a:t>an </a:t>
            </a:r>
            <a:r>
              <a:rPr lang="en-US" dirty="0"/>
              <a:t>assignment binds name to value</a:t>
            </a:r>
          </a:p>
          <a:p>
            <a:pPr algn="just"/>
            <a:r>
              <a:rPr lang="en-US" dirty="0" smtClean="0"/>
              <a:t>retrieve </a:t>
            </a:r>
            <a:r>
              <a:rPr lang="en-US" dirty="0"/>
              <a:t>value associated with name or variable by invoking the name, by typing pi </a:t>
            </a:r>
          </a:p>
          <a:p>
            <a:pPr algn="just"/>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2255303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CHANGING BINDINGS</a:t>
            </a:r>
          </a:p>
        </p:txBody>
      </p:sp>
      <p:sp>
        <p:nvSpPr>
          <p:cNvPr id="3" name="Content Placeholder 2"/>
          <p:cNvSpPr>
            <a:spLocks noGrp="1"/>
          </p:cNvSpPr>
          <p:nvPr>
            <p:ph idx="1"/>
          </p:nvPr>
        </p:nvSpPr>
        <p:spPr/>
        <p:txBody>
          <a:bodyPr/>
          <a:lstStyle/>
          <a:p>
            <a:r>
              <a:rPr lang="en-US" dirty="0" smtClean="0"/>
              <a:t>can </a:t>
            </a:r>
            <a:r>
              <a:rPr lang="en-US" b="1" dirty="0" smtClean="0"/>
              <a:t>re-bind </a:t>
            </a:r>
            <a:r>
              <a:rPr lang="en-US" dirty="0" smtClean="0"/>
              <a:t>variable </a:t>
            </a:r>
            <a:r>
              <a:rPr lang="en-US" dirty="0"/>
              <a:t>names using new assignment statements</a:t>
            </a:r>
          </a:p>
          <a:p>
            <a:r>
              <a:rPr lang="en-US" dirty="0" smtClean="0"/>
              <a:t>previous </a:t>
            </a:r>
            <a:r>
              <a:rPr lang="en-US" dirty="0"/>
              <a:t>value may still stored in memory but lost the handle for it</a:t>
            </a:r>
          </a:p>
          <a:p>
            <a:r>
              <a:rPr lang="en-US" dirty="0" smtClean="0"/>
              <a:t>value </a:t>
            </a:r>
            <a:r>
              <a:rPr lang="en-US" dirty="0"/>
              <a:t>for area does not change until you tell the computer to do the calculation again </a:t>
            </a:r>
          </a:p>
          <a:p>
            <a:pPr marL="0" indent="0">
              <a:buNone/>
            </a:pPr>
            <a:r>
              <a:rPr lang="en-US" dirty="0"/>
              <a:t>pi = 3.14</a:t>
            </a:r>
          </a:p>
          <a:p>
            <a:pPr marL="0" indent="0">
              <a:buNone/>
            </a:pPr>
            <a:r>
              <a:rPr lang="en-US" dirty="0"/>
              <a:t>radius = 2.2</a:t>
            </a:r>
          </a:p>
          <a:p>
            <a:pPr marL="0" indent="0">
              <a:buNone/>
            </a:pPr>
            <a:r>
              <a:rPr lang="en-US" dirty="0"/>
              <a:t>area = pi*(radius**2)</a:t>
            </a:r>
          </a:p>
          <a:p>
            <a:pPr marL="0" indent="0">
              <a:buNone/>
            </a:pPr>
            <a:r>
              <a:rPr lang="en-US" dirty="0"/>
              <a:t>radius = radius+1</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23</a:t>
            </a:fld>
            <a:endParaRPr lang="en-US"/>
          </a:p>
        </p:txBody>
      </p:sp>
      <p:pic>
        <p:nvPicPr>
          <p:cNvPr id="7" name="Picture 6"/>
          <p:cNvPicPr>
            <a:picLocks noChangeAspect="1"/>
          </p:cNvPicPr>
          <p:nvPr/>
        </p:nvPicPr>
        <p:blipFill>
          <a:blip r:embed="rId2"/>
          <a:stretch>
            <a:fillRect/>
          </a:stretch>
        </p:blipFill>
        <p:spPr>
          <a:xfrm>
            <a:off x="6693661" y="3663392"/>
            <a:ext cx="3028950" cy="1571625"/>
          </a:xfrm>
          <a:prstGeom prst="rect">
            <a:avLst/>
          </a:prstGeom>
        </p:spPr>
      </p:pic>
    </p:spTree>
    <p:extLst>
      <p:ext uri="{BB962C8B-B14F-4D97-AF65-F5344CB8AC3E}">
        <p14:creationId xmlns:p14="http://schemas.microsoft.com/office/powerpoint/2010/main" val="135343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Comments</a:t>
            </a:r>
            <a:br>
              <a:rPr lang="en-US" b="1" dirty="0"/>
            </a:br>
            <a:endParaRPr lang="en-US" b="1" dirty="0"/>
          </a:p>
        </p:txBody>
      </p:sp>
      <p:sp>
        <p:nvSpPr>
          <p:cNvPr id="3" name="Content Placeholder 2"/>
          <p:cNvSpPr>
            <a:spLocks noGrp="1"/>
          </p:cNvSpPr>
          <p:nvPr>
            <p:ph idx="1"/>
          </p:nvPr>
        </p:nvSpPr>
        <p:spPr>
          <a:xfrm>
            <a:off x="2589212" y="1313645"/>
            <a:ext cx="8915400" cy="4597577"/>
          </a:xfrm>
        </p:spPr>
        <p:txBody>
          <a:bodyPr>
            <a:normAutofit fontScale="92500" lnSpcReduction="10000"/>
          </a:bodyPr>
          <a:lstStyle/>
          <a:p>
            <a:r>
              <a:rPr lang="en-US" dirty="0"/>
              <a:t>Comments are any text to the right of the # symbol and is mainly useful as notes for the reader of the program.</a:t>
            </a:r>
          </a:p>
          <a:p>
            <a:pPr marL="0" indent="0">
              <a:buNone/>
            </a:pPr>
            <a:r>
              <a:rPr lang="en-US" dirty="0"/>
              <a:t>For example:</a:t>
            </a:r>
          </a:p>
          <a:p>
            <a:pPr marL="0" indent="0">
              <a:buNone/>
            </a:pPr>
            <a:r>
              <a:rPr lang="en-US" dirty="0" smtClean="0"/>
              <a:t>	print</a:t>
            </a:r>
            <a:r>
              <a:rPr lang="en-US" dirty="0"/>
              <a:t>('hello world') # Note that print is a function</a:t>
            </a:r>
          </a:p>
          <a:p>
            <a:pPr marL="0" indent="0">
              <a:buNone/>
            </a:pPr>
            <a:r>
              <a:rPr lang="en-US" dirty="0"/>
              <a:t>or:</a:t>
            </a:r>
          </a:p>
          <a:p>
            <a:pPr marL="0" indent="0">
              <a:buNone/>
            </a:pPr>
            <a:r>
              <a:rPr lang="en-US" dirty="0" smtClean="0"/>
              <a:t>	# </a:t>
            </a:r>
            <a:r>
              <a:rPr lang="en-US" dirty="0"/>
              <a:t>Note that print is a function</a:t>
            </a:r>
          </a:p>
          <a:p>
            <a:pPr marL="0" indent="0">
              <a:buNone/>
            </a:pPr>
            <a:r>
              <a:rPr lang="en-US" dirty="0" smtClean="0"/>
              <a:t>	print</a:t>
            </a:r>
            <a:r>
              <a:rPr lang="en-US" dirty="0"/>
              <a:t>('hello world</a:t>
            </a:r>
            <a:r>
              <a:rPr lang="en-US" dirty="0" smtClean="0"/>
              <a:t>')</a:t>
            </a:r>
          </a:p>
          <a:p>
            <a:pPr marL="0" indent="0">
              <a:buNone/>
            </a:pPr>
            <a:r>
              <a:rPr lang="en-US" dirty="0"/>
              <a:t>Use as many useful comments as you can in your program to:</a:t>
            </a:r>
          </a:p>
          <a:p>
            <a:r>
              <a:rPr lang="en-US" dirty="0"/>
              <a:t>explain assumptions</a:t>
            </a:r>
          </a:p>
          <a:p>
            <a:r>
              <a:rPr lang="en-US" dirty="0"/>
              <a:t>explain important decisions</a:t>
            </a:r>
          </a:p>
          <a:p>
            <a:r>
              <a:rPr lang="en-US" dirty="0"/>
              <a:t>explain important details</a:t>
            </a:r>
          </a:p>
          <a:p>
            <a:r>
              <a:rPr lang="en-US" dirty="0"/>
              <a:t>explain problems you're trying to solve</a:t>
            </a:r>
          </a:p>
          <a:p>
            <a:r>
              <a:rPr lang="en-US" dirty="0"/>
              <a:t>explain problems you're trying to overcome in your program, etc.</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2671292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Strings</a:t>
            </a:r>
            <a:br>
              <a:rPr lang="en-US" b="1" dirty="0"/>
            </a:br>
            <a:endParaRPr lang="en-US" b="1" dirty="0"/>
          </a:p>
        </p:txBody>
      </p:sp>
      <p:sp>
        <p:nvSpPr>
          <p:cNvPr id="3" name="Content Placeholder 2"/>
          <p:cNvSpPr>
            <a:spLocks noGrp="1"/>
          </p:cNvSpPr>
          <p:nvPr>
            <p:ph idx="1"/>
          </p:nvPr>
        </p:nvSpPr>
        <p:spPr>
          <a:xfrm>
            <a:off x="2589212" y="1352281"/>
            <a:ext cx="8915400" cy="4778155"/>
          </a:xfrm>
        </p:spPr>
        <p:txBody>
          <a:bodyPr>
            <a:normAutofit/>
          </a:bodyPr>
          <a:lstStyle/>
          <a:p>
            <a:r>
              <a:rPr lang="en-US" dirty="0"/>
              <a:t>A string is a sequence of characters. Strings are basically just a bunch of words.</a:t>
            </a:r>
          </a:p>
          <a:p>
            <a:r>
              <a:rPr lang="en-US" dirty="0"/>
              <a:t>You will be using strings in almost every Python program that you write, so pay attention to the following part.</a:t>
            </a:r>
          </a:p>
          <a:p>
            <a:r>
              <a:rPr lang="en-US" dirty="0"/>
              <a:t>Single </a:t>
            </a:r>
            <a:r>
              <a:rPr lang="en-US" dirty="0" smtClean="0"/>
              <a:t>Quote</a:t>
            </a:r>
            <a:endParaRPr lang="en-US" dirty="0"/>
          </a:p>
          <a:p>
            <a:pPr lvl="1"/>
            <a:r>
              <a:rPr lang="en-US" dirty="0"/>
              <a:t>You can specify strings using single quotes such as 'Quote me on this'.</a:t>
            </a:r>
          </a:p>
          <a:p>
            <a:pPr lvl="1"/>
            <a:r>
              <a:rPr lang="en-US" dirty="0"/>
              <a:t>All white space i.e. spaces and tabs, within the quotes, are preserved as-is.</a:t>
            </a:r>
          </a:p>
          <a:p>
            <a:r>
              <a:rPr lang="en-US" dirty="0"/>
              <a:t>Double </a:t>
            </a:r>
            <a:r>
              <a:rPr lang="en-US" dirty="0" smtClean="0"/>
              <a:t>Quotes</a:t>
            </a:r>
            <a:endParaRPr lang="en-US" dirty="0"/>
          </a:p>
          <a:p>
            <a:pPr lvl="1"/>
            <a:r>
              <a:rPr lang="en-US" dirty="0"/>
              <a:t>Strings in double quotes work exactly the same way as strings in single quotes. An example is "What's your name?".</a:t>
            </a:r>
          </a:p>
          <a:p>
            <a:r>
              <a:rPr lang="en-US" dirty="0"/>
              <a:t>Triple </a:t>
            </a:r>
            <a:r>
              <a:rPr lang="en-US" dirty="0" smtClean="0"/>
              <a:t>Quotes</a:t>
            </a:r>
            <a:endParaRPr lang="en-US" dirty="0"/>
          </a:p>
          <a:p>
            <a:pPr lvl="1"/>
            <a:r>
              <a:rPr lang="en-US" dirty="0"/>
              <a:t>You can specify multi-line strings using triple quotes - (""" or '''). You can use single quotes and double quotes freely within the triple quotes.</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880049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Strings Are Immutable</a:t>
            </a:r>
          </a:p>
        </p:txBody>
      </p:sp>
      <p:sp>
        <p:nvSpPr>
          <p:cNvPr id="3" name="Content Placeholder 2"/>
          <p:cNvSpPr>
            <a:spLocks noGrp="1"/>
          </p:cNvSpPr>
          <p:nvPr>
            <p:ph idx="1"/>
          </p:nvPr>
        </p:nvSpPr>
        <p:spPr/>
        <p:txBody>
          <a:bodyPr/>
          <a:lstStyle/>
          <a:p>
            <a:pPr algn="just"/>
            <a:r>
              <a:rPr lang="en-US" dirty="0"/>
              <a:t>This means that once you have created a string, you cannot change it. Although this might seem like a bad thing, it really isn't. We will see why this is not a limitation in the various programs that we see later on.</a:t>
            </a:r>
          </a:p>
          <a:p>
            <a:pPr algn="just"/>
            <a:r>
              <a:rPr lang="en-US" dirty="0"/>
              <a:t>Note for C/C++ Programmers</a:t>
            </a:r>
          </a:p>
          <a:p>
            <a:pPr lvl="1" algn="just"/>
            <a:r>
              <a:rPr lang="en-US" dirty="0"/>
              <a:t>There is no separate char data type in Python. There is no real need for it and I am sure you won't miss it.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10287494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OPERATIONS ON STRINGS</a:t>
            </a:r>
          </a:p>
        </p:txBody>
      </p:sp>
      <p:sp>
        <p:nvSpPr>
          <p:cNvPr id="3" name="Content Placeholder 2"/>
          <p:cNvSpPr>
            <a:spLocks noGrp="1"/>
          </p:cNvSpPr>
          <p:nvPr>
            <p:ph idx="1"/>
          </p:nvPr>
        </p:nvSpPr>
        <p:spPr/>
        <p:txBody>
          <a:bodyPr/>
          <a:lstStyle/>
          <a:p>
            <a:r>
              <a:rPr lang="en-US" dirty="0" smtClean="0"/>
              <a:t>‘</a:t>
            </a:r>
            <a:r>
              <a:rPr lang="en-US" dirty="0" err="1"/>
              <a:t>ab</a:t>
            </a:r>
            <a:r>
              <a:rPr lang="en-US" dirty="0"/>
              <a:t>’+ ‘</a:t>
            </a:r>
            <a:r>
              <a:rPr lang="en-US" dirty="0" smtClean="0"/>
              <a:t>cd’ → </a:t>
            </a:r>
            <a:r>
              <a:rPr lang="en-US" b="1" dirty="0" smtClean="0"/>
              <a:t>concatenation</a:t>
            </a:r>
            <a:endParaRPr lang="en-US" dirty="0"/>
          </a:p>
          <a:p>
            <a:r>
              <a:rPr lang="en-US" dirty="0" smtClean="0"/>
              <a:t>3</a:t>
            </a:r>
            <a:r>
              <a:rPr lang="en-US" dirty="0"/>
              <a:t>* ‘</a:t>
            </a:r>
            <a:r>
              <a:rPr lang="en-US" dirty="0" err="1" smtClean="0"/>
              <a:t>eric</a:t>
            </a:r>
            <a:r>
              <a:rPr lang="en-US" dirty="0" smtClean="0"/>
              <a:t>’ </a:t>
            </a:r>
            <a:r>
              <a:rPr lang="en-US" dirty="0"/>
              <a:t>→ </a:t>
            </a:r>
            <a:r>
              <a:rPr lang="en-US" dirty="0" smtClean="0"/>
              <a:t>successive </a:t>
            </a:r>
            <a:r>
              <a:rPr lang="en-US" dirty="0"/>
              <a:t>concatenation</a:t>
            </a:r>
          </a:p>
          <a:p>
            <a:r>
              <a:rPr lang="en-US" dirty="0" err="1" smtClean="0"/>
              <a:t>len</a:t>
            </a:r>
            <a:r>
              <a:rPr lang="en-US" dirty="0"/>
              <a:t>(‘</a:t>
            </a:r>
            <a:r>
              <a:rPr lang="en-US" dirty="0" err="1"/>
              <a:t>eric</a:t>
            </a:r>
            <a:r>
              <a:rPr lang="en-US" dirty="0" smtClean="0"/>
              <a:t>’)</a:t>
            </a:r>
            <a:r>
              <a:rPr lang="en-US" dirty="0"/>
              <a:t> → </a:t>
            </a:r>
            <a:r>
              <a:rPr lang="en-US" dirty="0" smtClean="0"/>
              <a:t> the </a:t>
            </a:r>
            <a:r>
              <a:rPr lang="en-US" dirty="0"/>
              <a:t>length</a:t>
            </a:r>
          </a:p>
          <a:p>
            <a:r>
              <a:rPr lang="en-US" dirty="0" smtClean="0"/>
              <a:t>‘</a:t>
            </a:r>
            <a:r>
              <a:rPr lang="en-US" dirty="0" err="1"/>
              <a:t>eric</a:t>
            </a:r>
            <a:r>
              <a:rPr lang="en-US" dirty="0"/>
              <a:t>’[1] → </a:t>
            </a:r>
            <a:r>
              <a:rPr lang="en-US" b="1" dirty="0" smtClean="0"/>
              <a:t>indexing</a:t>
            </a:r>
            <a:endParaRPr lang="en-US" dirty="0"/>
          </a:p>
          <a:p>
            <a:r>
              <a:rPr lang="en-US" dirty="0" smtClean="0"/>
              <a:t>‘</a:t>
            </a:r>
            <a:r>
              <a:rPr lang="en-US" dirty="0" err="1"/>
              <a:t>eric</a:t>
            </a:r>
            <a:r>
              <a:rPr lang="en-US" dirty="0"/>
              <a:t>’[1:3] → </a:t>
            </a:r>
            <a:r>
              <a:rPr lang="en-US" b="1" dirty="0" smtClean="0"/>
              <a:t>slicing </a:t>
            </a:r>
            <a:endParaRPr lang="en-US" dirty="0"/>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9210881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Indentation</a:t>
            </a:r>
            <a:br>
              <a:rPr lang="en-US" b="1" dirty="0"/>
            </a:br>
            <a:endParaRPr lang="en-US" b="1" dirty="0"/>
          </a:p>
        </p:txBody>
      </p:sp>
      <p:sp>
        <p:nvSpPr>
          <p:cNvPr id="3" name="Content Placeholder 2"/>
          <p:cNvSpPr>
            <a:spLocks noGrp="1"/>
          </p:cNvSpPr>
          <p:nvPr>
            <p:ph idx="1"/>
          </p:nvPr>
        </p:nvSpPr>
        <p:spPr>
          <a:xfrm>
            <a:off x="2589212" y="1416675"/>
            <a:ext cx="8915400" cy="4713761"/>
          </a:xfrm>
        </p:spPr>
        <p:txBody>
          <a:bodyPr>
            <a:normAutofit lnSpcReduction="10000"/>
          </a:bodyPr>
          <a:lstStyle/>
          <a:p>
            <a:pPr algn="just"/>
            <a:r>
              <a:rPr lang="en-US" dirty="0"/>
              <a:t>Whitespace is important in Python. Actually, whitespace at the beginning of the line is important. This is called indentation. </a:t>
            </a:r>
            <a:endParaRPr lang="en-US" dirty="0" smtClean="0"/>
          </a:p>
          <a:p>
            <a:pPr algn="just"/>
            <a:r>
              <a:rPr lang="en-US" dirty="0" smtClean="0"/>
              <a:t>Leading </a:t>
            </a:r>
            <a:r>
              <a:rPr lang="en-US" dirty="0"/>
              <a:t>whitespace (spaces and tabs) at the beginning of the logical line is used to determine the indentation level of the logical line, which in turn is used to determine the grouping of statements.</a:t>
            </a:r>
          </a:p>
          <a:p>
            <a:pPr algn="just"/>
            <a:r>
              <a:rPr lang="en-US" dirty="0"/>
              <a:t>This means that statements which go together must have the same indentation. Each such set of statements is called a block. We will see examples of how blocks are important in later chapters.</a:t>
            </a:r>
          </a:p>
          <a:p>
            <a:pPr algn="just"/>
            <a:r>
              <a:rPr lang="en-US" dirty="0"/>
              <a:t>One thing you should remember is that wrong indentation can give rise to errors. For example:</a:t>
            </a:r>
          </a:p>
          <a:p>
            <a:pPr marL="0" indent="0" algn="just">
              <a:buNone/>
            </a:pPr>
            <a:r>
              <a:rPr lang="en-US" dirty="0" err="1"/>
              <a:t>i</a:t>
            </a:r>
            <a:r>
              <a:rPr lang="en-US" dirty="0"/>
              <a:t> = 5</a:t>
            </a:r>
          </a:p>
          <a:p>
            <a:pPr marL="0" indent="0" algn="just">
              <a:buNone/>
            </a:pPr>
            <a:r>
              <a:rPr lang="en-US" dirty="0"/>
              <a:t># Error below! Notice a single space at the start of the line</a:t>
            </a:r>
          </a:p>
          <a:p>
            <a:pPr marL="0" indent="0" algn="just">
              <a:buNone/>
            </a:pPr>
            <a:r>
              <a:rPr lang="en-US" dirty="0"/>
              <a:t> print('Value is', </a:t>
            </a:r>
            <a:r>
              <a:rPr lang="en-US" dirty="0" err="1"/>
              <a:t>i</a:t>
            </a:r>
            <a:r>
              <a:rPr lang="en-US" dirty="0"/>
              <a:t>)</a:t>
            </a:r>
          </a:p>
          <a:p>
            <a:pPr marL="0" indent="0" algn="just">
              <a:buNone/>
            </a:pPr>
            <a:r>
              <a:rPr lang="en-US" dirty="0"/>
              <a:t>print('I repeat, the value is', </a:t>
            </a:r>
            <a:r>
              <a:rPr lang="en-US" dirty="0" err="1"/>
              <a:t>i</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19121407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 OPERATORS </a:t>
            </a:r>
            <a:r>
              <a:rPr lang="en-US" b="1" dirty="0" smtClean="0"/>
              <a:t>ON </a:t>
            </a:r>
            <a:r>
              <a:rPr lang="en-US" b="1" dirty="0" err="1" smtClean="0"/>
              <a:t>intand</a:t>
            </a:r>
            <a:r>
              <a:rPr lang="en-US" b="1" dirty="0" smtClean="0"/>
              <a:t> </a:t>
            </a:r>
            <a:r>
              <a:rPr lang="en-US" b="1" dirty="0"/>
              <a:t>float</a:t>
            </a:r>
          </a:p>
        </p:txBody>
      </p:sp>
      <p:sp>
        <p:nvSpPr>
          <p:cNvPr id="3" name="Content Placeholder 2"/>
          <p:cNvSpPr>
            <a:spLocks noGrp="1"/>
          </p:cNvSpPr>
          <p:nvPr>
            <p:ph idx="1"/>
          </p:nvPr>
        </p:nvSpPr>
        <p:spPr/>
        <p:txBody>
          <a:bodyPr/>
          <a:lstStyle/>
          <a:p>
            <a:r>
              <a:rPr lang="en-US" dirty="0" smtClean="0"/>
              <a:t>I and j are </a:t>
            </a:r>
            <a:r>
              <a:rPr lang="en-US" dirty="0"/>
              <a:t>any variable names</a:t>
            </a:r>
          </a:p>
          <a:p>
            <a:r>
              <a:rPr lang="en-US" dirty="0" smtClean="0"/>
              <a:t>I &gt; j</a:t>
            </a:r>
            <a:endParaRPr lang="en-US" dirty="0"/>
          </a:p>
          <a:p>
            <a:r>
              <a:rPr lang="en-US" dirty="0" smtClean="0"/>
              <a:t>I &gt;= j</a:t>
            </a:r>
            <a:endParaRPr lang="en-US" dirty="0"/>
          </a:p>
          <a:p>
            <a:r>
              <a:rPr lang="en-US" dirty="0" smtClean="0"/>
              <a:t>I &lt; j</a:t>
            </a:r>
            <a:endParaRPr lang="en-US" dirty="0"/>
          </a:p>
          <a:p>
            <a:r>
              <a:rPr lang="en-US" dirty="0" smtClean="0"/>
              <a:t>I &lt;= j</a:t>
            </a:r>
            <a:endParaRPr lang="en-US" dirty="0"/>
          </a:p>
          <a:p>
            <a:r>
              <a:rPr lang="en-US" dirty="0" smtClean="0"/>
              <a:t>I == j</a:t>
            </a:r>
            <a:r>
              <a:rPr lang="en-US" dirty="0"/>
              <a:t> </a:t>
            </a:r>
            <a:r>
              <a:rPr lang="en-US" dirty="0" smtClean="0"/>
              <a:t> </a:t>
            </a:r>
            <a:r>
              <a:rPr lang="en-US" b="1" dirty="0" smtClean="0"/>
              <a:t>equality </a:t>
            </a:r>
            <a:r>
              <a:rPr lang="en-US" dirty="0" smtClean="0"/>
              <a:t>test</a:t>
            </a:r>
            <a:r>
              <a:rPr lang="en-US" dirty="0"/>
              <a:t>, </a:t>
            </a:r>
            <a:r>
              <a:rPr lang="en-US" dirty="0" smtClean="0"/>
              <a:t>True if I equals </a:t>
            </a:r>
            <a:r>
              <a:rPr lang="en-US" dirty="0"/>
              <a:t>j</a:t>
            </a:r>
          </a:p>
          <a:p>
            <a:r>
              <a:rPr lang="en-US" dirty="0" smtClean="0"/>
              <a:t>I != j    I</a:t>
            </a:r>
            <a:r>
              <a:rPr lang="en-US" b="1" dirty="0" smtClean="0"/>
              <a:t>nequality </a:t>
            </a:r>
            <a:r>
              <a:rPr lang="en-US" dirty="0" smtClean="0"/>
              <a:t>test</a:t>
            </a:r>
            <a:r>
              <a:rPr lang="en-US" dirty="0"/>
              <a:t>, </a:t>
            </a:r>
            <a:r>
              <a:rPr lang="en-US" dirty="0" smtClean="0"/>
              <a:t>True if I not </a:t>
            </a:r>
            <a:r>
              <a:rPr lang="en-US" dirty="0"/>
              <a:t>equal to j </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3537621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803"/>
            <a:ext cx="8911687" cy="1280890"/>
          </a:xfrm>
        </p:spPr>
        <p:txBody>
          <a:bodyPr/>
          <a:lstStyle/>
          <a:p>
            <a:pPr algn="ctr"/>
            <a:r>
              <a:rPr lang="en-US" b="1" dirty="0"/>
              <a:t>MATLAB also can do Image Processing, then why </a:t>
            </a:r>
            <a:r>
              <a:rPr lang="en-US" b="1" dirty="0" err="1"/>
              <a:t>OpenCV</a:t>
            </a:r>
            <a:r>
              <a:rPr lang="en-US" b="1" dirty="0"/>
              <a:t>?</a:t>
            </a:r>
          </a:p>
        </p:txBody>
      </p:sp>
      <p:sp>
        <p:nvSpPr>
          <p:cNvPr id="3" name="Content Placeholder 2"/>
          <p:cNvSpPr>
            <a:spLocks noGrp="1"/>
          </p:cNvSpPr>
          <p:nvPr>
            <p:ph idx="1"/>
          </p:nvPr>
        </p:nvSpPr>
        <p:spPr>
          <a:xfrm>
            <a:off x="2589212" y="1299693"/>
            <a:ext cx="8915400" cy="4611529"/>
          </a:xfrm>
        </p:spPr>
        <p:txBody>
          <a:bodyPr/>
          <a:lstStyle/>
          <a:p>
            <a:pPr algn="just"/>
            <a:r>
              <a:rPr lang="en-US" b="1" u="sng" dirty="0"/>
              <a:t>Speed</a:t>
            </a:r>
            <a:r>
              <a:rPr lang="en-US" b="1" dirty="0"/>
              <a:t>:</a:t>
            </a:r>
            <a:r>
              <a:rPr lang="en-US" dirty="0"/>
              <a:t> </a:t>
            </a:r>
            <a:r>
              <a:rPr lang="en-US" dirty="0" smtClean="0"/>
              <a:t>programs </a:t>
            </a:r>
            <a:r>
              <a:rPr lang="en-US" dirty="0"/>
              <a:t>written in </a:t>
            </a:r>
            <a:r>
              <a:rPr lang="en-US" dirty="0" err="1"/>
              <a:t>OpenCV</a:t>
            </a:r>
            <a:r>
              <a:rPr lang="en-US" dirty="0"/>
              <a:t> run much faster than similar programs written in </a:t>
            </a:r>
            <a:r>
              <a:rPr lang="en-US" dirty="0" err="1"/>
              <a:t>Matlab</a:t>
            </a:r>
            <a:r>
              <a:rPr lang="en-US" dirty="0" smtClean="0"/>
              <a:t>.</a:t>
            </a:r>
          </a:p>
          <a:p>
            <a:pPr algn="just"/>
            <a:r>
              <a:rPr lang="en-US" b="1" u="sng" dirty="0"/>
              <a:t>Resources needed</a:t>
            </a:r>
            <a:r>
              <a:rPr lang="en-US" b="1" dirty="0"/>
              <a:t>:</a:t>
            </a:r>
            <a:r>
              <a:rPr lang="en-US" dirty="0"/>
              <a:t> Due to the high level nature of </a:t>
            </a:r>
            <a:r>
              <a:rPr lang="en-US" dirty="0" err="1"/>
              <a:t>Matlab</a:t>
            </a:r>
            <a:r>
              <a:rPr lang="en-US" dirty="0"/>
              <a:t>, it uses a lot of your systems resources. And I mean </a:t>
            </a:r>
            <a:r>
              <a:rPr lang="en-US" b="1" dirty="0"/>
              <a:t>A LOT!</a:t>
            </a:r>
            <a:r>
              <a:rPr lang="en-US" dirty="0"/>
              <a:t> </a:t>
            </a:r>
            <a:r>
              <a:rPr lang="en-US" dirty="0" err="1"/>
              <a:t>Matlab</a:t>
            </a:r>
            <a:r>
              <a:rPr lang="en-US" dirty="0"/>
              <a:t> code requires over a gig of RAM to run through video. In comparison, typical </a:t>
            </a:r>
            <a:r>
              <a:rPr lang="en-US" dirty="0" err="1"/>
              <a:t>OpenCV</a:t>
            </a:r>
            <a:r>
              <a:rPr lang="en-US" dirty="0"/>
              <a:t> programs only require ~70mb of RAM to run in real-time</a:t>
            </a:r>
            <a:r>
              <a:rPr lang="en-US" dirty="0" smtClean="0"/>
              <a:t>.</a:t>
            </a:r>
          </a:p>
          <a:p>
            <a:pPr algn="just" fontAlgn="base"/>
            <a:r>
              <a:rPr lang="en-US" b="1" u="sng" dirty="0"/>
              <a:t>Cost</a:t>
            </a:r>
            <a:r>
              <a:rPr lang="en-US" b="1" dirty="0"/>
              <a:t>:</a:t>
            </a:r>
            <a:r>
              <a:rPr lang="en-US" dirty="0"/>
              <a:t> List price for the base (no toolboxes) MATLAB (commercial, single user License) is around USD 2150.  </a:t>
            </a:r>
            <a:r>
              <a:rPr lang="en-US" dirty="0" err="1"/>
              <a:t>OpenCV</a:t>
            </a:r>
            <a:r>
              <a:rPr lang="en-US" dirty="0"/>
              <a:t> (</a:t>
            </a:r>
            <a:r>
              <a:rPr lang="en-US" dirty="0">
                <a:hlinkClick r:id="rId2" tooltip="Wikipedia: BSD License"/>
              </a:rPr>
              <a:t>BSD license</a:t>
            </a:r>
            <a:r>
              <a:rPr lang="en-US" dirty="0"/>
              <a:t>) is </a:t>
            </a:r>
            <a:r>
              <a:rPr lang="en-US" b="1" i="1" dirty="0"/>
              <a:t>free!</a:t>
            </a:r>
            <a:r>
              <a:rPr lang="en-US" dirty="0"/>
              <a:t> Now, how do you beat that? Huh? huh? huh?</a:t>
            </a:r>
          </a:p>
          <a:p>
            <a:pPr algn="just" fontAlgn="base"/>
            <a:r>
              <a:rPr lang="en-US" b="1" u="sng" dirty="0"/>
              <a:t>Portability</a:t>
            </a:r>
            <a:r>
              <a:rPr lang="en-US" b="1" dirty="0"/>
              <a:t>:</a:t>
            </a:r>
            <a:r>
              <a:rPr lang="en-US" dirty="0"/>
              <a:t> MATLAB and </a:t>
            </a:r>
            <a:r>
              <a:rPr lang="en-US" dirty="0" err="1"/>
              <a:t>OpenCV</a:t>
            </a:r>
            <a:r>
              <a:rPr lang="en-US" dirty="0"/>
              <a:t> run equally well on Windows, Linux and </a:t>
            </a:r>
            <a:r>
              <a:rPr lang="en-US" dirty="0" err="1"/>
              <a:t>MacOS</a:t>
            </a:r>
            <a:r>
              <a:rPr lang="en-US" dirty="0"/>
              <a:t>. However, when it comes to </a:t>
            </a:r>
            <a:r>
              <a:rPr lang="en-US" dirty="0" err="1"/>
              <a:t>OpenCV</a:t>
            </a:r>
            <a:r>
              <a:rPr lang="en-US" dirty="0"/>
              <a:t>, any device that can run C, can, in all probability, run </a:t>
            </a:r>
            <a:r>
              <a:rPr lang="en-US" dirty="0" err="1"/>
              <a:t>OpenCV</a:t>
            </a:r>
            <a:r>
              <a:rPr lang="en-US" dirty="0"/>
              <a:t>.</a:t>
            </a:r>
          </a:p>
          <a:p>
            <a:pPr marL="0" indent="0" algn="just">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314926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LOGIC OPERATORS ON </a:t>
            </a:r>
            <a:r>
              <a:rPr lang="en-US" b="1" dirty="0" err="1"/>
              <a:t>bools</a:t>
            </a:r>
            <a:endParaRPr lang="en-US" b="1" dirty="0"/>
          </a:p>
        </p:txBody>
      </p:sp>
      <p:sp>
        <p:nvSpPr>
          <p:cNvPr id="3" name="Content Placeholder 2"/>
          <p:cNvSpPr>
            <a:spLocks noGrp="1"/>
          </p:cNvSpPr>
          <p:nvPr>
            <p:ph idx="1"/>
          </p:nvPr>
        </p:nvSpPr>
        <p:spPr/>
        <p:txBody>
          <a:bodyPr/>
          <a:lstStyle/>
          <a:p>
            <a:pPr marL="0" indent="0">
              <a:buNone/>
            </a:pPr>
            <a:r>
              <a:rPr lang="en-US" dirty="0" smtClean="0"/>
              <a:t>A and b are </a:t>
            </a:r>
            <a:r>
              <a:rPr lang="en-US" dirty="0"/>
              <a:t>any variable names</a:t>
            </a:r>
          </a:p>
          <a:p>
            <a:r>
              <a:rPr lang="en-US" dirty="0"/>
              <a:t>not </a:t>
            </a:r>
            <a:r>
              <a:rPr lang="en-US" dirty="0" smtClean="0"/>
              <a:t>a →True if a is False </a:t>
            </a:r>
          </a:p>
          <a:p>
            <a:pPr marL="457200" lvl="1" indent="0">
              <a:buNone/>
            </a:pPr>
            <a:r>
              <a:rPr lang="en-US" dirty="0" smtClean="0"/>
              <a:t>False if a is </a:t>
            </a:r>
            <a:r>
              <a:rPr lang="en-US" dirty="0"/>
              <a:t>True</a:t>
            </a:r>
          </a:p>
          <a:p>
            <a:r>
              <a:rPr lang="en-US" dirty="0"/>
              <a:t>a and </a:t>
            </a:r>
            <a:r>
              <a:rPr lang="en-US" dirty="0" smtClean="0"/>
              <a:t>b </a:t>
            </a:r>
            <a:r>
              <a:rPr lang="en-US" dirty="0"/>
              <a:t>→ </a:t>
            </a:r>
            <a:r>
              <a:rPr lang="en-US" dirty="0" smtClean="0"/>
              <a:t>True if </a:t>
            </a:r>
            <a:r>
              <a:rPr lang="en-US" dirty="0"/>
              <a:t>both are True</a:t>
            </a:r>
          </a:p>
          <a:p>
            <a:r>
              <a:rPr lang="en-US" dirty="0"/>
              <a:t>a or </a:t>
            </a:r>
            <a:r>
              <a:rPr lang="en-US" dirty="0" smtClean="0"/>
              <a:t>b </a:t>
            </a:r>
            <a:r>
              <a:rPr lang="en-US" dirty="0"/>
              <a:t>→ </a:t>
            </a:r>
            <a:r>
              <a:rPr lang="en-US" dirty="0" smtClean="0"/>
              <a:t>True if </a:t>
            </a:r>
            <a:r>
              <a:rPr lang="en-US" dirty="0"/>
              <a:t>either or both are True </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142267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BRANCHING PROGRAMS</a:t>
            </a:r>
          </a:p>
        </p:txBody>
      </p:sp>
      <p:sp>
        <p:nvSpPr>
          <p:cNvPr id="3" name="Content Placeholder 2"/>
          <p:cNvSpPr>
            <a:spLocks noGrp="1"/>
          </p:cNvSpPr>
          <p:nvPr>
            <p:ph idx="1"/>
          </p:nvPr>
        </p:nvSpPr>
        <p:spPr/>
        <p:txBody>
          <a:bodyPr/>
          <a:lstStyle/>
          <a:p>
            <a:r>
              <a:rPr lang="en-US" dirty="0" smtClean="0"/>
              <a:t>The </a:t>
            </a:r>
            <a:r>
              <a:rPr lang="en-US" dirty="0"/>
              <a:t>simplest branching statement is a </a:t>
            </a:r>
            <a:r>
              <a:rPr lang="en-US" b="1" dirty="0"/>
              <a:t>conditional</a:t>
            </a:r>
            <a:endParaRPr lang="en-US" dirty="0"/>
          </a:p>
          <a:p>
            <a:r>
              <a:rPr lang="en-US" dirty="0" smtClean="0"/>
              <a:t>A </a:t>
            </a:r>
            <a:r>
              <a:rPr lang="en-US" dirty="0"/>
              <a:t>test (expression that evaluates to True or False)</a:t>
            </a:r>
          </a:p>
          <a:p>
            <a:r>
              <a:rPr lang="en-US" dirty="0" smtClean="0"/>
              <a:t>A </a:t>
            </a:r>
            <a:r>
              <a:rPr lang="en-US" dirty="0"/>
              <a:t>block of code to execute if the test is True</a:t>
            </a:r>
          </a:p>
          <a:p>
            <a:r>
              <a:rPr lang="en-US" dirty="0" smtClean="0"/>
              <a:t>An </a:t>
            </a:r>
            <a:r>
              <a:rPr lang="en-US" dirty="0"/>
              <a:t>optional block of code to execute if the test is False</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31</a:t>
            </a:fld>
            <a:endParaRPr lang="en-US"/>
          </a:p>
        </p:txBody>
      </p:sp>
      <p:pic>
        <p:nvPicPr>
          <p:cNvPr id="7" name="Picture 6"/>
          <p:cNvPicPr>
            <a:picLocks noChangeAspect="1"/>
          </p:cNvPicPr>
          <p:nvPr/>
        </p:nvPicPr>
        <p:blipFill>
          <a:blip r:embed="rId2"/>
          <a:stretch>
            <a:fillRect/>
          </a:stretch>
        </p:blipFill>
        <p:spPr>
          <a:xfrm>
            <a:off x="4843022" y="3702926"/>
            <a:ext cx="3200400" cy="2966130"/>
          </a:xfrm>
          <a:prstGeom prst="rect">
            <a:avLst/>
          </a:prstGeom>
        </p:spPr>
      </p:pic>
    </p:spTree>
    <p:extLst>
      <p:ext uri="{BB962C8B-B14F-4D97-AF65-F5344CB8AC3E}">
        <p14:creationId xmlns:p14="http://schemas.microsoft.com/office/powerpoint/2010/main" val="2459269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 SIMPLE EXAMPLE</a:t>
            </a:r>
          </a:p>
        </p:txBody>
      </p:sp>
      <p:sp>
        <p:nvSpPr>
          <p:cNvPr id="3" name="Content Placeholder 2"/>
          <p:cNvSpPr>
            <a:spLocks noGrp="1"/>
          </p:cNvSpPr>
          <p:nvPr>
            <p:ph idx="1"/>
          </p:nvPr>
        </p:nvSpPr>
        <p:spPr/>
        <p:txBody>
          <a:bodyPr/>
          <a:lstStyle/>
          <a:p>
            <a:pPr marL="0" indent="0">
              <a:buNone/>
            </a:pPr>
            <a:r>
              <a:rPr lang="en-US" dirty="0"/>
              <a:t>x= </a:t>
            </a:r>
            <a:r>
              <a:rPr lang="en-US" dirty="0" err="1"/>
              <a:t>int</a:t>
            </a:r>
            <a:r>
              <a:rPr lang="en-US" dirty="0"/>
              <a:t>(input(</a:t>
            </a:r>
            <a:r>
              <a:rPr lang="en-US" dirty="0" smtClean="0"/>
              <a:t>'Enter an </a:t>
            </a:r>
            <a:r>
              <a:rPr lang="en-US" dirty="0"/>
              <a:t>integer: '))</a:t>
            </a:r>
          </a:p>
          <a:p>
            <a:pPr marL="0" indent="0">
              <a:buNone/>
            </a:pPr>
            <a:r>
              <a:rPr lang="en-US" dirty="0" smtClean="0"/>
              <a:t>If x%2 </a:t>
            </a:r>
            <a:r>
              <a:rPr lang="en-US" dirty="0"/>
              <a:t>== 0:</a:t>
            </a:r>
          </a:p>
          <a:p>
            <a:pPr marL="0" indent="0">
              <a:buNone/>
            </a:pPr>
            <a:r>
              <a:rPr lang="en-US" dirty="0" smtClean="0"/>
              <a:t>	print</a:t>
            </a:r>
            <a:r>
              <a:rPr lang="en-US" dirty="0"/>
              <a:t>(‘’)</a:t>
            </a:r>
          </a:p>
          <a:p>
            <a:pPr marL="0" indent="0">
              <a:buNone/>
            </a:pPr>
            <a:r>
              <a:rPr lang="en-US" dirty="0" smtClean="0"/>
              <a:t>	print</a:t>
            </a:r>
            <a:r>
              <a:rPr lang="en-US" dirty="0"/>
              <a:t>('Even')</a:t>
            </a:r>
          </a:p>
          <a:p>
            <a:pPr marL="0" indent="0">
              <a:buNone/>
            </a:pPr>
            <a:r>
              <a:rPr lang="en-US" dirty="0"/>
              <a:t>else:</a:t>
            </a:r>
          </a:p>
          <a:p>
            <a:pPr marL="0" indent="0">
              <a:buNone/>
            </a:pPr>
            <a:r>
              <a:rPr lang="en-US" dirty="0" smtClean="0"/>
              <a:t>	print</a:t>
            </a:r>
            <a:r>
              <a:rPr lang="en-US" dirty="0"/>
              <a:t>(‘’)</a:t>
            </a:r>
          </a:p>
          <a:p>
            <a:pPr marL="0" indent="0">
              <a:buNone/>
            </a:pPr>
            <a:r>
              <a:rPr lang="en-US" dirty="0" smtClean="0"/>
              <a:t>	print</a:t>
            </a:r>
            <a:r>
              <a:rPr lang="en-US" dirty="0"/>
              <a:t>('Odd')</a:t>
            </a:r>
          </a:p>
          <a:p>
            <a:pPr marL="0" indent="0">
              <a:buNone/>
            </a:pPr>
            <a:r>
              <a:rPr lang="en-US" dirty="0"/>
              <a:t>print(</a:t>
            </a:r>
            <a:r>
              <a:rPr lang="en-US" dirty="0" smtClean="0"/>
              <a:t>’Done with </a:t>
            </a:r>
            <a:r>
              <a:rPr lang="en-US" dirty="0"/>
              <a:t>conditional')</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30931122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SOME OBSERVATIONS</a:t>
            </a:r>
          </a:p>
        </p:txBody>
      </p:sp>
      <p:sp>
        <p:nvSpPr>
          <p:cNvPr id="3" name="Content Placeholder 2"/>
          <p:cNvSpPr>
            <a:spLocks noGrp="1"/>
          </p:cNvSpPr>
          <p:nvPr>
            <p:ph idx="1"/>
          </p:nvPr>
        </p:nvSpPr>
        <p:spPr/>
        <p:txBody>
          <a:bodyPr/>
          <a:lstStyle/>
          <a:p>
            <a:pPr algn="just"/>
            <a:r>
              <a:rPr lang="en-US" dirty="0" smtClean="0"/>
              <a:t>The </a:t>
            </a:r>
            <a:r>
              <a:rPr lang="en-US" dirty="0"/>
              <a:t>expression x%2 == 0 evaluates to </a:t>
            </a:r>
            <a:r>
              <a:rPr lang="en-US" dirty="0" smtClean="0"/>
              <a:t>True when </a:t>
            </a:r>
            <a:r>
              <a:rPr lang="en-US" dirty="0"/>
              <a:t>the remainder of </a:t>
            </a:r>
            <a:r>
              <a:rPr lang="en-US" dirty="0" smtClean="0"/>
              <a:t>x divided </a:t>
            </a:r>
            <a:r>
              <a:rPr lang="en-US" dirty="0"/>
              <a:t>by 2 is 0</a:t>
            </a:r>
          </a:p>
          <a:p>
            <a:pPr lvl="1" algn="just"/>
            <a:r>
              <a:rPr lang="en-US" dirty="0" smtClean="0"/>
              <a:t>Note </a:t>
            </a:r>
            <a:r>
              <a:rPr lang="en-US" dirty="0"/>
              <a:t>that == is used for comparison, since = is reserved for assignment</a:t>
            </a:r>
          </a:p>
          <a:p>
            <a:pPr lvl="1" algn="just"/>
            <a:r>
              <a:rPr lang="en-US" dirty="0" smtClean="0"/>
              <a:t>The </a:t>
            </a:r>
            <a:r>
              <a:rPr lang="en-US" dirty="0"/>
              <a:t>indentation is important –each indented set of expressions denotes a block of instructions</a:t>
            </a:r>
          </a:p>
          <a:p>
            <a:pPr algn="just"/>
            <a:r>
              <a:rPr lang="en-US" dirty="0" smtClean="0"/>
              <a:t>For </a:t>
            </a:r>
            <a:r>
              <a:rPr lang="en-US" dirty="0"/>
              <a:t>example, if the last statement were indented, it would be executed as part of the else block of code</a:t>
            </a:r>
          </a:p>
          <a:p>
            <a:pPr algn="just"/>
            <a:r>
              <a:rPr lang="en-US" dirty="0" smtClean="0"/>
              <a:t>Note </a:t>
            </a:r>
            <a:r>
              <a:rPr lang="en-US" dirty="0"/>
              <a:t>how this indentation provides a visual structure that reflects the semantic structure of the program </a:t>
            </a:r>
          </a:p>
          <a:p>
            <a:pPr algn="just"/>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2133342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NESTED CONDITIONALS</a:t>
            </a:r>
          </a:p>
        </p:txBody>
      </p:sp>
      <p:sp>
        <p:nvSpPr>
          <p:cNvPr id="3" name="Content Placeholder 2"/>
          <p:cNvSpPr>
            <a:spLocks noGrp="1"/>
          </p:cNvSpPr>
          <p:nvPr>
            <p:ph idx="1"/>
          </p:nvPr>
        </p:nvSpPr>
        <p:spPr/>
        <p:txBody>
          <a:bodyPr/>
          <a:lstStyle/>
          <a:p>
            <a:pPr marL="0" indent="0">
              <a:buNone/>
            </a:pPr>
            <a:r>
              <a:rPr lang="en-US" dirty="0" smtClean="0"/>
              <a:t>If x%2 </a:t>
            </a:r>
            <a:r>
              <a:rPr lang="en-US" dirty="0"/>
              <a:t>== 0:</a:t>
            </a:r>
          </a:p>
          <a:p>
            <a:pPr marL="0" indent="0">
              <a:buNone/>
            </a:pPr>
            <a:r>
              <a:rPr lang="en-US" dirty="0" smtClean="0"/>
              <a:t>	if x%3 </a:t>
            </a:r>
            <a:r>
              <a:rPr lang="en-US" dirty="0"/>
              <a:t>== 0:</a:t>
            </a:r>
          </a:p>
          <a:p>
            <a:pPr marL="0" indent="0">
              <a:buNone/>
            </a:pPr>
            <a:r>
              <a:rPr lang="en-US" dirty="0" smtClean="0"/>
              <a:t>		print</a:t>
            </a:r>
            <a:r>
              <a:rPr lang="en-US" dirty="0"/>
              <a:t>(</a:t>
            </a:r>
            <a:r>
              <a:rPr lang="en-US" dirty="0" smtClean="0"/>
              <a:t>'Divisible by </a:t>
            </a:r>
            <a:r>
              <a:rPr lang="en-US" dirty="0"/>
              <a:t>2 and 3’)</a:t>
            </a:r>
          </a:p>
          <a:p>
            <a:pPr marL="0" indent="0">
              <a:buNone/>
            </a:pPr>
            <a:r>
              <a:rPr lang="en-US" dirty="0" smtClean="0"/>
              <a:t>	else</a:t>
            </a:r>
            <a:r>
              <a:rPr lang="en-US" dirty="0"/>
              <a:t>:</a:t>
            </a:r>
          </a:p>
          <a:p>
            <a:pPr marL="0" indent="0">
              <a:buNone/>
            </a:pPr>
            <a:r>
              <a:rPr lang="en-US" dirty="0" smtClean="0"/>
              <a:t>		print</a:t>
            </a:r>
            <a:r>
              <a:rPr lang="en-US" dirty="0"/>
              <a:t>(</a:t>
            </a:r>
            <a:r>
              <a:rPr lang="en-US" dirty="0" smtClean="0"/>
              <a:t>'Divisible by </a:t>
            </a:r>
            <a:r>
              <a:rPr lang="en-US" dirty="0"/>
              <a:t>2 and not by 3’)</a:t>
            </a:r>
          </a:p>
          <a:p>
            <a:pPr marL="0" indent="0">
              <a:buNone/>
            </a:pPr>
            <a:r>
              <a:rPr lang="en-US" dirty="0" err="1"/>
              <a:t>e</a:t>
            </a:r>
            <a:r>
              <a:rPr lang="en-US" dirty="0" err="1" smtClean="0"/>
              <a:t>lif</a:t>
            </a:r>
            <a:r>
              <a:rPr lang="en-US" dirty="0" smtClean="0"/>
              <a:t> x%3 </a:t>
            </a:r>
            <a:r>
              <a:rPr lang="en-US" dirty="0"/>
              <a:t>== 0:</a:t>
            </a:r>
          </a:p>
          <a:p>
            <a:pPr marL="0" indent="0">
              <a:buNone/>
            </a:pPr>
            <a:r>
              <a:rPr lang="en-US" dirty="0" smtClean="0"/>
              <a:t>	print</a:t>
            </a:r>
            <a:r>
              <a:rPr lang="en-US" dirty="0"/>
              <a:t>(</a:t>
            </a:r>
            <a:r>
              <a:rPr lang="en-US" dirty="0" smtClean="0"/>
              <a:t>'Divisible by </a:t>
            </a:r>
            <a:r>
              <a:rPr lang="en-US" dirty="0"/>
              <a:t>3 and not by 2’)</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38783215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COMPOUND BOOLEANS</a:t>
            </a:r>
            <a:endParaRPr lang="en-US" b="1" dirty="0"/>
          </a:p>
        </p:txBody>
      </p:sp>
      <p:sp>
        <p:nvSpPr>
          <p:cNvPr id="3" name="Content Placeholder 2"/>
          <p:cNvSpPr>
            <a:spLocks noGrp="1"/>
          </p:cNvSpPr>
          <p:nvPr>
            <p:ph idx="1"/>
          </p:nvPr>
        </p:nvSpPr>
        <p:spPr/>
        <p:txBody>
          <a:bodyPr/>
          <a:lstStyle/>
          <a:p>
            <a:pPr marL="0" indent="0">
              <a:buNone/>
            </a:pPr>
            <a:r>
              <a:rPr lang="en-US" dirty="0" smtClean="0"/>
              <a:t>If x</a:t>
            </a:r>
            <a:r>
              <a:rPr lang="en-US" dirty="0"/>
              <a:t>&lt; </a:t>
            </a:r>
            <a:r>
              <a:rPr lang="en-US" dirty="0" smtClean="0"/>
              <a:t>y and x</a:t>
            </a:r>
            <a:r>
              <a:rPr lang="en-US" dirty="0"/>
              <a:t>&lt; z:</a:t>
            </a:r>
          </a:p>
          <a:p>
            <a:pPr marL="0" indent="0">
              <a:buNone/>
            </a:pPr>
            <a:r>
              <a:rPr lang="en-US" dirty="0" smtClean="0"/>
              <a:t>	print</a:t>
            </a:r>
            <a:r>
              <a:rPr lang="en-US" dirty="0"/>
              <a:t>(</a:t>
            </a:r>
            <a:r>
              <a:rPr lang="en-US" dirty="0" smtClean="0"/>
              <a:t>'x is </a:t>
            </a:r>
            <a:r>
              <a:rPr lang="en-US" dirty="0"/>
              <a:t>least’)</a:t>
            </a:r>
          </a:p>
          <a:p>
            <a:pPr marL="0" indent="0">
              <a:buNone/>
            </a:pPr>
            <a:r>
              <a:rPr lang="en-US" dirty="0" err="1"/>
              <a:t>e</a:t>
            </a:r>
            <a:r>
              <a:rPr lang="en-US" dirty="0" err="1" smtClean="0"/>
              <a:t>lif</a:t>
            </a:r>
            <a:r>
              <a:rPr lang="en-US" dirty="0" smtClean="0"/>
              <a:t> y</a:t>
            </a:r>
            <a:r>
              <a:rPr lang="en-US" dirty="0"/>
              <a:t>&lt; z:</a:t>
            </a:r>
          </a:p>
          <a:p>
            <a:pPr marL="0" indent="0">
              <a:buNone/>
            </a:pPr>
            <a:r>
              <a:rPr lang="en-US" dirty="0" smtClean="0"/>
              <a:t>	print</a:t>
            </a:r>
            <a:r>
              <a:rPr lang="en-US" dirty="0"/>
              <a:t>(</a:t>
            </a:r>
            <a:r>
              <a:rPr lang="en-US" dirty="0" smtClean="0"/>
              <a:t>'y is </a:t>
            </a:r>
            <a:r>
              <a:rPr lang="en-US" dirty="0"/>
              <a:t>least’)</a:t>
            </a:r>
          </a:p>
          <a:p>
            <a:pPr marL="0" indent="0">
              <a:buNone/>
            </a:pPr>
            <a:r>
              <a:rPr lang="en-US" dirty="0"/>
              <a:t>else:</a:t>
            </a:r>
          </a:p>
          <a:p>
            <a:pPr marL="0" indent="0">
              <a:buNone/>
            </a:pPr>
            <a:r>
              <a:rPr lang="en-US" dirty="0" smtClean="0"/>
              <a:t>	print</a:t>
            </a:r>
            <a:r>
              <a:rPr lang="en-US" dirty="0"/>
              <a:t>(</a:t>
            </a:r>
            <a:r>
              <a:rPr lang="en-US" dirty="0" smtClean="0"/>
              <a:t>'z is </a:t>
            </a:r>
            <a:r>
              <a:rPr lang="en-US" dirty="0"/>
              <a:t>least’) </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22096344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HAVE WE ADDED?</a:t>
            </a:r>
          </a:p>
        </p:txBody>
      </p:sp>
      <p:sp>
        <p:nvSpPr>
          <p:cNvPr id="3" name="Content Placeholder 2"/>
          <p:cNvSpPr>
            <a:spLocks noGrp="1"/>
          </p:cNvSpPr>
          <p:nvPr>
            <p:ph idx="1"/>
          </p:nvPr>
        </p:nvSpPr>
        <p:spPr/>
        <p:txBody>
          <a:bodyPr/>
          <a:lstStyle/>
          <a:p>
            <a:r>
              <a:rPr lang="en-US" dirty="0" smtClean="0"/>
              <a:t>Branching </a:t>
            </a:r>
            <a:r>
              <a:rPr lang="en-US" dirty="0"/>
              <a:t>programs allow us to make choices and do different things</a:t>
            </a:r>
          </a:p>
          <a:p>
            <a:r>
              <a:rPr lang="en-US" dirty="0" smtClean="0"/>
              <a:t>But </a:t>
            </a:r>
            <a:r>
              <a:rPr lang="en-US" dirty="0"/>
              <a:t>still the case that at most, each statement gets executed once.</a:t>
            </a:r>
          </a:p>
          <a:p>
            <a:r>
              <a:rPr lang="en-US" dirty="0" smtClean="0"/>
              <a:t>So </a:t>
            </a:r>
            <a:r>
              <a:rPr lang="en-US" dirty="0"/>
              <a:t>maximum time to run the program depends only on the length of the program</a:t>
            </a:r>
          </a:p>
          <a:p>
            <a:r>
              <a:rPr lang="en-US" dirty="0" smtClean="0"/>
              <a:t>These </a:t>
            </a:r>
            <a:r>
              <a:rPr lang="en-US" dirty="0"/>
              <a:t>programs run in </a:t>
            </a:r>
            <a:r>
              <a:rPr lang="en-US" b="1" dirty="0"/>
              <a:t>constant time </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842462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CONTROL FLOW: </a:t>
            </a:r>
            <a:r>
              <a:rPr lang="en-US" b="1" dirty="0" smtClean="0"/>
              <a:t>while LOOPS</a:t>
            </a:r>
            <a:endParaRPr lang="en-US" b="1" dirty="0"/>
          </a:p>
        </p:txBody>
      </p:sp>
      <p:sp>
        <p:nvSpPr>
          <p:cNvPr id="3" name="Content Placeholder 2"/>
          <p:cNvSpPr>
            <a:spLocks noGrp="1"/>
          </p:cNvSpPr>
          <p:nvPr>
            <p:ph idx="1"/>
          </p:nvPr>
        </p:nvSpPr>
        <p:spPr/>
        <p:txBody>
          <a:bodyPr/>
          <a:lstStyle/>
          <a:p>
            <a:pPr marL="0" indent="0">
              <a:buNone/>
            </a:pPr>
            <a:r>
              <a:rPr lang="en-US" dirty="0"/>
              <a:t>while &lt;condition&gt;:</a:t>
            </a:r>
          </a:p>
          <a:p>
            <a:pPr marL="0" indent="0">
              <a:buNone/>
            </a:pPr>
            <a:r>
              <a:rPr lang="en-US" dirty="0" smtClean="0"/>
              <a:t>	&lt;</a:t>
            </a:r>
            <a:r>
              <a:rPr lang="en-US" dirty="0"/>
              <a:t>expression&gt;</a:t>
            </a:r>
          </a:p>
          <a:p>
            <a:pPr marL="0" indent="0">
              <a:buNone/>
            </a:pPr>
            <a:r>
              <a:rPr lang="en-US" dirty="0" smtClean="0"/>
              <a:t>	&lt;</a:t>
            </a:r>
            <a:r>
              <a:rPr lang="en-US" dirty="0"/>
              <a:t>expression&gt;</a:t>
            </a:r>
          </a:p>
          <a:p>
            <a:pPr marL="0" indent="0">
              <a:buNone/>
            </a:pPr>
            <a:r>
              <a:rPr lang="en-US" dirty="0" smtClean="0"/>
              <a:t>	...</a:t>
            </a:r>
            <a:endParaRPr lang="en-US" dirty="0"/>
          </a:p>
          <a:p>
            <a:r>
              <a:rPr lang="en-US" dirty="0" smtClean="0"/>
              <a:t>&lt;</a:t>
            </a:r>
            <a:r>
              <a:rPr lang="en-US" dirty="0"/>
              <a:t>condition&gt; evaluates to a Boolean</a:t>
            </a:r>
          </a:p>
          <a:p>
            <a:r>
              <a:rPr lang="en-US" dirty="0" smtClean="0"/>
              <a:t>if </a:t>
            </a:r>
            <a:r>
              <a:rPr lang="en-US" dirty="0"/>
              <a:t>&lt;condition&gt; is True, do all the steps inside the while code block</a:t>
            </a:r>
          </a:p>
          <a:p>
            <a:r>
              <a:rPr lang="en-US" dirty="0" smtClean="0"/>
              <a:t>check </a:t>
            </a:r>
            <a:r>
              <a:rPr lang="en-US" dirty="0"/>
              <a:t>&lt;condition&gt; again</a:t>
            </a:r>
          </a:p>
          <a:p>
            <a:r>
              <a:rPr lang="en-US" dirty="0" smtClean="0"/>
              <a:t>repeat </a:t>
            </a:r>
            <a:r>
              <a:rPr lang="en-US" dirty="0"/>
              <a:t>until &lt;condition&gt; is False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30429514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FLOW: while and </a:t>
            </a:r>
            <a:r>
              <a:rPr lang="en-US" b="1" dirty="0" smtClean="0"/>
              <a:t>for LOOPS</a:t>
            </a:r>
            <a:endParaRPr lang="en-US" b="1" dirty="0"/>
          </a:p>
        </p:txBody>
      </p:sp>
      <p:sp>
        <p:nvSpPr>
          <p:cNvPr id="3" name="Content Placeholder 2"/>
          <p:cNvSpPr>
            <a:spLocks noGrp="1"/>
          </p:cNvSpPr>
          <p:nvPr>
            <p:ph idx="1"/>
          </p:nvPr>
        </p:nvSpPr>
        <p:spPr/>
        <p:txBody>
          <a:bodyPr/>
          <a:lstStyle/>
          <a:p>
            <a:pPr marL="0" indent="0">
              <a:buNone/>
            </a:pPr>
            <a:r>
              <a:rPr lang="en-US" dirty="0"/>
              <a:t># more complicated with while loop</a:t>
            </a:r>
          </a:p>
          <a:p>
            <a:pPr marL="0" indent="0">
              <a:buNone/>
            </a:pPr>
            <a:r>
              <a:rPr lang="en-US" dirty="0"/>
              <a:t>n = 0</a:t>
            </a:r>
          </a:p>
          <a:p>
            <a:pPr marL="0" indent="0">
              <a:buNone/>
            </a:pPr>
            <a:r>
              <a:rPr lang="en-US" dirty="0" smtClean="0"/>
              <a:t>While n </a:t>
            </a:r>
            <a:r>
              <a:rPr lang="en-US" dirty="0"/>
              <a:t>&lt; 5:</a:t>
            </a:r>
          </a:p>
          <a:p>
            <a:pPr marL="0" indent="0">
              <a:buNone/>
            </a:pPr>
            <a:r>
              <a:rPr lang="en-US" dirty="0" smtClean="0"/>
              <a:t>	print(n</a:t>
            </a:r>
            <a:r>
              <a:rPr lang="en-US" dirty="0"/>
              <a:t>)</a:t>
            </a:r>
          </a:p>
          <a:p>
            <a:pPr marL="0" indent="0">
              <a:buNone/>
            </a:pPr>
            <a:r>
              <a:rPr lang="en-US" dirty="0" smtClean="0"/>
              <a:t>	n </a:t>
            </a:r>
            <a:r>
              <a:rPr lang="en-US" dirty="0"/>
              <a:t>= n+1</a:t>
            </a:r>
          </a:p>
          <a:p>
            <a:pPr marL="0" indent="0">
              <a:buNone/>
            </a:pPr>
            <a:r>
              <a:rPr lang="en-US" dirty="0"/>
              <a:t># shortcut with for loop</a:t>
            </a:r>
          </a:p>
          <a:p>
            <a:pPr marL="0" indent="0">
              <a:buNone/>
            </a:pPr>
            <a:r>
              <a:rPr lang="en-US" dirty="0" smtClean="0"/>
              <a:t>For n in range(5</a:t>
            </a:r>
            <a:r>
              <a:rPr lang="en-US" dirty="0"/>
              <a:t>):</a:t>
            </a:r>
          </a:p>
          <a:p>
            <a:pPr marL="0" indent="0">
              <a:buNone/>
            </a:pPr>
            <a:r>
              <a:rPr lang="en-US" dirty="0" smtClean="0"/>
              <a:t>	print(n</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755016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CONTROL FLOW: </a:t>
            </a:r>
            <a:r>
              <a:rPr lang="en-US" b="1" dirty="0" smtClean="0"/>
              <a:t>for LOOPS</a:t>
            </a:r>
            <a:endParaRPr lang="en-US" b="1" dirty="0"/>
          </a:p>
        </p:txBody>
      </p:sp>
      <p:sp>
        <p:nvSpPr>
          <p:cNvPr id="3" name="Content Placeholder 2"/>
          <p:cNvSpPr>
            <a:spLocks noGrp="1"/>
          </p:cNvSpPr>
          <p:nvPr>
            <p:ph idx="1"/>
          </p:nvPr>
        </p:nvSpPr>
        <p:spPr/>
        <p:txBody>
          <a:bodyPr/>
          <a:lstStyle/>
          <a:p>
            <a:r>
              <a:rPr lang="en-US" dirty="0"/>
              <a:t>for&lt;variable&gt; </a:t>
            </a:r>
            <a:r>
              <a:rPr lang="en-US" dirty="0" smtClean="0"/>
              <a:t>in range</a:t>
            </a:r>
            <a:r>
              <a:rPr lang="en-US" dirty="0"/>
              <a:t>(&lt;</a:t>
            </a:r>
            <a:r>
              <a:rPr lang="en-US" dirty="0" err="1"/>
              <a:t>some_num</a:t>
            </a:r>
            <a:r>
              <a:rPr lang="en-US" dirty="0"/>
              <a:t>&gt;):</a:t>
            </a:r>
          </a:p>
          <a:p>
            <a:pPr marL="0" indent="0">
              <a:buNone/>
            </a:pPr>
            <a:r>
              <a:rPr lang="en-US" dirty="0" smtClean="0"/>
              <a:t>		&lt;</a:t>
            </a:r>
            <a:r>
              <a:rPr lang="en-US" dirty="0"/>
              <a:t>expression</a:t>
            </a:r>
            <a:r>
              <a:rPr lang="en-US" dirty="0" smtClean="0"/>
              <a:t>&gt;</a:t>
            </a:r>
          </a:p>
          <a:p>
            <a:pPr marL="0" indent="0">
              <a:buNone/>
            </a:pPr>
            <a:r>
              <a:rPr lang="en-US" dirty="0"/>
              <a:t>	</a:t>
            </a:r>
            <a:r>
              <a:rPr lang="en-US" dirty="0" smtClean="0"/>
              <a:t>	&lt;</a:t>
            </a:r>
            <a:r>
              <a:rPr lang="en-US" dirty="0"/>
              <a:t>expression&gt; </a:t>
            </a:r>
          </a:p>
          <a:p>
            <a:pPr marL="0" indent="0">
              <a:buNone/>
            </a:pPr>
            <a:r>
              <a:rPr lang="en-US" dirty="0" smtClean="0"/>
              <a:t>		...</a:t>
            </a:r>
            <a:endParaRPr lang="en-US" dirty="0"/>
          </a:p>
          <a:p>
            <a:r>
              <a:rPr lang="en-US" dirty="0" smtClean="0"/>
              <a:t>each </a:t>
            </a:r>
            <a:r>
              <a:rPr lang="en-US" dirty="0"/>
              <a:t>time through the loop, &lt;variable&gt; takes a value</a:t>
            </a:r>
          </a:p>
          <a:p>
            <a:r>
              <a:rPr lang="en-US" dirty="0" smtClean="0"/>
              <a:t>first </a:t>
            </a:r>
            <a:r>
              <a:rPr lang="en-US" dirty="0"/>
              <a:t>time, &lt;variable&gt; starts at the smallest value</a:t>
            </a:r>
          </a:p>
          <a:p>
            <a:r>
              <a:rPr lang="en-US" dirty="0" smtClean="0"/>
              <a:t>next </a:t>
            </a:r>
            <a:r>
              <a:rPr lang="en-US" dirty="0"/>
              <a:t>time, &lt;variable&gt; gets the </a:t>
            </a:r>
            <a:r>
              <a:rPr lang="en-US" dirty="0" err="1"/>
              <a:t>prevvalue</a:t>
            </a:r>
            <a:r>
              <a:rPr lang="en-US" dirty="0"/>
              <a:t> + 1</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375225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682"/>
            <a:ext cx="8911687" cy="1280890"/>
          </a:xfrm>
        </p:spPr>
        <p:txBody>
          <a:bodyPr/>
          <a:lstStyle/>
          <a:p>
            <a:pPr algn="ctr"/>
            <a:r>
              <a:rPr lang="en-US" b="1" dirty="0" err="1"/>
              <a:t>OpenCV</a:t>
            </a:r>
            <a:r>
              <a:rPr lang="en-US" b="1" dirty="0"/>
              <a:t> does lose out over MATLAB on some points:</a:t>
            </a:r>
          </a:p>
        </p:txBody>
      </p:sp>
      <p:sp>
        <p:nvSpPr>
          <p:cNvPr id="3" name="Content Placeholder 2"/>
          <p:cNvSpPr>
            <a:spLocks noGrp="1"/>
          </p:cNvSpPr>
          <p:nvPr>
            <p:ph idx="1"/>
          </p:nvPr>
        </p:nvSpPr>
        <p:spPr>
          <a:xfrm>
            <a:off x="2589212" y="1312572"/>
            <a:ext cx="8915400" cy="4598650"/>
          </a:xfrm>
        </p:spPr>
        <p:txBody>
          <a:bodyPr/>
          <a:lstStyle/>
          <a:p>
            <a:pPr algn="just"/>
            <a:r>
              <a:rPr lang="en-US" b="1" u="sng" dirty="0"/>
              <a:t>Ease of use</a:t>
            </a:r>
            <a:r>
              <a:rPr lang="en-US" b="1" dirty="0"/>
              <a:t>: </a:t>
            </a:r>
            <a:r>
              <a:rPr lang="en-US" dirty="0" err="1"/>
              <a:t>Matlab</a:t>
            </a:r>
            <a:r>
              <a:rPr lang="en-US" dirty="0"/>
              <a:t> is a relatively easy language to get to grips with. </a:t>
            </a:r>
            <a:endParaRPr lang="en-US" dirty="0" smtClean="0"/>
          </a:p>
          <a:p>
            <a:pPr algn="just"/>
            <a:r>
              <a:rPr lang="en-US" b="1" u="sng" dirty="0"/>
              <a:t>Memory Management</a:t>
            </a:r>
            <a:r>
              <a:rPr lang="en-US" b="1" dirty="0"/>
              <a:t>:</a:t>
            </a:r>
            <a:r>
              <a:rPr lang="en-US" dirty="0"/>
              <a:t> </a:t>
            </a:r>
            <a:r>
              <a:rPr lang="en-US" dirty="0" err="1"/>
              <a:t>OpenCV</a:t>
            </a:r>
            <a:r>
              <a:rPr lang="en-US" dirty="0"/>
              <a:t> is based on C. As such, every time you allocate a chunk of memory you will have to release it again. If you have a loop in your code where you allocate a chunk of memory in that loop and forget release it afterwards, you will get what is called a “leak”. This is where the program will use a growing amount of memory until it crashes from no remaining memory. Due to the high-level nature of </a:t>
            </a:r>
            <a:r>
              <a:rPr lang="en-US" dirty="0" err="1"/>
              <a:t>Matlab</a:t>
            </a:r>
            <a:r>
              <a:rPr lang="en-US" dirty="0"/>
              <a:t>, it is “smart” enough to automatically allocate and release memory in the background.</a:t>
            </a:r>
          </a:p>
          <a:p>
            <a:pPr algn="just"/>
            <a:r>
              <a:rPr lang="en-US" b="1" u="sng" dirty="0"/>
              <a:t>Development Environment</a:t>
            </a:r>
            <a:r>
              <a:rPr lang="en-US" b="1" dirty="0"/>
              <a:t>:</a:t>
            </a:r>
            <a:r>
              <a:rPr lang="en-US" dirty="0"/>
              <a:t> </a:t>
            </a:r>
            <a:r>
              <a:rPr lang="en-US" dirty="0" err="1"/>
              <a:t>Matlab</a:t>
            </a:r>
            <a:r>
              <a:rPr lang="en-US" dirty="0"/>
              <a:t> comes with its own development environment. For </a:t>
            </a:r>
            <a:r>
              <a:rPr lang="en-US" dirty="0" err="1"/>
              <a:t>OpenCV</a:t>
            </a:r>
            <a:r>
              <a:rPr lang="en-US" dirty="0"/>
              <a:t>, there is no particular IDE that you have to use.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1228046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range(</a:t>
            </a:r>
            <a:r>
              <a:rPr lang="en-US" b="1" dirty="0" err="1"/>
              <a:t>start,stop,step</a:t>
            </a:r>
            <a:r>
              <a:rPr lang="en-US" b="1" dirty="0"/>
              <a:t>)</a:t>
            </a:r>
          </a:p>
        </p:txBody>
      </p:sp>
      <p:sp>
        <p:nvSpPr>
          <p:cNvPr id="3" name="Content Placeholder 2"/>
          <p:cNvSpPr>
            <a:spLocks noGrp="1"/>
          </p:cNvSpPr>
          <p:nvPr>
            <p:ph idx="1"/>
          </p:nvPr>
        </p:nvSpPr>
        <p:spPr/>
        <p:txBody>
          <a:bodyPr>
            <a:normAutofit fontScale="92500" lnSpcReduction="20000"/>
          </a:bodyPr>
          <a:lstStyle/>
          <a:p>
            <a:r>
              <a:rPr lang="en-US" dirty="0" smtClean="0"/>
              <a:t>default </a:t>
            </a:r>
            <a:r>
              <a:rPr lang="en-US" dirty="0"/>
              <a:t>values are start = </a:t>
            </a:r>
            <a:r>
              <a:rPr lang="en-US" dirty="0" smtClean="0"/>
              <a:t>0 and </a:t>
            </a:r>
            <a:r>
              <a:rPr lang="en-US" dirty="0"/>
              <a:t>step = </a:t>
            </a:r>
            <a:r>
              <a:rPr lang="en-US" dirty="0" smtClean="0"/>
              <a:t>1 and </a:t>
            </a:r>
            <a:r>
              <a:rPr lang="en-US" dirty="0"/>
              <a:t>is optional</a:t>
            </a:r>
          </a:p>
          <a:p>
            <a:r>
              <a:rPr lang="en-US" dirty="0" smtClean="0"/>
              <a:t>loop </a:t>
            </a:r>
            <a:r>
              <a:rPr lang="en-US" dirty="0"/>
              <a:t>until value is stop -1 </a:t>
            </a:r>
          </a:p>
          <a:p>
            <a:pPr marL="0" indent="0">
              <a:buNone/>
            </a:pPr>
            <a:r>
              <a:rPr lang="en-US" dirty="0" err="1"/>
              <a:t>mysum</a:t>
            </a:r>
            <a:r>
              <a:rPr lang="en-US" dirty="0"/>
              <a:t>= 0</a:t>
            </a:r>
          </a:p>
          <a:p>
            <a:pPr marL="0" indent="0">
              <a:buNone/>
            </a:pPr>
            <a:r>
              <a:rPr lang="en-US" dirty="0"/>
              <a:t>f</a:t>
            </a:r>
            <a:r>
              <a:rPr lang="en-US" dirty="0" smtClean="0"/>
              <a:t>or </a:t>
            </a:r>
            <a:r>
              <a:rPr lang="en-US" dirty="0"/>
              <a:t>i</a:t>
            </a:r>
            <a:r>
              <a:rPr lang="en-US" dirty="0" smtClean="0"/>
              <a:t> in range(7</a:t>
            </a:r>
            <a:r>
              <a:rPr lang="en-US" dirty="0"/>
              <a:t>, 10):</a:t>
            </a:r>
          </a:p>
          <a:p>
            <a:pPr marL="0" indent="0">
              <a:buNone/>
            </a:pPr>
            <a:r>
              <a:rPr lang="en-US" dirty="0" smtClean="0"/>
              <a:t>		</a:t>
            </a:r>
            <a:r>
              <a:rPr lang="en-US" dirty="0" err="1" smtClean="0"/>
              <a:t>mysum</a:t>
            </a:r>
            <a:r>
              <a:rPr lang="en-US" dirty="0"/>
              <a:t>+= </a:t>
            </a:r>
            <a:r>
              <a:rPr lang="en-US" dirty="0" err="1"/>
              <a:t>i</a:t>
            </a:r>
            <a:endParaRPr lang="en-US" dirty="0"/>
          </a:p>
          <a:p>
            <a:pPr marL="0" indent="0">
              <a:buNone/>
            </a:pPr>
            <a:r>
              <a:rPr lang="en-US" dirty="0" smtClean="0"/>
              <a:t>		print(</a:t>
            </a:r>
            <a:r>
              <a:rPr lang="en-US" dirty="0" err="1" smtClean="0"/>
              <a:t>mysum</a:t>
            </a:r>
            <a:r>
              <a:rPr lang="en-US" dirty="0"/>
              <a:t>)</a:t>
            </a:r>
          </a:p>
          <a:p>
            <a:pPr marL="0" indent="0">
              <a:buNone/>
            </a:pPr>
            <a:endParaRPr lang="en-US" dirty="0" smtClean="0"/>
          </a:p>
          <a:p>
            <a:pPr marL="0" indent="0">
              <a:buNone/>
            </a:pPr>
            <a:r>
              <a:rPr lang="en-US" dirty="0" err="1" smtClean="0"/>
              <a:t>mysum</a:t>
            </a:r>
            <a:r>
              <a:rPr lang="en-US" dirty="0"/>
              <a:t>= 0</a:t>
            </a:r>
          </a:p>
          <a:p>
            <a:pPr marL="0" indent="0">
              <a:buNone/>
            </a:pPr>
            <a:r>
              <a:rPr lang="en-US" dirty="0"/>
              <a:t>f</a:t>
            </a:r>
            <a:r>
              <a:rPr lang="en-US" dirty="0" smtClean="0"/>
              <a:t>or </a:t>
            </a:r>
            <a:r>
              <a:rPr lang="en-US" dirty="0" err="1" smtClean="0"/>
              <a:t>i</a:t>
            </a:r>
            <a:r>
              <a:rPr lang="en-US" dirty="0" smtClean="0"/>
              <a:t> in range(5</a:t>
            </a:r>
            <a:r>
              <a:rPr lang="en-US" dirty="0"/>
              <a:t>, 11, 2):</a:t>
            </a:r>
          </a:p>
          <a:p>
            <a:pPr marL="0" indent="0">
              <a:buNone/>
            </a:pPr>
            <a:r>
              <a:rPr lang="en-US" dirty="0" smtClean="0"/>
              <a:t>		</a:t>
            </a:r>
            <a:r>
              <a:rPr lang="en-US" dirty="0" err="1" smtClean="0"/>
              <a:t>mysum</a:t>
            </a:r>
            <a:r>
              <a:rPr lang="en-US" dirty="0"/>
              <a:t>+= </a:t>
            </a:r>
            <a:r>
              <a:rPr lang="en-US" dirty="0" err="1"/>
              <a:t>i</a:t>
            </a:r>
            <a:endParaRPr lang="en-US" dirty="0"/>
          </a:p>
          <a:p>
            <a:pPr marL="0" indent="0">
              <a:buNone/>
            </a:pPr>
            <a:r>
              <a:rPr lang="en-US" dirty="0" smtClean="0"/>
              <a:t>		print(</a:t>
            </a:r>
            <a:r>
              <a:rPr lang="en-US" dirty="0" err="1" smtClean="0"/>
              <a:t>mysum</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29880205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t>
            </a:r>
            <a:r>
              <a:rPr lang="en-US" b="1" dirty="0" smtClean="0"/>
              <a:t>reak STATEMENT</a:t>
            </a:r>
            <a:endParaRPr lang="en-US" b="1" dirty="0"/>
          </a:p>
        </p:txBody>
      </p:sp>
      <p:sp>
        <p:nvSpPr>
          <p:cNvPr id="3" name="Content Placeholder 2"/>
          <p:cNvSpPr>
            <a:spLocks noGrp="1"/>
          </p:cNvSpPr>
          <p:nvPr>
            <p:ph idx="1"/>
          </p:nvPr>
        </p:nvSpPr>
        <p:spPr/>
        <p:txBody>
          <a:bodyPr>
            <a:normAutofit/>
          </a:bodyPr>
          <a:lstStyle/>
          <a:p>
            <a:r>
              <a:rPr lang="en-US" dirty="0" smtClean="0"/>
              <a:t>immediately </a:t>
            </a:r>
            <a:r>
              <a:rPr lang="en-US" dirty="0"/>
              <a:t>exits whatever loop it is in</a:t>
            </a:r>
          </a:p>
          <a:p>
            <a:r>
              <a:rPr lang="en-US" dirty="0" smtClean="0"/>
              <a:t>skips </a:t>
            </a:r>
            <a:r>
              <a:rPr lang="en-US" dirty="0"/>
              <a:t>remaining expressions in code block</a:t>
            </a:r>
          </a:p>
          <a:p>
            <a:r>
              <a:rPr lang="en-US" dirty="0" smtClean="0"/>
              <a:t>exits </a:t>
            </a:r>
            <a:r>
              <a:rPr lang="en-US" dirty="0"/>
              <a:t>only innermost loop</a:t>
            </a:r>
          </a:p>
          <a:p>
            <a:pPr marL="0" indent="0">
              <a:buNone/>
            </a:pPr>
            <a:r>
              <a:rPr lang="en-US" dirty="0"/>
              <a:t>while&lt;condition_1&gt;:</a:t>
            </a:r>
          </a:p>
          <a:p>
            <a:pPr marL="0" indent="0">
              <a:buNone/>
            </a:pPr>
            <a:r>
              <a:rPr lang="en-US" dirty="0" smtClean="0"/>
              <a:t>	while&lt;condition_2</a:t>
            </a:r>
            <a:r>
              <a:rPr lang="en-US" dirty="0"/>
              <a:t>&gt;:</a:t>
            </a:r>
          </a:p>
          <a:p>
            <a:pPr marL="0" indent="0">
              <a:buNone/>
            </a:pPr>
            <a:r>
              <a:rPr lang="en-US" dirty="0" smtClean="0"/>
              <a:t>		&lt;</a:t>
            </a:r>
            <a:r>
              <a:rPr lang="en-US" dirty="0" err="1"/>
              <a:t>expression_a</a:t>
            </a:r>
            <a:r>
              <a:rPr lang="en-US" dirty="0"/>
              <a:t>&gt;</a:t>
            </a:r>
          </a:p>
          <a:p>
            <a:pPr marL="0" indent="0">
              <a:buNone/>
            </a:pPr>
            <a:r>
              <a:rPr lang="en-US" dirty="0" smtClean="0"/>
              <a:t>		break</a:t>
            </a:r>
            <a:endParaRPr lang="en-US" dirty="0"/>
          </a:p>
          <a:p>
            <a:pPr marL="0" indent="0">
              <a:buNone/>
            </a:pPr>
            <a:r>
              <a:rPr lang="en-US" dirty="0" smtClean="0"/>
              <a:t>		&lt;</a:t>
            </a:r>
            <a:r>
              <a:rPr lang="en-US" dirty="0" err="1"/>
              <a:t>expression_b</a:t>
            </a:r>
            <a:r>
              <a:rPr lang="en-US" dirty="0"/>
              <a:t>&gt;</a:t>
            </a:r>
          </a:p>
          <a:p>
            <a:pPr marL="0" indent="0">
              <a:buNone/>
            </a:pPr>
            <a:r>
              <a:rPr lang="en-US" dirty="0" smtClean="0"/>
              <a:t>	&lt;</a:t>
            </a:r>
            <a:r>
              <a:rPr lang="en-US" dirty="0" err="1"/>
              <a:t>expression_c</a:t>
            </a:r>
            <a:r>
              <a:rPr lang="en-US" dirty="0"/>
              <a:t>&gt;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19799636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break STATEMENT</a:t>
            </a:r>
            <a:endParaRPr lang="en-US" b="1" dirty="0"/>
          </a:p>
        </p:txBody>
      </p:sp>
      <p:sp>
        <p:nvSpPr>
          <p:cNvPr id="3" name="Content Placeholder 2"/>
          <p:cNvSpPr>
            <a:spLocks noGrp="1"/>
          </p:cNvSpPr>
          <p:nvPr>
            <p:ph idx="1"/>
          </p:nvPr>
        </p:nvSpPr>
        <p:spPr/>
        <p:txBody>
          <a:bodyPr/>
          <a:lstStyle/>
          <a:p>
            <a:pPr marL="0" indent="0">
              <a:buNone/>
            </a:pPr>
            <a:r>
              <a:rPr lang="en-US" dirty="0" err="1"/>
              <a:t>mysum</a:t>
            </a:r>
            <a:r>
              <a:rPr lang="en-US" dirty="0"/>
              <a:t>= 0</a:t>
            </a:r>
          </a:p>
          <a:p>
            <a:pPr marL="0" indent="0">
              <a:buNone/>
            </a:pPr>
            <a:r>
              <a:rPr lang="en-US" dirty="0" smtClean="0"/>
              <a:t>for </a:t>
            </a:r>
            <a:r>
              <a:rPr lang="en-US" dirty="0" err="1" smtClean="0"/>
              <a:t>i</a:t>
            </a:r>
            <a:r>
              <a:rPr lang="en-US" dirty="0" smtClean="0"/>
              <a:t> in range(5</a:t>
            </a:r>
            <a:r>
              <a:rPr lang="en-US" dirty="0"/>
              <a:t>, 11, 2):</a:t>
            </a:r>
          </a:p>
          <a:p>
            <a:pPr marL="0" indent="0">
              <a:buNone/>
            </a:pPr>
            <a:r>
              <a:rPr lang="en-US" dirty="0" smtClean="0"/>
              <a:t>	</a:t>
            </a:r>
            <a:r>
              <a:rPr lang="en-US" dirty="0" err="1" smtClean="0"/>
              <a:t>mysum</a:t>
            </a:r>
            <a:r>
              <a:rPr lang="en-US" dirty="0"/>
              <a:t>+= </a:t>
            </a:r>
            <a:r>
              <a:rPr lang="en-US" dirty="0" err="1"/>
              <a:t>i</a:t>
            </a:r>
            <a:endParaRPr lang="en-US" dirty="0"/>
          </a:p>
          <a:p>
            <a:pPr marL="0" indent="0">
              <a:buNone/>
            </a:pPr>
            <a:r>
              <a:rPr lang="en-US" dirty="0"/>
              <a:t>	</a:t>
            </a:r>
            <a:r>
              <a:rPr lang="en-US" dirty="0" smtClean="0"/>
              <a:t>if </a:t>
            </a:r>
            <a:r>
              <a:rPr lang="en-US" dirty="0" err="1" smtClean="0"/>
              <a:t>mysum</a:t>
            </a:r>
            <a:r>
              <a:rPr lang="en-US" dirty="0"/>
              <a:t>== 5:</a:t>
            </a:r>
          </a:p>
          <a:p>
            <a:pPr marL="0" indent="0">
              <a:buNone/>
            </a:pPr>
            <a:r>
              <a:rPr lang="en-US" dirty="0" smtClean="0"/>
              <a:t>		break </a:t>
            </a:r>
            <a:endParaRPr lang="en-US" dirty="0"/>
          </a:p>
          <a:p>
            <a:pPr marL="0" indent="0">
              <a:buNone/>
            </a:pPr>
            <a:r>
              <a:rPr lang="en-US" dirty="0"/>
              <a:t>print(</a:t>
            </a:r>
            <a:r>
              <a:rPr lang="en-US" dirty="0" err="1"/>
              <a:t>mysum</a:t>
            </a:r>
            <a:r>
              <a:rPr lang="en-US" dirty="0" smtClean="0"/>
              <a:t>)</a:t>
            </a:r>
          </a:p>
          <a:p>
            <a:pPr marL="0" indent="0">
              <a:buNone/>
            </a:pPr>
            <a:endParaRPr lang="en-US" dirty="0"/>
          </a:p>
          <a:p>
            <a:r>
              <a:rPr lang="en-US" dirty="0" smtClean="0"/>
              <a:t>what </a:t>
            </a:r>
            <a:r>
              <a:rPr lang="en-US" dirty="0"/>
              <a:t>happens in this program?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42</a:t>
            </a:fld>
            <a:endParaRPr lang="en-US"/>
          </a:p>
        </p:txBody>
      </p:sp>
    </p:spTree>
    <p:extLst>
      <p:ext uri="{BB962C8B-B14F-4D97-AF65-F5344CB8AC3E}">
        <p14:creationId xmlns:p14="http://schemas.microsoft.com/office/powerpoint/2010/main" val="415989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for VS while LOOPS</a:t>
            </a:r>
            <a:endParaRPr lang="en-US" b="1" dirty="0"/>
          </a:p>
        </p:txBody>
      </p:sp>
      <p:sp>
        <p:nvSpPr>
          <p:cNvPr id="3" name="Text Placeholder 2"/>
          <p:cNvSpPr>
            <a:spLocks noGrp="1"/>
          </p:cNvSpPr>
          <p:nvPr>
            <p:ph type="body" idx="1"/>
          </p:nvPr>
        </p:nvSpPr>
        <p:spPr/>
        <p:txBody>
          <a:bodyPr/>
          <a:lstStyle/>
          <a:p>
            <a:r>
              <a:rPr lang="en-US" dirty="0" smtClean="0"/>
              <a:t>For Loop	</a:t>
            </a:r>
            <a:endParaRPr lang="en-US" dirty="0"/>
          </a:p>
        </p:txBody>
      </p:sp>
      <p:sp>
        <p:nvSpPr>
          <p:cNvPr id="4" name="Content Placeholder 3"/>
          <p:cNvSpPr>
            <a:spLocks noGrp="1"/>
          </p:cNvSpPr>
          <p:nvPr>
            <p:ph sz="half" idx="2"/>
          </p:nvPr>
        </p:nvSpPr>
        <p:spPr/>
        <p:txBody>
          <a:bodyPr/>
          <a:lstStyle/>
          <a:p>
            <a:r>
              <a:rPr lang="en-US" b="1" dirty="0" smtClean="0"/>
              <a:t>know </a:t>
            </a:r>
            <a:r>
              <a:rPr lang="en-US" dirty="0" smtClean="0"/>
              <a:t>number </a:t>
            </a:r>
            <a:r>
              <a:rPr lang="en-US" dirty="0"/>
              <a:t>of iterations</a:t>
            </a:r>
          </a:p>
          <a:p>
            <a:r>
              <a:rPr lang="en-US" dirty="0" smtClean="0"/>
              <a:t>can </a:t>
            </a:r>
            <a:r>
              <a:rPr lang="en-US" b="1" dirty="0"/>
              <a:t>end early </a:t>
            </a:r>
            <a:r>
              <a:rPr lang="en-US" dirty="0"/>
              <a:t>via break</a:t>
            </a:r>
          </a:p>
          <a:p>
            <a:r>
              <a:rPr lang="en-US" dirty="0" smtClean="0"/>
              <a:t>uses </a:t>
            </a:r>
            <a:r>
              <a:rPr lang="en-US" dirty="0"/>
              <a:t>a </a:t>
            </a:r>
            <a:r>
              <a:rPr lang="en-US" b="1" dirty="0"/>
              <a:t>counter</a:t>
            </a:r>
            <a:endParaRPr lang="en-US" dirty="0"/>
          </a:p>
          <a:p>
            <a:r>
              <a:rPr lang="en-US" b="1" dirty="0" smtClean="0"/>
              <a:t>can rewrite </a:t>
            </a:r>
            <a:r>
              <a:rPr lang="en-US" dirty="0" smtClean="0"/>
              <a:t>a </a:t>
            </a:r>
            <a:r>
              <a:rPr lang="en-US" dirty="0"/>
              <a:t>for loop using a while loop</a:t>
            </a:r>
          </a:p>
          <a:p>
            <a:endParaRPr lang="en-US" dirty="0"/>
          </a:p>
        </p:txBody>
      </p:sp>
      <p:sp>
        <p:nvSpPr>
          <p:cNvPr id="5" name="Text Placeholder 4"/>
          <p:cNvSpPr>
            <a:spLocks noGrp="1"/>
          </p:cNvSpPr>
          <p:nvPr>
            <p:ph type="body" sz="quarter" idx="3"/>
          </p:nvPr>
        </p:nvSpPr>
        <p:spPr/>
        <p:txBody>
          <a:bodyPr/>
          <a:lstStyle/>
          <a:p>
            <a:r>
              <a:rPr lang="en-US" dirty="0" smtClean="0"/>
              <a:t>While loop</a:t>
            </a:r>
            <a:endParaRPr lang="en-US" dirty="0"/>
          </a:p>
        </p:txBody>
      </p:sp>
      <p:sp>
        <p:nvSpPr>
          <p:cNvPr id="6" name="Content Placeholder 5"/>
          <p:cNvSpPr>
            <a:spLocks noGrp="1"/>
          </p:cNvSpPr>
          <p:nvPr>
            <p:ph sz="quarter" idx="4"/>
          </p:nvPr>
        </p:nvSpPr>
        <p:spPr/>
        <p:txBody>
          <a:bodyPr/>
          <a:lstStyle/>
          <a:p>
            <a:r>
              <a:rPr lang="en-US" b="1" dirty="0" smtClean="0"/>
              <a:t>unbounded </a:t>
            </a:r>
            <a:r>
              <a:rPr lang="en-US" dirty="0" smtClean="0"/>
              <a:t>number </a:t>
            </a:r>
            <a:r>
              <a:rPr lang="en-US" dirty="0"/>
              <a:t>of iterations</a:t>
            </a:r>
          </a:p>
          <a:p>
            <a:r>
              <a:rPr lang="en-US" dirty="0" smtClean="0"/>
              <a:t>can </a:t>
            </a:r>
            <a:r>
              <a:rPr lang="en-US" b="1" dirty="0"/>
              <a:t>end early </a:t>
            </a:r>
            <a:r>
              <a:rPr lang="en-US" dirty="0"/>
              <a:t>via break</a:t>
            </a:r>
          </a:p>
          <a:p>
            <a:r>
              <a:rPr lang="en-US" dirty="0" smtClean="0"/>
              <a:t>can </a:t>
            </a:r>
            <a:r>
              <a:rPr lang="en-US" dirty="0"/>
              <a:t>use a </a:t>
            </a:r>
            <a:r>
              <a:rPr lang="en-US" b="1" dirty="0"/>
              <a:t>counter but must initialize </a:t>
            </a:r>
            <a:r>
              <a:rPr lang="en-US" dirty="0"/>
              <a:t>before loop and increment it inside loop</a:t>
            </a:r>
          </a:p>
          <a:p>
            <a:r>
              <a:rPr lang="en-US" b="1" dirty="0" smtClean="0"/>
              <a:t>may </a:t>
            </a:r>
            <a:r>
              <a:rPr lang="en-US" b="1" dirty="0"/>
              <a:t>not be able to rewrite </a:t>
            </a:r>
            <a:r>
              <a:rPr lang="en-US" dirty="0"/>
              <a:t>a </a:t>
            </a:r>
            <a:r>
              <a:rPr lang="en-US" dirty="0" smtClean="0"/>
              <a:t>while loop </a:t>
            </a:r>
            <a:r>
              <a:rPr lang="en-US" dirty="0"/>
              <a:t>using a </a:t>
            </a:r>
            <a:r>
              <a:rPr lang="en-US" dirty="0" smtClean="0"/>
              <a:t>for loop </a:t>
            </a:r>
            <a:endParaRPr lang="en-US" dirty="0"/>
          </a:p>
          <a:p>
            <a:endParaRPr lang="en-US" dirty="0"/>
          </a:p>
        </p:txBody>
      </p:sp>
      <p:sp>
        <p:nvSpPr>
          <p:cNvPr id="7" name="Date Placeholder 6"/>
          <p:cNvSpPr>
            <a:spLocks noGrp="1"/>
          </p:cNvSpPr>
          <p:nvPr>
            <p:ph type="dt" sz="half" idx="10"/>
          </p:nvPr>
        </p:nvSpPr>
        <p:spPr/>
        <p:txBody>
          <a:bodyPr/>
          <a:lstStyle/>
          <a:p>
            <a:fld id="{A8604F5A-B9DE-4B7E-A47D-4FCE311142D2}" type="datetime1">
              <a:rPr lang="en-US" smtClean="0"/>
              <a:t>2/16/2017</a:t>
            </a:fld>
            <a:endParaRPr lang="en-US"/>
          </a:p>
        </p:txBody>
      </p:sp>
      <p:sp>
        <p:nvSpPr>
          <p:cNvPr id="8" name="Footer Placeholder 7"/>
          <p:cNvSpPr>
            <a:spLocks noGrp="1"/>
          </p:cNvSpPr>
          <p:nvPr>
            <p:ph type="ftr" sz="quarter" idx="11"/>
          </p:nvPr>
        </p:nvSpPr>
        <p:spPr/>
        <p:txBody>
          <a:bodyPr/>
          <a:lstStyle/>
          <a:p>
            <a:r>
              <a:rPr lang="en-US" smtClean="0"/>
              <a:t>Prof. Bhaumik Vaidya, SCET, Surat</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43</a:t>
            </a:fld>
            <a:endParaRPr lang="en-US"/>
          </a:p>
        </p:txBody>
      </p:sp>
    </p:spTree>
    <p:extLst>
      <p:ext uri="{BB962C8B-B14F-4D97-AF65-F5344CB8AC3E}">
        <p14:creationId xmlns:p14="http://schemas.microsoft.com/office/powerpoint/2010/main" val="31167079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Functions</a:t>
            </a:r>
            <a:endParaRPr lang="en-US" b="1" dirty="0"/>
          </a:p>
        </p:txBody>
      </p:sp>
      <p:sp>
        <p:nvSpPr>
          <p:cNvPr id="3" name="Content Placeholder 2"/>
          <p:cNvSpPr>
            <a:spLocks noGrp="1"/>
          </p:cNvSpPr>
          <p:nvPr>
            <p:ph idx="1"/>
          </p:nvPr>
        </p:nvSpPr>
        <p:spPr/>
        <p:txBody>
          <a:bodyPr/>
          <a:lstStyle/>
          <a:p>
            <a:pPr algn="just"/>
            <a:r>
              <a:rPr lang="en-US" dirty="0"/>
              <a:t>Functions are reusable pieces of programs</a:t>
            </a:r>
            <a:r>
              <a:rPr lang="en-US" dirty="0" smtClean="0"/>
              <a:t>.</a:t>
            </a:r>
          </a:p>
          <a:p>
            <a:pPr algn="just"/>
            <a:r>
              <a:rPr lang="en-US" dirty="0" smtClean="0"/>
              <a:t>They </a:t>
            </a:r>
            <a:r>
              <a:rPr lang="en-US" dirty="0"/>
              <a:t>allow you to give a name to a block of statements, allowing you to run that block using the specified name anywhere in your program and any number of times. This is known as calling the function. </a:t>
            </a:r>
            <a:endParaRPr lang="en-US" dirty="0" smtClean="0"/>
          </a:p>
          <a:p>
            <a:pPr algn="just"/>
            <a:r>
              <a:rPr lang="en-US" dirty="0" smtClean="0"/>
              <a:t>We </a:t>
            </a:r>
            <a:r>
              <a:rPr lang="en-US" dirty="0"/>
              <a:t>have already used many built-in functions such as </a:t>
            </a:r>
            <a:r>
              <a:rPr lang="en-US" dirty="0" err="1"/>
              <a:t>len</a:t>
            </a:r>
            <a:r>
              <a:rPr lang="en-US" dirty="0"/>
              <a:t> and range.</a:t>
            </a:r>
          </a:p>
          <a:p>
            <a:pPr algn="just"/>
            <a:r>
              <a:rPr lang="en-US" dirty="0"/>
              <a:t>The function concept is probably the most important building block of any non-trivial software (in any programming language),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44</a:t>
            </a:fld>
            <a:endParaRPr lang="en-US"/>
          </a:p>
        </p:txBody>
      </p:sp>
    </p:spTree>
    <p:extLst>
      <p:ext uri="{BB962C8B-B14F-4D97-AF65-F5344CB8AC3E}">
        <p14:creationId xmlns:p14="http://schemas.microsoft.com/office/powerpoint/2010/main" val="3040974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237744"/>
            <a:ext cx="8911687" cy="1280890"/>
          </a:xfrm>
        </p:spPr>
        <p:txBody>
          <a:bodyPr/>
          <a:lstStyle/>
          <a:p>
            <a:pPr algn="ctr"/>
            <a:r>
              <a:rPr lang="en-US" b="1" dirty="0" smtClean="0"/>
              <a:t>Functions in Python</a:t>
            </a:r>
            <a:endParaRPr lang="en-US" b="1" dirty="0"/>
          </a:p>
        </p:txBody>
      </p:sp>
      <p:sp>
        <p:nvSpPr>
          <p:cNvPr id="3" name="Content Placeholder 2"/>
          <p:cNvSpPr>
            <a:spLocks noGrp="1"/>
          </p:cNvSpPr>
          <p:nvPr>
            <p:ph idx="1"/>
          </p:nvPr>
        </p:nvSpPr>
        <p:spPr>
          <a:xfrm>
            <a:off x="2589212" y="965915"/>
            <a:ext cx="8915400" cy="5267460"/>
          </a:xfrm>
        </p:spPr>
        <p:txBody>
          <a:bodyPr>
            <a:normAutofit fontScale="92500" lnSpcReduction="20000"/>
          </a:bodyPr>
          <a:lstStyle/>
          <a:p>
            <a:pPr algn="just"/>
            <a:r>
              <a:rPr lang="en-US" dirty="0"/>
              <a:t>Functions are defined using the </a:t>
            </a:r>
            <a:r>
              <a:rPr lang="en-US" dirty="0" err="1"/>
              <a:t>def</a:t>
            </a:r>
            <a:r>
              <a:rPr lang="en-US" dirty="0"/>
              <a:t> keyword. </a:t>
            </a:r>
            <a:endParaRPr lang="en-US" dirty="0" smtClean="0"/>
          </a:p>
          <a:p>
            <a:pPr algn="just"/>
            <a:r>
              <a:rPr lang="en-US" dirty="0" smtClean="0"/>
              <a:t>After </a:t>
            </a:r>
            <a:r>
              <a:rPr lang="en-US" dirty="0"/>
              <a:t>this keyword comes an identifier name for the function, followed by a pair of parentheses which may enclose some names of variables, and by the final colon that ends the line</a:t>
            </a:r>
            <a:r>
              <a:rPr lang="en-US" dirty="0" smtClean="0"/>
              <a:t>.</a:t>
            </a:r>
          </a:p>
          <a:p>
            <a:pPr algn="just"/>
            <a:r>
              <a:rPr lang="en-US" dirty="0" smtClean="0"/>
              <a:t> </a:t>
            </a:r>
            <a:r>
              <a:rPr lang="en-US" dirty="0"/>
              <a:t>Next follows the block of statements that are part of this function. An example will show that this is actually very simple</a:t>
            </a:r>
            <a:r>
              <a:rPr lang="en-US" dirty="0" smtClean="0"/>
              <a:t>:</a:t>
            </a:r>
          </a:p>
          <a:p>
            <a:pPr marL="0" indent="0" algn="just">
              <a:buNone/>
            </a:pPr>
            <a:r>
              <a:rPr lang="en-US" dirty="0" err="1"/>
              <a:t>def</a:t>
            </a:r>
            <a:r>
              <a:rPr lang="en-US" dirty="0"/>
              <a:t> </a:t>
            </a:r>
            <a:r>
              <a:rPr lang="en-US" dirty="0" err="1"/>
              <a:t>say_hello</a:t>
            </a:r>
            <a:r>
              <a:rPr lang="en-US" dirty="0"/>
              <a:t>():</a:t>
            </a:r>
          </a:p>
          <a:p>
            <a:pPr marL="0" indent="0" algn="just">
              <a:buNone/>
            </a:pPr>
            <a:r>
              <a:rPr lang="en-US" dirty="0"/>
              <a:t>    # block belonging to the function</a:t>
            </a:r>
          </a:p>
          <a:p>
            <a:pPr marL="0" indent="0" algn="just">
              <a:buNone/>
            </a:pPr>
            <a:r>
              <a:rPr lang="en-US" dirty="0"/>
              <a:t>    print('hello world')</a:t>
            </a:r>
          </a:p>
          <a:p>
            <a:pPr marL="0" indent="0" algn="just">
              <a:buNone/>
            </a:pPr>
            <a:r>
              <a:rPr lang="en-US" dirty="0"/>
              <a:t># End of </a:t>
            </a:r>
            <a:r>
              <a:rPr lang="en-US" dirty="0" smtClean="0"/>
              <a:t>function</a:t>
            </a:r>
            <a:endParaRPr lang="en-US" dirty="0"/>
          </a:p>
          <a:p>
            <a:pPr marL="0" indent="0" algn="just">
              <a:buNone/>
            </a:pPr>
            <a:r>
              <a:rPr lang="en-US" dirty="0" err="1"/>
              <a:t>say_hello</a:t>
            </a:r>
            <a:r>
              <a:rPr lang="en-US" dirty="0"/>
              <a:t>()  # call the function</a:t>
            </a:r>
          </a:p>
          <a:p>
            <a:pPr marL="0" indent="0" algn="just">
              <a:buNone/>
            </a:pPr>
            <a:r>
              <a:rPr lang="en-US" dirty="0" err="1"/>
              <a:t>say_hello</a:t>
            </a:r>
            <a:r>
              <a:rPr lang="en-US" dirty="0"/>
              <a:t>()  # call the function </a:t>
            </a:r>
            <a:r>
              <a:rPr lang="en-US" dirty="0" smtClean="0"/>
              <a:t>again</a:t>
            </a:r>
          </a:p>
          <a:p>
            <a:pPr marL="0" indent="0" algn="just">
              <a:buNone/>
            </a:pPr>
            <a:r>
              <a:rPr lang="en-US" dirty="0"/>
              <a:t>Output:</a:t>
            </a:r>
            <a:endParaRPr lang="en-US" dirty="0" smtClean="0"/>
          </a:p>
          <a:p>
            <a:pPr marL="0" indent="0" algn="just">
              <a:buNone/>
            </a:pPr>
            <a:r>
              <a:rPr lang="en-US" dirty="0"/>
              <a:t>$ python function1.py</a:t>
            </a:r>
          </a:p>
          <a:p>
            <a:pPr marL="0" indent="0" algn="just">
              <a:buNone/>
            </a:pPr>
            <a:r>
              <a:rPr lang="en-US" dirty="0"/>
              <a:t>hello world</a:t>
            </a:r>
          </a:p>
          <a:p>
            <a:pPr marL="0" indent="0" algn="just">
              <a:buNone/>
            </a:pPr>
            <a:r>
              <a:rPr lang="en-US" dirty="0"/>
              <a:t>hello world</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45</a:t>
            </a:fld>
            <a:endParaRPr lang="en-US"/>
          </a:p>
        </p:txBody>
      </p:sp>
    </p:spTree>
    <p:extLst>
      <p:ext uri="{BB962C8B-B14F-4D97-AF65-F5344CB8AC3E}">
        <p14:creationId xmlns:p14="http://schemas.microsoft.com/office/powerpoint/2010/main" val="21908808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Function Parameters</a:t>
            </a:r>
            <a:br>
              <a:rPr lang="en-US" b="1" dirty="0"/>
            </a:br>
            <a:endParaRPr lang="en-US" b="1" dirty="0"/>
          </a:p>
        </p:txBody>
      </p:sp>
      <p:sp>
        <p:nvSpPr>
          <p:cNvPr id="3" name="Content Placeholder 2"/>
          <p:cNvSpPr>
            <a:spLocks noGrp="1"/>
          </p:cNvSpPr>
          <p:nvPr>
            <p:ph idx="1"/>
          </p:nvPr>
        </p:nvSpPr>
        <p:spPr/>
        <p:txBody>
          <a:bodyPr/>
          <a:lstStyle/>
          <a:p>
            <a:pPr algn="just"/>
            <a:r>
              <a:rPr lang="en-US" dirty="0"/>
              <a:t>A function can take parameters, which are values you supply to the function so that the function can do something </a:t>
            </a:r>
            <a:r>
              <a:rPr lang="en-US" dirty="0" smtClean="0"/>
              <a:t>utilizing </a:t>
            </a:r>
            <a:r>
              <a:rPr lang="en-US" dirty="0"/>
              <a:t>those values. </a:t>
            </a:r>
            <a:endParaRPr lang="en-US" dirty="0" smtClean="0"/>
          </a:p>
          <a:p>
            <a:pPr algn="just"/>
            <a:r>
              <a:rPr lang="en-US" dirty="0" smtClean="0"/>
              <a:t>These </a:t>
            </a:r>
            <a:r>
              <a:rPr lang="en-US" dirty="0"/>
              <a:t>parameters are just like variables except that the values of these variables are defined when we call the function and are already assigned values when the function runs.</a:t>
            </a:r>
          </a:p>
          <a:p>
            <a:pPr algn="just"/>
            <a:r>
              <a:rPr lang="en-US" dirty="0"/>
              <a:t>Parameters are specified within the pair of parentheses in the function definition, separated by commas. </a:t>
            </a:r>
            <a:endParaRPr lang="en-US" dirty="0" smtClean="0"/>
          </a:p>
          <a:p>
            <a:pPr algn="just"/>
            <a:r>
              <a:rPr lang="en-US" dirty="0" smtClean="0"/>
              <a:t>When </a:t>
            </a:r>
            <a:r>
              <a:rPr lang="en-US" dirty="0"/>
              <a:t>we call the function, we supply the values in the same way. </a:t>
            </a:r>
            <a:endParaRPr lang="en-US" dirty="0" smtClean="0"/>
          </a:p>
          <a:p>
            <a:pPr algn="just"/>
            <a:r>
              <a:rPr lang="en-US" dirty="0" smtClean="0"/>
              <a:t>Note </a:t>
            </a:r>
            <a:r>
              <a:rPr lang="en-US" dirty="0"/>
              <a:t>the terminology used - the names given in the function definition are called parameters whereas the values you supply in the function call are called arguments.</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46</a:t>
            </a:fld>
            <a:endParaRPr lang="en-US"/>
          </a:p>
        </p:txBody>
      </p:sp>
    </p:spTree>
    <p:extLst>
      <p:ext uri="{BB962C8B-B14F-4D97-AF65-F5344CB8AC3E}">
        <p14:creationId xmlns:p14="http://schemas.microsoft.com/office/powerpoint/2010/main" val="17346137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29899"/>
            <a:ext cx="8911687" cy="823008"/>
          </a:xfrm>
        </p:spPr>
        <p:txBody>
          <a:bodyPr/>
          <a:lstStyle/>
          <a:p>
            <a:pPr algn="ctr"/>
            <a:r>
              <a:rPr lang="en-US" b="1" dirty="0" smtClean="0"/>
              <a:t>Example</a:t>
            </a:r>
            <a:endParaRPr lang="en-US" b="1" dirty="0"/>
          </a:p>
        </p:txBody>
      </p:sp>
      <p:sp>
        <p:nvSpPr>
          <p:cNvPr id="3" name="Content Placeholder 2"/>
          <p:cNvSpPr>
            <a:spLocks noGrp="1"/>
          </p:cNvSpPr>
          <p:nvPr>
            <p:ph idx="1"/>
          </p:nvPr>
        </p:nvSpPr>
        <p:spPr>
          <a:xfrm>
            <a:off x="2589212" y="1004551"/>
            <a:ext cx="8915400" cy="5125885"/>
          </a:xfrm>
        </p:spPr>
        <p:txBody>
          <a:bodyPr>
            <a:normAutofit fontScale="77500" lnSpcReduction="20000"/>
          </a:bodyPr>
          <a:lstStyle/>
          <a:p>
            <a:pPr marL="0" indent="0">
              <a:buNone/>
            </a:pPr>
            <a:r>
              <a:rPr lang="en-US" dirty="0" err="1"/>
              <a:t>def</a:t>
            </a:r>
            <a:r>
              <a:rPr lang="en-US" dirty="0"/>
              <a:t> </a:t>
            </a:r>
            <a:r>
              <a:rPr lang="en-US" dirty="0" err="1"/>
              <a:t>print_max</a:t>
            </a:r>
            <a:r>
              <a:rPr lang="en-US" dirty="0"/>
              <a:t>(a, b):</a:t>
            </a:r>
          </a:p>
          <a:p>
            <a:pPr marL="0" indent="0">
              <a:buNone/>
            </a:pPr>
            <a:r>
              <a:rPr lang="en-US" dirty="0" smtClean="0"/>
              <a:t>    </a:t>
            </a:r>
            <a:r>
              <a:rPr lang="en-US" dirty="0"/>
              <a:t>if a &gt; b:</a:t>
            </a:r>
          </a:p>
          <a:p>
            <a:pPr marL="0" indent="0">
              <a:buNone/>
            </a:pPr>
            <a:r>
              <a:rPr lang="en-US" dirty="0"/>
              <a:t>        print(a, 'is maximum')</a:t>
            </a:r>
          </a:p>
          <a:p>
            <a:pPr marL="0" indent="0">
              <a:buNone/>
            </a:pPr>
            <a:r>
              <a:rPr lang="en-US" dirty="0"/>
              <a:t>    </a:t>
            </a:r>
            <a:r>
              <a:rPr lang="en-US" dirty="0" err="1"/>
              <a:t>elif</a:t>
            </a:r>
            <a:r>
              <a:rPr lang="en-US" dirty="0"/>
              <a:t> a == b:</a:t>
            </a:r>
          </a:p>
          <a:p>
            <a:pPr marL="0" indent="0">
              <a:buNone/>
            </a:pPr>
            <a:r>
              <a:rPr lang="en-US" dirty="0"/>
              <a:t>        print(a, 'is equal to', b)</a:t>
            </a:r>
          </a:p>
          <a:p>
            <a:pPr marL="0" indent="0">
              <a:buNone/>
            </a:pPr>
            <a:r>
              <a:rPr lang="en-US" dirty="0"/>
              <a:t>    else:</a:t>
            </a:r>
          </a:p>
          <a:p>
            <a:pPr marL="0" indent="0">
              <a:buNone/>
            </a:pPr>
            <a:r>
              <a:rPr lang="en-US" dirty="0"/>
              <a:t>        print(b, 'is maximum</a:t>
            </a:r>
            <a:r>
              <a:rPr lang="en-US" dirty="0" smtClean="0"/>
              <a:t>')</a:t>
            </a:r>
            <a:endParaRPr lang="en-US" dirty="0"/>
          </a:p>
          <a:p>
            <a:pPr marL="0" indent="0">
              <a:buNone/>
            </a:pPr>
            <a:r>
              <a:rPr lang="en-US" dirty="0"/>
              <a:t># directly pass literal values</a:t>
            </a:r>
          </a:p>
          <a:p>
            <a:pPr marL="0" indent="0">
              <a:buNone/>
            </a:pPr>
            <a:r>
              <a:rPr lang="en-US" dirty="0" err="1"/>
              <a:t>print_max</a:t>
            </a:r>
            <a:r>
              <a:rPr lang="en-US" dirty="0"/>
              <a:t>(3, 4)</a:t>
            </a:r>
          </a:p>
          <a:p>
            <a:pPr marL="0" indent="0">
              <a:buNone/>
            </a:pPr>
            <a:r>
              <a:rPr lang="en-US" dirty="0" smtClean="0"/>
              <a:t>x </a:t>
            </a:r>
            <a:r>
              <a:rPr lang="en-US" dirty="0"/>
              <a:t>= 5</a:t>
            </a:r>
          </a:p>
          <a:p>
            <a:pPr marL="0" indent="0">
              <a:buNone/>
            </a:pPr>
            <a:r>
              <a:rPr lang="en-US" dirty="0"/>
              <a:t>y = 7</a:t>
            </a:r>
          </a:p>
          <a:p>
            <a:pPr marL="0" indent="0">
              <a:buNone/>
            </a:pPr>
            <a:r>
              <a:rPr lang="en-US" dirty="0" smtClean="0"/>
              <a:t># </a:t>
            </a:r>
            <a:r>
              <a:rPr lang="en-US" dirty="0"/>
              <a:t>pass variables as arguments</a:t>
            </a:r>
          </a:p>
          <a:p>
            <a:pPr marL="0" indent="0">
              <a:buNone/>
            </a:pPr>
            <a:r>
              <a:rPr lang="en-US" dirty="0" err="1"/>
              <a:t>print_max</a:t>
            </a:r>
            <a:r>
              <a:rPr lang="en-US" dirty="0"/>
              <a:t>(x, y</a:t>
            </a:r>
            <a:r>
              <a:rPr lang="en-US" dirty="0" smtClean="0"/>
              <a:t>)</a:t>
            </a:r>
          </a:p>
          <a:p>
            <a:pPr marL="0" indent="0">
              <a:buNone/>
            </a:pPr>
            <a:r>
              <a:rPr lang="en-US" dirty="0"/>
              <a:t>Output</a:t>
            </a:r>
            <a:r>
              <a:rPr lang="en-US" dirty="0" smtClean="0"/>
              <a:t>:</a:t>
            </a:r>
          </a:p>
          <a:p>
            <a:pPr marL="0" indent="0">
              <a:buNone/>
            </a:pPr>
            <a:r>
              <a:rPr lang="en-US" dirty="0"/>
              <a:t>$ python function_param.py</a:t>
            </a:r>
          </a:p>
          <a:p>
            <a:pPr marL="0" indent="0">
              <a:buNone/>
            </a:pPr>
            <a:r>
              <a:rPr lang="en-US" dirty="0"/>
              <a:t>4 is maximum</a:t>
            </a:r>
          </a:p>
          <a:p>
            <a:pPr marL="0" indent="0">
              <a:buNone/>
            </a:pPr>
            <a:r>
              <a:rPr lang="en-US" dirty="0"/>
              <a:t>7 is maximum</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47</a:t>
            </a:fld>
            <a:endParaRPr lang="en-US"/>
          </a:p>
        </p:txBody>
      </p:sp>
    </p:spTree>
    <p:extLst>
      <p:ext uri="{BB962C8B-B14F-4D97-AF65-F5344CB8AC3E}">
        <p14:creationId xmlns:p14="http://schemas.microsoft.com/office/powerpoint/2010/main" val="1033280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714" y="145682"/>
            <a:ext cx="8911687" cy="642100"/>
          </a:xfrm>
        </p:spPr>
        <p:txBody>
          <a:bodyPr/>
          <a:lstStyle/>
          <a:p>
            <a:pPr algn="ctr"/>
            <a:r>
              <a:rPr lang="en-US" b="1" dirty="0"/>
              <a:t>The global statement</a:t>
            </a:r>
          </a:p>
        </p:txBody>
      </p:sp>
      <p:sp>
        <p:nvSpPr>
          <p:cNvPr id="3" name="Content Placeholder 2"/>
          <p:cNvSpPr>
            <a:spLocks noGrp="1"/>
          </p:cNvSpPr>
          <p:nvPr>
            <p:ph idx="1"/>
          </p:nvPr>
        </p:nvSpPr>
        <p:spPr>
          <a:xfrm>
            <a:off x="2589212" y="914400"/>
            <a:ext cx="8915400" cy="4996822"/>
          </a:xfrm>
        </p:spPr>
        <p:txBody>
          <a:bodyPr>
            <a:normAutofit fontScale="85000" lnSpcReduction="20000"/>
          </a:bodyPr>
          <a:lstStyle/>
          <a:p>
            <a:r>
              <a:rPr lang="en-US" dirty="0"/>
              <a:t>If you want to assign a value to a name defined at the top level of the program (i.e. not inside any kind of scope such as functions or classes), then you have to tell Python that the name is not local, but it is global. We do this using the global statement. It is impossible to assign a value to a variable defined outside a function without the global </a:t>
            </a:r>
            <a:r>
              <a:rPr lang="en-US" dirty="0" smtClean="0"/>
              <a:t>statement</a:t>
            </a:r>
          </a:p>
          <a:p>
            <a:pPr marL="0" indent="0">
              <a:buNone/>
            </a:pPr>
            <a:r>
              <a:rPr lang="en-US" dirty="0"/>
              <a:t>x = 50</a:t>
            </a:r>
          </a:p>
          <a:p>
            <a:pPr marL="0" indent="0">
              <a:buNone/>
            </a:pPr>
            <a:r>
              <a:rPr lang="en-US" dirty="0" err="1" smtClean="0"/>
              <a:t>def</a:t>
            </a:r>
            <a:r>
              <a:rPr lang="en-US" dirty="0" smtClean="0"/>
              <a:t> </a:t>
            </a:r>
            <a:r>
              <a:rPr lang="en-US" dirty="0" err="1"/>
              <a:t>func</a:t>
            </a:r>
            <a:r>
              <a:rPr lang="en-US" dirty="0"/>
              <a:t>():</a:t>
            </a:r>
          </a:p>
          <a:p>
            <a:pPr marL="0" indent="0">
              <a:buNone/>
            </a:pPr>
            <a:r>
              <a:rPr lang="en-US" dirty="0"/>
              <a:t>    global x</a:t>
            </a:r>
          </a:p>
          <a:p>
            <a:pPr marL="0" indent="0">
              <a:buNone/>
            </a:pPr>
            <a:r>
              <a:rPr lang="en-US" dirty="0" smtClean="0"/>
              <a:t>    </a:t>
            </a:r>
            <a:r>
              <a:rPr lang="en-US" dirty="0"/>
              <a:t>print('x is', x)</a:t>
            </a:r>
          </a:p>
          <a:p>
            <a:pPr marL="0" indent="0">
              <a:buNone/>
            </a:pPr>
            <a:r>
              <a:rPr lang="en-US" dirty="0"/>
              <a:t>    x = 2</a:t>
            </a:r>
          </a:p>
          <a:p>
            <a:pPr marL="0" indent="0">
              <a:buNone/>
            </a:pPr>
            <a:r>
              <a:rPr lang="en-US" dirty="0"/>
              <a:t>    print('Changed global x to', x)</a:t>
            </a:r>
          </a:p>
          <a:p>
            <a:pPr marL="0" indent="0">
              <a:buNone/>
            </a:pPr>
            <a:r>
              <a:rPr lang="en-US" dirty="0" err="1" smtClean="0"/>
              <a:t>func</a:t>
            </a:r>
            <a:r>
              <a:rPr lang="en-US" dirty="0"/>
              <a:t>()</a:t>
            </a:r>
          </a:p>
          <a:p>
            <a:pPr marL="0" indent="0">
              <a:buNone/>
            </a:pPr>
            <a:r>
              <a:rPr lang="en-US" dirty="0"/>
              <a:t>print('Value of x is', x</a:t>
            </a:r>
            <a:r>
              <a:rPr lang="en-US" dirty="0" smtClean="0"/>
              <a:t>)</a:t>
            </a:r>
          </a:p>
          <a:p>
            <a:pPr marL="0" indent="0">
              <a:buNone/>
            </a:pPr>
            <a:r>
              <a:rPr lang="en-US" dirty="0" smtClean="0"/>
              <a:t>Output:</a:t>
            </a:r>
          </a:p>
          <a:p>
            <a:pPr marL="0" indent="0">
              <a:buNone/>
            </a:pPr>
            <a:r>
              <a:rPr lang="en-US" dirty="0"/>
              <a:t>$ python function_global.py</a:t>
            </a:r>
          </a:p>
          <a:p>
            <a:pPr marL="0" indent="0">
              <a:buNone/>
            </a:pPr>
            <a:r>
              <a:rPr lang="en-US" dirty="0"/>
              <a:t>x is 50</a:t>
            </a:r>
          </a:p>
          <a:p>
            <a:pPr marL="0" indent="0">
              <a:buNone/>
            </a:pPr>
            <a:r>
              <a:rPr lang="en-US" dirty="0"/>
              <a:t>Changed global x to 2</a:t>
            </a:r>
          </a:p>
          <a:p>
            <a:pPr marL="0" indent="0">
              <a:buNone/>
            </a:pPr>
            <a:r>
              <a:rPr lang="en-US" dirty="0"/>
              <a:t>Value of x is 2</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48</a:t>
            </a:fld>
            <a:endParaRPr lang="en-US"/>
          </a:p>
        </p:txBody>
      </p:sp>
    </p:spTree>
    <p:extLst>
      <p:ext uri="{BB962C8B-B14F-4D97-AF65-F5344CB8AC3E}">
        <p14:creationId xmlns:p14="http://schemas.microsoft.com/office/powerpoint/2010/main" val="2687340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4699"/>
            <a:ext cx="8911687" cy="759853"/>
          </a:xfrm>
        </p:spPr>
        <p:txBody>
          <a:bodyPr>
            <a:normAutofit fontScale="90000"/>
          </a:bodyPr>
          <a:lstStyle/>
          <a:p>
            <a:pPr algn="ctr"/>
            <a:r>
              <a:rPr lang="en-US" b="1" dirty="0"/>
              <a:t>Default Argument Values</a:t>
            </a:r>
            <a:br>
              <a:rPr lang="en-US" b="1" dirty="0"/>
            </a:br>
            <a:endParaRPr lang="en-US" b="1" dirty="0"/>
          </a:p>
        </p:txBody>
      </p:sp>
      <p:sp>
        <p:nvSpPr>
          <p:cNvPr id="3" name="Content Placeholder 2"/>
          <p:cNvSpPr>
            <a:spLocks noGrp="1"/>
          </p:cNvSpPr>
          <p:nvPr>
            <p:ph idx="1"/>
          </p:nvPr>
        </p:nvSpPr>
        <p:spPr>
          <a:xfrm>
            <a:off x="2589212" y="1004551"/>
            <a:ext cx="8915400" cy="5125885"/>
          </a:xfrm>
        </p:spPr>
        <p:txBody>
          <a:bodyPr>
            <a:normAutofit lnSpcReduction="10000"/>
          </a:bodyPr>
          <a:lstStyle/>
          <a:p>
            <a:pPr algn="just"/>
            <a:r>
              <a:rPr lang="en-US" dirty="0"/>
              <a:t>For some functions, you may want to make some parameters optional and use default values in case the user does not want to provide values for them. This is done with the help of default argument values. You can specify default argument values for parameters by appending to the parameter name in the function definition the assignment operator (=) followed by the default value</a:t>
            </a:r>
            <a:r>
              <a:rPr lang="en-US" dirty="0" smtClean="0"/>
              <a:t>.</a:t>
            </a:r>
          </a:p>
          <a:p>
            <a:pPr algn="just"/>
            <a:r>
              <a:rPr lang="en-US" dirty="0"/>
              <a:t>Note that the default argument value should be a constant</a:t>
            </a:r>
            <a:r>
              <a:rPr lang="en-US" dirty="0" smtClean="0"/>
              <a:t>.</a:t>
            </a:r>
          </a:p>
          <a:p>
            <a:pPr marL="0" indent="0" algn="just">
              <a:buNone/>
            </a:pPr>
            <a:r>
              <a:rPr lang="en-US" dirty="0" err="1"/>
              <a:t>def</a:t>
            </a:r>
            <a:r>
              <a:rPr lang="en-US" dirty="0"/>
              <a:t> say(message, times=1):</a:t>
            </a:r>
          </a:p>
          <a:p>
            <a:pPr marL="0" indent="0" algn="just">
              <a:buNone/>
            </a:pPr>
            <a:r>
              <a:rPr lang="en-US" dirty="0"/>
              <a:t>    print(message * times</a:t>
            </a:r>
            <a:r>
              <a:rPr lang="en-US" dirty="0" smtClean="0"/>
              <a:t>)</a:t>
            </a:r>
            <a:endParaRPr lang="en-US" dirty="0"/>
          </a:p>
          <a:p>
            <a:pPr marL="0" indent="0" algn="just">
              <a:buNone/>
            </a:pPr>
            <a:r>
              <a:rPr lang="en-US" dirty="0"/>
              <a:t>say('Hello')</a:t>
            </a:r>
          </a:p>
          <a:p>
            <a:pPr marL="0" indent="0" algn="just">
              <a:buNone/>
            </a:pPr>
            <a:r>
              <a:rPr lang="en-US" dirty="0"/>
              <a:t>say('World', 5</a:t>
            </a:r>
            <a:r>
              <a:rPr lang="en-US" dirty="0" smtClean="0"/>
              <a:t>)</a:t>
            </a:r>
          </a:p>
          <a:p>
            <a:pPr marL="0" indent="0" algn="just">
              <a:buNone/>
            </a:pPr>
            <a:r>
              <a:rPr lang="en-US" dirty="0" smtClean="0"/>
              <a:t>Output:</a:t>
            </a:r>
          </a:p>
          <a:p>
            <a:pPr marL="0" indent="0" algn="just">
              <a:buNone/>
            </a:pPr>
            <a:r>
              <a:rPr lang="en-US" dirty="0"/>
              <a:t>$ python function_default.py</a:t>
            </a:r>
          </a:p>
          <a:p>
            <a:pPr marL="0" indent="0" algn="just">
              <a:buNone/>
            </a:pPr>
            <a:r>
              <a:rPr lang="en-US" dirty="0"/>
              <a:t>Hello</a:t>
            </a:r>
          </a:p>
          <a:p>
            <a:pPr marL="0" indent="0" algn="just">
              <a:buNone/>
            </a:pPr>
            <a:r>
              <a:rPr lang="en-US" dirty="0" err="1"/>
              <a:t>WorldWorldWorldWorldWorld</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49</a:t>
            </a:fld>
            <a:endParaRPr lang="en-US"/>
          </a:p>
        </p:txBody>
      </p:sp>
    </p:spTree>
    <p:extLst>
      <p:ext uri="{BB962C8B-B14F-4D97-AF65-F5344CB8AC3E}">
        <p14:creationId xmlns:p14="http://schemas.microsoft.com/office/powerpoint/2010/main" val="210146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Python </a:t>
            </a:r>
            <a:endParaRPr lang="en-US" b="1" dirty="0"/>
          </a:p>
        </p:txBody>
      </p:sp>
      <p:sp>
        <p:nvSpPr>
          <p:cNvPr id="3" name="Content Placeholder 2"/>
          <p:cNvSpPr>
            <a:spLocks noGrp="1"/>
          </p:cNvSpPr>
          <p:nvPr>
            <p:ph idx="1"/>
          </p:nvPr>
        </p:nvSpPr>
        <p:spPr>
          <a:xfrm>
            <a:off x="2589212" y="1493949"/>
            <a:ext cx="8915400" cy="4417273"/>
          </a:xfrm>
        </p:spPr>
        <p:txBody>
          <a:bodyPr vert="horz" lIns="91440" tIns="45720" rIns="91440" bIns="45720" rtlCol="0" anchor="t">
            <a:normAutofit/>
          </a:bodyPr>
          <a:lstStyle/>
          <a:p>
            <a:pPr algn="just"/>
            <a:r>
              <a:rPr lang="en-US" dirty="0"/>
              <a:t>Python is one of those rare languages which can claim to be both </a:t>
            </a:r>
            <a:r>
              <a:rPr lang="en-US" i="1" dirty="0"/>
              <a:t>simple</a:t>
            </a:r>
            <a:r>
              <a:rPr lang="en-US" dirty="0"/>
              <a:t> and </a:t>
            </a:r>
            <a:r>
              <a:rPr lang="en-US" i="1" dirty="0"/>
              <a:t>powerful</a:t>
            </a:r>
            <a:r>
              <a:rPr lang="en-US" dirty="0"/>
              <a:t>. </a:t>
            </a:r>
            <a:endParaRPr lang="en-US" dirty="0" smtClean="0"/>
          </a:p>
          <a:p>
            <a:pPr algn="just"/>
            <a:r>
              <a:rPr lang="en-US" dirty="0" smtClean="0"/>
              <a:t>You </a:t>
            </a:r>
            <a:r>
              <a:rPr lang="en-US" dirty="0"/>
              <a:t>will find yourself pleasantly surprised to see how easy it is to concentrate on the solution to the problem rather than the syntax and structure of the language you are programming in</a:t>
            </a:r>
            <a:r>
              <a:rPr lang="en-US" dirty="0" smtClean="0"/>
              <a:t>.</a:t>
            </a:r>
          </a:p>
          <a:p>
            <a:pPr algn="just"/>
            <a:r>
              <a:rPr lang="en-US" dirty="0"/>
              <a:t>Guido van </a:t>
            </a:r>
            <a:r>
              <a:rPr lang="en-US" dirty="0" err="1"/>
              <a:t>Rossum</a:t>
            </a:r>
            <a:r>
              <a:rPr lang="en-US" dirty="0"/>
              <a:t>, the creator of the Python language, named the language after the BBC show "Monty Python's Flying Circus". He doesn't particularly like snakes that kill animals for food by winding their long bodies around them and crushing them.</a:t>
            </a:r>
            <a:endParaRPr lang="en-US" dirty="0">
              <a:latin typeface="Calibri"/>
            </a:endParaRPr>
          </a:p>
        </p:txBody>
      </p:sp>
      <p:sp>
        <p:nvSpPr>
          <p:cNvPr id="4" name="Date Placeholder 3"/>
          <p:cNvSpPr>
            <a:spLocks noGrp="1"/>
          </p:cNvSpPr>
          <p:nvPr>
            <p:ph type="dt" sz="half" idx="10"/>
          </p:nvPr>
        </p:nvSpPr>
        <p:spPr/>
        <p:txBody>
          <a:bodyPr/>
          <a:lstStyle/>
          <a:p>
            <a:fld id="{0D6CABEB-FC2C-4332-A088-19DE49F9F44D}"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5069764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894" y="99972"/>
            <a:ext cx="8911687" cy="1280890"/>
          </a:xfrm>
        </p:spPr>
        <p:txBody>
          <a:bodyPr/>
          <a:lstStyle/>
          <a:p>
            <a:pPr algn="ctr"/>
            <a:r>
              <a:rPr lang="en-US" b="1" dirty="0"/>
              <a:t>Keyword </a:t>
            </a:r>
            <a:r>
              <a:rPr lang="en-US" b="1" dirty="0" smtClean="0"/>
              <a:t>Arguments</a:t>
            </a:r>
            <a:endParaRPr lang="en-US" b="1" dirty="0"/>
          </a:p>
        </p:txBody>
      </p:sp>
      <p:sp>
        <p:nvSpPr>
          <p:cNvPr id="3" name="Content Placeholder 2"/>
          <p:cNvSpPr>
            <a:spLocks noGrp="1"/>
          </p:cNvSpPr>
          <p:nvPr>
            <p:ph idx="1"/>
          </p:nvPr>
        </p:nvSpPr>
        <p:spPr>
          <a:xfrm>
            <a:off x="2589212" y="940157"/>
            <a:ext cx="8915400" cy="5190279"/>
          </a:xfrm>
        </p:spPr>
        <p:txBody>
          <a:bodyPr>
            <a:normAutofit fontScale="92500" lnSpcReduction="10000"/>
          </a:bodyPr>
          <a:lstStyle/>
          <a:p>
            <a:pPr algn="just"/>
            <a:r>
              <a:rPr lang="en-US" dirty="0"/>
              <a:t>If you have some functions with many parameters and you want to specify only some of them, then you can give values for such parameters by naming them - this is called </a:t>
            </a:r>
            <a:r>
              <a:rPr lang="en-US" i="1" dirty="0"/>
              <a:t>keyword arguments</a:t>
            </a:r>
            <a:r>
              <a:rPr lang="en-US" dirty="0"/>
              <a:t> - we use the name (keyword) instead of the position (which we have been using all along) to specify the arguments to the function</a:t>
            </a:r>
            <a:r>
              <a:rPr lang="en-US" dirty="0" smtClean="0"/>
              <a:t>.</a:t>
            </a:r>
          </a:p>
          <a:p>
            <a:pPr marL="0" indent="0" algn="just">
              <a:buNone/>
            </a:pPr>
            <a:r>
              <a:rPr lang="en-US" dirty="0" err="1"/>
              <a:t>def</a:t>
            </a:r>
            <a:r>
              <a:rPr lang="en-US" dirty="0"/>
              <a:t> </a:t>
            </a:r>
            <a:r>
              <a:rPr lang="en-US" dirty="0" err="1"/>
              <a:t>func</a:t>
            </a:r>
            <a:r>
              <a:rPr lang="en-US" dirty="0"/>
              <a:t>(a, b=5, c=10):</a:t>
            </a:r>
          </a:p>
          <a:p>
            <a:pPr marL="0" indent="0" algn="just">
              <a:buNone/>
            </a:pPr>
            <a:r>
              <a:rPr lang="en-US" dirty="0"/>
              <a:t>    print('a is', a, 'and b is', b, 'and c is', c</a:t>
            </a:r>
            <a:r>
              <a:rPr lang="en-US" dirty="0" smtClean="0"/>
              <a:t>)</a:t>
            </a:r>
            <a:endParaRPr lang="en-US" dirty="0"/>
          </a:p>
          <a:p>
            <a:pPr marL="0" indent="0" algn="just">
              <a:buNone/>
            </a:pPr>
            <a:r>
              <a:rPr lang="en-US" dirty="0" err="1"/>
              <a:t>func</a:t>
            </a:r>
            <a:r>
              <a:rPr lang="en-US" dirty="0"/>
              <a:t>(3, 7)</a:t>
            </a:r>
          </a:p>
          <a:p>
            <a:pPr marL="0" indent="0" algn="just">
              <a:buNone/>
            </a:pPr>
            <a:r>
              <a:rPr lang="en-US" dirty="0" err="1"/>
              <a:t>func</a:t>
            </a:r>
            <a:r>
              <a:rPr lang="en-US" dirty="0"/>
              <a:t>(25, c=24)</a:t>
            </a:r>
          </a:p>
          <a:p>
            <a:pPr marL="0" indent="0" algn="just">
              <a:buNone/>
            </a:pPr>
            <a:r>
              <a:rPr lang="en-US" dirty="0" err="1"/>
              <a:t>func</a:t>
            </a:r>
            <a:r>
              <a:rPr lang="en-US" dirty="0"/>
              <a:t>(c=50, a=100</a:t>
            </a:r>
            <a:r>
              <a:rPr lang="en-US" dirty="0" smtClean="0"/>
              <a:t>)</a:t>
            </a:r>
          </a:p>
          <a:p>
            <a:pPr marL="0" indent="0" algn="just">
              <a:buNone/>
            </a:pPr>
            <a:r>
              <a:rPr lang="en-US" dirty="0"/>
              <a:t>Output:</a:t>
            </a:r>
          </a:p>
          <a:p>
            <a:pPr marL="0" indent="0" algn="just">
              <a:buNone/>
            </a:pPr>
            <a:r>
              <a:rPr lang="en-US" dirty="0"/>
              <a:t>$ python function_keyword.py</a:t>
            </a:r>
          </a:p>
          <a:p>
            <a:pPr marL="0" indent="0" algn="just">
              <a:buNone/>
            </a:pPr>
            <a:r>
              <a:rPr lang="en-US" dirty="0"/>
              <a:t>a is 3 and b is 7 and c is 10</a:t>
            </a:r>
          </a:p>
          <a:p>
            <a:pPr marL="0" indent="0" algn="just">
              <a:buNone/>
            </a:pPr>
            <a:r>
              <a:rPr lang="en-US" dirty="0"/>
              <a:t>a is 25 and b is 5 and c is 24</a:t>
            </a:r>
          </a:p>
          <a:p>
            <a:pPr marL="0" indent="0" algn="just">
              <a:buNone/>
            </a:pPr>
            <a:r>
              <a:rPr lang="en-US" dirty="0"/>
              <a:t>a is 100 and b is 5 and c is 50</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50</a:t>
            </a:fld>
            <a:endParaRPr lang="en-US"/>
          </a:p>
        </p:txBody>
      </p:sp>
    </p:spTree>
    <p:extLst>
      <p:ext uri="{BB962C8B-B14F-4D97-AF65-F5344CB8AC3E}">
        <p14:creationId xmlns:p14="http://schemas.microsoft.com/office/powerpoint/2010/main" val="2526619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7337"/>
            <a:ext cx="8911687" cy="1280890"/>
          </a:xfrm>
        </p:spPr>
        <p:txBody>
          <a:bodyPr/>
          <a:lstStyle/>
          <a:p>
            <a:pPr algn="ctr"/>
            <a:r>
              <a:rPr lang="en-US" b="1" dirty="0"/>
              <a:t>The return statement</a:t>
            </a:r>
          </a:p>
        </p:txBody>
      </p:sp>
      <p:sp>
        <p:nvSpPr>
          <p:cNvPr id="3" name="Content Placeholder 2"/>
          <p:cNvSpPr>
            <a:spLocks noGrp="1"/>
          </p:cNvSpPr>
          <p:nvPr>
            <p:ph idx="1"/>
          </p:nvPr>
        </p:nvSpPr>
        <p:spPr>
          <a:xfrm>
            <a:off x="2589212" y="927279"/>
            <a:ext cx="8915400" cy="4983943"/>
          </a:xfrm>
        </p:spPr>
        <p:txBody>
          <a:bodyPr>
            <a:normAutofit lnSpcReduction="10000"/>
          </a:bodyPr>
          <a:lstStyle/>
          <a:p>
            <a:r>
              <a:rPr lang="en-US" dirty="0"/>
              <a:t>The return statement is used to return from a function i.e. break out of the function. We can optionally return a value from the function as well</a:t>
            </a:r>
            <a:r>
              <a:rPr lang="en-US" dirty="0" smtClean="0"/>
              <a:t>.</a:t>
            </a:r>
          </a:p>
          <a:p>
            <a:pPr marL="0" indent="0">
              <a:buNone/>
            </a:pPr>
            <a:r>
              <a:rPr lang="en-US" dirty="0" err="1"/>
              <a:t>def</a:t>
            </a:r>
            <a:r>
              <a:rPr lang="en-US" dirty="0"/>
              <a:t> maximum(x, y):</a:t>
            </a:r>
          </a:p>
          <a:p>
            <a:pPr marL="0" indent="0">
              <a:buNone/>
            </a:pPr>
            <a:r>
              <a:rPr lang="en-US" dirty="0"/>
              <a:t>    if x &gt; y:</a:t>
            </a:r>
          </a:p>
          <a:p>
            <a:pPr marL="0" indent="0">
              <a:buNone/>
            </a:pPr>
            <a:r>
              <a:rPr lang="en-US" dirty="0"/>
              <a:t>        return x</a:t>
            </a:r>
          </a:p>
          <a:p>
            <a:pPr marL="0" indent="0">
              <a:buNone/>
            </a:pPr>
            <a:r>
              <a:rPr lang="en-US" dirty="0"/>
              <a:t>    </a:t>
            </a:r>
            <a:r>
              <a:rPr lang="en-US" dirty="0" err="1"/>
              <a:t>elif</a:t>
            </a:r>
            <a:r>
              <a:rPr lang="en-US" dirty="0"/>
              <a:t> x == y:</a:t>
            </a:r>
          </a:p>
          <a:p>
            <a:pPr marL="0" indent="0">
              <a:buNone/>
            </a:pPr>
            <a:r>
              <a:rPr lang="en-US" dirty="0"/>
              <a:t>        return 'The numbers are equal'</a:t>
            </a:r>
          </a:p>
          <a:p>
            <a:pPr marL="0" indent="0">
              <a:buNone/>
            </a:pPr>
            <a:r>
              <a:rPr lang="en-US" dirty="0"/>
              <a:t>    else:</a:t>
            </a:r>
          </a:p>
          <a:p>
            <a:pPr marL="0" indent="0">
              <a:buNone/>
            </a:pPr>
            <a:r>
              <a:rPr lang="en-US" dirty="0"/>
              <a:t>        return y</a:t>
            </a:r>
          </a:p>
          <a:p>
            <a:pPr marL="0" indent="0">
              <a:buNone/>
            </a:pPr>
            <a:r>
              <a:rPr lang="en-US" dirty="0" smtClean="0"/>
              <a:t>print(maximum(2</a:t>
            </a:r>
            <a:r>
              <a:rPr lang="en-US" dirty="0"/>
              <a:t>, 3))</a:t>
            </a:r>
          </a:p>
          <a:p>
            <a:pPr marL="0" indent="0">
              <a:buNone/>
            </a:pPr>
            <a:r>
              <a:rPr lang="en-US" dirty="0"/>
              <a:t>Output:</a:t>
            </a:r>
          </a:p>
          <a:p>
            <a:pPr marL="0" indent="0">
              <a:buNone/>
            </a:pPr>
            <a:r>
              <a:rPr lang="en-US" dirty="0"/>
              <a:t>$ python function_return.py</a:t>
            </a:r>
          </a:p>
          <a:p>
            <a:pPr marL="0" indent="0">
              <a:buNone/>
            </a:pPr>
            <a:r>
              <a:rPr lang="en-US" dirty="0"/>
              <a:t>3</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51</a:t>
            </a:fld>
            <a:endParaRPr lang="en-US"/>
          </a:p>
        </p:txBody>
      </p:sp>
    </p:spTree>
    <p:extLst>
      <p:ext uri="{BB962C8B-B14F-4D97-AF65-F5344CB8AC3E}">
        <p14:creationId xmlns:p14="http://schemas.microsoft.com/office/powerpoint/2010/main" val="3762221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DocStrings</a:t>
            </a:r>
            <a:endParaRPr lang="en-US" b="1" dirty="0"/>
          </a:p>
        </p:txBody>
      </p:sp>
      <p:sp>
        <p:nvSpPr>
          <p:cNvPr id="3" name="Content Placeholder 2"/>
          <p:cNvSpPr>
            <a:spLocks noGrp="1"/>
          </p:cNvSpPr>
          <p:nvPr>
            <p:ph idx="1"/>
          </p:nvPr>
        </p:nvSpPr>
        <p:spPr/>
        <p:txBody>
          <a:bodyPr/>
          <a:lstStyle/>
          <a:p>
            <a:pPr algn="just"/>
            <a:r>
              <a:rPr lang="en-US" dirty="0"/>
              <a:t>Python has a nifty feature called documentation strings, usually referred to by its shorter name </a:t>
            </a:r>
            <a:r>
              <a:rPr lang="en-US" dirty="0" err="1"/>
              <a:t>docstrings</a:t>
            </a:r>
            <a:r>
              <a:rPr lang="en-US" dirty="0"/>
              <a:t>. </a:t>
            </a:r>
            <a:endParaRPr lang="en-US" dirty="0" smtClean="0"/>
          </a:p>
          <a:p>
            <a:pPr algn="just"/>
            <a:r>
              <a:rPr lang="en-US" dirty="0" err="1" smtClean="0"/>
              <a:t>DocStrings</a:t>
            </a:r>
            <a:r>
              <a:rPr lang="en-US" dirty="0" smtClean="0"/>
              <a:t> </a:t>
            </a:r>
            <a:r>
              <a:rPr lang="en-US" dirty="0"/>
              <a:t>are an important tool that you should make use of since it helps to document the program better and makes it easier to </a:t>
            </a:r>
            <a:r>
              <a:rPr lang="en-US" dirty="0" smtClean="0"/>
              <a:t>understand.</a:t>
            </a:r>
          </a:p>
          <a:p>
            <a:pPr algn="just"/>
            <a:r>
              <a:rPr lang="en-US" dirty="0" smtClean="0"/>
              <a:t>Amazingly</a:t>
            </a:r>
            <a:r>
              <a:rPr lang="en-US" dirty="0"/>
              <a:t>, we can even get the </a:t>
            </a:r>
            <a:r>
              <a:rPr lang="en-US" dirty="0" err="1"/>
              <a:t>docstring</a:t>
            </a:r>
            <a:r>
              <a:rPr lang="en-US" dirty="0"/>
              <a:t> back from, say a function, when the program is actually running!</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52</a:t>
            </a:fld>
            <a:endParaRPr lang="en-US"/>
          </a:p>
        </p:txBody>
      </p:sp>
    </p:spTree>
    <p:extLst>
      <p:ext uri="{BB962C8B-B14F-4D97-AF65-F5344CB8AC3E}">
        <p14:creationId xmlns:p14="http://schemas.microsoft.com/office/powerpoint/2010/main" val="63695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0"/>
            <a:ext cx="8915400" cy="5911222"/>
          </a:xfrm>
        </p:spPr>
        <p:txBody>
          <a:bodyPr>
            <a:normAutofit fontScale="92500" lnSpcReduction="20000"/>
          </a:bodyPr>
          <a:lstStyle/>
          <a:p>
            <a:pPr marL="0" indent="0">
              <a:buNone/>
            </a:pPr>
            <a:r>
              <a:rPr lang="en-US" dirty="0" err="1" smtClean="0"/>
              <a:t>def</a:t>
            </a:r>
            <a:r>
              <a:rPr lang="en-US" dirty="0" smtClean="0"/>
              <a:t> </a:t>
            </a:r>
            <a:r>
              <a:rPr lang="en-US" dirty="0" err="1" smtClean="0"/>
              <a:t>print_max</a:t>
            </a:r>
            <a:r>
              <a:rPr lang="en-US" dirty="0" smtClean="0"/>
              <a:t>(x, y):</a:t>
            </a:r>
          </a:p>
          <a:p>
            <a:pPr marL="0" indent="0">
              <a:buNone/>
            </a:pPr>
            <a:r>
              <a:rPr lang="en-US" dirty="0" smtClean="0"/>
              <a:t>    '''Prints the maximum of two numbers.</a:t>
            </a:r>
          </a:p>
          <a:p>
            <a:pPr marL="0" indent="0">
              <a:buNone/>
            </a:pPr>
            <a:r>
              <a:rPr lang="en-US" dirty="0" smtClean="0"/>
              <a:t>    The two values must be integers.'''</a:t>
            </a:r>
          </a:p>
          <a:p>
            <a:pPr marL="0" indent="0">
              <a:buNone/>
            </a:pPr>
            <a:r>
              <a:rPr lang="en-US" dirty="0" smtClean="0"/>
              <a:t>	# convert to integers, if possible</a:t>
            </a:r>
          </a:p>
          <a:p>
            <a:pPr marL="0" indent="0">
              <a:buNone/>
            </a:pPr>
            <a:r>
              <a:rPr lang="en-US" dirty="0" smtClean="0"/>
              <a:t>	  x = </a:t>
            </a:r>
            <a:r>
              <a:rPr lang="en-US" dirty="0" err="1" smtClean="0"/>
              <a:t>int</a:t>
            </a:r>
            <a:r>
              <a:rPr lang="en-US" dirty="0" smtClean="0"/>
              <a:t>(x)</a:t>
            </a:r>
          </a:p>
          <a:p>
            <a:pPr marL="0" indent="0">
              <a:buNone/>
            </a:pPr>
            <a:r>
              <a:rPr lang="en-US" dirty="0" smtClean="0"/>
              <a:t>	  y = </a:t>
            </a:r>
            <a:r>
              <a:rPr lang="en-US" dirty="0" err="1" smtClean="0"/>
              <a:t>int</a:t>
            </a:r>
            <a:r>
              <a:rPr lang="en-US" dirty="0" smtClean="0"/>
              <a:t>(y)</a:t>
            </a:r>
          </a:p>
          <a:p>
            <a:pPr marL="0" indent="0">
              <a:buNone/>
            </a:pPr>
            <a:r>
              <a:rPr lang="en-US" dirty="0" smtClean="0"/>
              <a:t>	  if x &gt; y:</a:t>
            </a:r>
          </a:p>
          <a:p>
            <a:pPr marL="0" indent="0">
              <a:buNone/>
            </a:pPr>
            <a:r>
              <a:rPr lang="en-US" dirty="0" smtClean="0"/>
              <a:t>	      print(x, 'is maximum')</a:t>
            </a:r>
          </a:p>
          <a:p>
            <a:pPr marL="0" indent="0">
              <a:buNone/>
            </a:pPr>
            <a:r>
              <a:rPr lang="en-US" dirty="0" smtClean="0"/>
              <a:t>	  else:</a:t>
            </a:r>
          </a:p>
          <a:p>
            <a:pPr marL="0" indent="0">
              <a:buNone/>
            </a:pPr>
            <a:r>
              <a:rPr lang="en-US" dirty="0" smtClean="0"/>
              <a:t>	      print(y, 'is maximum')</a:t>
            </a:r>
          </a:p>
          <a:p>
            <a:pPr marL="0" indent="0">
              <a:buNone/>
            </a:pPr>
            <a:r>
              <a:rPr lang="en-US" dirty="0" err="1" smtClean="0"/>
              <a:t>print_max</a:t>
            </a:r>
            <a:r>
              <a:rPr lang="en-US" dirty="0" smtClean="0"/>
              <a:t>(3, 5)</a:t>
            </a:r>
          </a:p>
          <a:p>
            <a:pPr marL="0" indent="0">
              <a:buNone/>
            </a:pPr>
            <a:r>
              <a:rPr lang="en-US" dirty="0" smtClean="0"/>
              <a:t>print(</a:t>
            </a:r>
            <a:r>
              <a:rPr lang="en-US" dirty="0" err="1" smtClean="0"/>
              <a:t>print_max.__doc</a:t>
            </a:r>
            <a:r>
              <a:rPr lang="en-US" dirty="0" smtClean="0"/>
              <a:t>__)</a:t>
            </a:r>
          </a:p>
          <a:p>
            <a:pPr marL="0" indent="0">
              <a:buNone/>
            </a:pPr>
            <a:r>
              <a:rPr lang="en-US" dirty="0" smtClean="0"/>
              <a:t>Output</a:t>
            </a:r>
            <a:r>
              <a:rPr lang="en-US" dirty="0"/>
              <a:t>:</a:t>
            </a:r>
          </a:p>
          <a:p>
            <a:pPr marL="0" indent="0">
              <a:buNone/>
            </a:pPr>
            <a:r>
              <a:rPr lang="en-US" dirty="0"/>
              <a:t>$ python function_docstring.py</a:t>
            </a:r>
          </a:p>
          <a:p>
            <a:pPr marL="0" indent="0">
              <a:buNone/>
            </a:pPr>
            <a:r>
              <a:rPr lang="en-US" dirty="0"/>
              <a:t>5 is maximum</a:t>
            </a:r>
          </a:p>
          <a:p>
            <a:pPr marL="0" indent="0">
              <a:buNone/>
            </a:pPr>
            <a:r>
              <a:rPr lang="en-US" dirty="0"/>
              <a:t>Prints the maximum of two numbers.</a:t>
            </a:r>
          </a:p>
          <a:p>
            <a:pPr marL="0" indent="0">
              <a:buNone/>
            </a:pPr>
            <a:r>
              <a:rPr lang="en-US" dirty="0" smtClean="0"/>
              <a:t>  </a:t>
            </a:r>
            <a:r>
              <a:rPr lang="en-US" dirty="0"/>
              <a:t>The two values must be integers.</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53</a:t>
            </a:fld>
            <a:endParaRPr lang="en-US"/>
          </a:p>
        </p:txBody>
      </p:sp>
    </p:spTree>
    <p:extLst>
      <p:ext uri="{BB962C8B-B14F-4D97-AF65-F5344CB8AC3E}">
        <p14:creationId xmlns:p14="http://schemas.microsoft.com/office/powerpoint/2010/main" val="39933557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9972"/>
            <a:ext cx="8911687" cy="687810"/>
          </a:xfrm>
        </p:spPr>
        <p:txBody>
          <a:bodyPr/>
          <a:lstStyle/>
          <a:p>
            <a:pPr algn="ctr"/>
            <a:r>
              <a:rPr lang="en-US" b="1" dirty="0" smtClean="0"/>
              <a:t>Modules</a:t>
            </a:r>
            <a:endParaRPr lang="en-US" b="1" dirty="0"/>
          </a:p>
        </p:txBody>
      </p:sp>
      <p:sp>
        <p:nvSpPr>
          <p:cNvPr id="3" name="Content Placeholder 2"/>
          <p:cNvSpPr>
            <a:spLocks noGrp="1"/>
          </p:cNvSpPr>
          <p:nvPr>
            <p:ph idx="1"/>
          </p:nvPr>
        </p:nvSpPr>
        <p:spPr>
          <a:xfrm>
            <a:off x="2589212" y="787782"/>
            <a:ext cx="8915400" cy="5123440"/>
          </a:xfrm>
        </p:spPr>
        <p:txBody>
          <a:bodyPr>
            <a:normAutofit lnSpcReduction="10000"/>
          </a:bodyPr>
          <a:lstStyle/>
          <a:p>
            <a:r>
              <a:rPr lang="en-US" dirty="0"/>
              <a:t>You have seen how you can reuse code in your program by defining functions once. What if you wanted to reuse a number of functions in other programs that you write? As you might have guessed, the answer is modules.</a:t>
            </a:r>
          </a:p>
          <a:p>
            <a:r>
              <a:rPr lang="en-US" dirty="0"/>
              <a:t>There are various methods of writing modules, but the simplest way is to create a file with a .</a:t>
            </a:r>
            <a:r>
              <a:rPr lang="en-US" dirty="0" err="1"/>
              <a:t>py</a:t>
            </a:r>
            <a:r>
              <a:rPr lang="en-US" dirty="0"/>
              <a:t> extension that contains functions and variables</a:t>
            </a:r>
            <a:r>
              <a:rPr lang="en-US" dirty="0" smtClean="0"/>
              <a:t>.</a:t>
            </a:r>
          </a:p>
          <a:p>
            <a:r>
              <a:rPr lang="en-US" dirty="0"/>
              <a:t>A module can be </a:t>
            </a:r>
            <a:r>
              <a:rPr lang="en-US" i="1" dirty="0"/>
              <a:t>imported</a:t>
            </a:r>
            <a:r>
              <a:rPr lang="en-US" dirty="0"/>
              <a:t> by another program to make use of its functionality. This is how we can use the Python standard library as well. First, we will see how to use the standard library modules</a:t>
            </a:r>
            <a:r>
              <a:rPr lang="en-US" dirty="0" smtClean="0"/>
              <a:t>.</a:t>
            </a:r>
          </a:p>
          <a:p>
            <a:r>
              <a:rPr lang="en-US" dirty="0"/>
              <a:t>Example (save as module_using_sys.py):</a:t>
            </a:r>
          </a:p>
          <a:p>
            <a:pPr marL="0" indent="0">
              <a:buNone/>
            </a:pPr>
            <a:r>
              <a:rPr lang="en-US" dirty="0"/>
              <a:t>import sys</a:t>
            </a:r>
          </a:p>
          <a:p>
            <a:pPr marL="0" indent="0">
              <a:buNone/>
            </a:pPr>
            <a:r>
              <a:rPr lang="en-US" dirty="0" smtClean="0"/>
              <a:t>print</a:t>
            </a:r>
            <a:r>
              <a:rPr lang="en-US" dirty="0"/>
              <a:t>('The command line arguments are:')</a:t>
            </a:r>
          </a:p>
          <a:p>
            <a:pPr marL="0" indent="0">
              <a:buNone/>
            </a:pPr>
            <a:r>
              <a:rPr lang="en-US" dirty="0"/>
              <a:t>for </a:t>
            </a:r>
            <a:r>
              <a:rPr lang="en-US" dirty="0" err="1"/>
              <a:t>i</a:t>
            </a:r>
            <a:r>
              <a:rPr lang="en-US" dirty="0"/>
              <a:t> in </a:t>
            </a:r>
            <a:r>
              <a:rPr lang="en-US" dirty="0" err="1"/>
              <a:t>sys.argv</a:t>
            </a:r>
            <a:r>
              <a:rPr lang="en-US" dirty="0"/>
              <a:t>:</a:t>
            </a:r>
          </a:p>
          <a:p>
            <a:pPr marL="0" indent="0">
              <a:buNone/>
            </a:pPr>
            <a:r>
              <a:rPr lang="en-US" dirty="0"/>
              <a:t>    print(</a:t>
            </a:r>
            <a:r>
              <a:rPr lang="en-US" dirty="0" err="1"/>
              <a:t>i</a:t>
            </a:r>
            <a:r>
              <a:rPr lang="en-US" dirty="0"/>
              <a:t>)</a:t>
            </a:r>
          </a:p>
          <a:p>
            <a:pPr marL="0" indent="0">
              <a:buNone/>
            </a:pPr>
            <a:r>
              <a:rPr lang="en-US" dirty="0" smtClean="0"/>
              <a:t>print</a:t>
            </a:r>
            <a:r>
              <a:rPr lang="en-US" dirty="0"/>
              <a:t>('\n\</a:t>
            </a:r>
            <a:r>
              <a:rPr lang="en-US" dirty="0" err="1"/>
              <a:t>nThe</a:t>
            </a:r>
            <a:r>
              <a:rPr lang="en-US" dirty="0"/>
              <a:t> PYTHONPATH is', </a:t>
            </a:r>
            <a:r>
              <a:rPr lang="en-US" dirty="0" err="1"/>
              <a:t>sys.path</a:t>
            </a:r>
            <a:r>
              <a:rPr lang="en-US" dirty="0"/>
              <a:t>, '\n')</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54</a:t>
            </a:fld>
            <a:endParaRPr lang="en-US"/>
          </a:p>
        </p:txBody>
      </p:sp>
    </p:spTree>
    <p:extLst>
      <p:ext uri="{BB962C8B-B14F-4D97-AF65-F5344CB8AC3E}">
        <p14:creationId xmlns:p14="http://schemas.microsoft.com/office/powerpoint/2010/main" val="26002654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Output:</a:t>
            </a:r>
          </a:p>
          <a:p>
            <a:pPr marL="0" indent="0">
              <a:buNone/>
            </a:pPr>
            <a:r>
              <a:rPr lang="en-US" dirty="0"/>
              <a:t>$ python module_using_sys.py we are arguments</a:t>
            </a:r>
          </a:p>
          <a:p>
            <a:pPr marL="0" indent="0">
              <a:buNone/>
            </a:pPr>
            <a:r>
              <a:rPr lang="en-US" dirty="0"/>
              <a:t>The command line arguments are:</a:t>
            </a:r>
          </a:p>
          <a:p>
            <a:pPr marL="0" indent="0">
              <a:buNone/>
            </a:pPr>
            <a:r>
              <a:rPr lang="en-US" dirty="0"/>
              <a:t>module_using_sys.py</a:t>
            </a:r>
          </a:p>
          <a:p>
            <a:pPr marL="0" indent="0">
              <a:buNone/>
            </a:pPr>
            <a:r>
              <a:rPr lang="en-US" dirty="0"/>
              <a:t>we</a:t>
            </a:r>
          </a:p>
          <a:p>
            <a:pPr marL="0" indent="0">
              <a:buNone/>
            </a:pPr>
            <a:r>
              <a:rPr lang="en-US" dirty="0"/>
              <a:t>are</a:t>
            </a:r>
          </a:p>
          <a:p>
            <a:pPr marL="0" indent="0">
              <a:buNone/>
            </a:pPr>
            <a:r>
              <a:rPr lang="en-US" dirty="0" smtClean="0"/>
              <a:t>arguments</a:t>
            </a:r>
            <a:endParaRPr lang="en-US" dirty="0"/>
          </a:p>
          <a:p>
            <a:pPr marL="0" indent="0">
              <a:buNone/>
            </a:pPr>
            <a:r>
              <a:rPr lang="en-US" dirty="0"/>
              <a:t>The PYTHONPATH is ['/</a:t>
            </a:r>
            <a:r>
              <a:rPr lang="en-US" dirty="0" err="1"/>
              <a:t>tmp</a:t>
            </a:r>
            <a:r>
              <a:rPr lang="en-US" dirty="0"/>
              <a:t>/</a:t>
            </a:r>
            <a:r>
              <a:rPr lang="en-US" dirty="0" err="1"/>
              <a:t>py</a:t>
            </a:r>
            <a:r>
              <a:rPr lang="en-US" dirty="0"/>
              <a:t>',</a:t>
            </a:r>
          </a:p>
          <a:p>
            <a:pPr marL="0" indent="0">
              <a:buNone/>
            </a:pPr>
            <a:r>
              <a:rPr lang="en-US" dirty="0"/>
              <a:t># many entries here, not shown here</a:t>
            </a:r>
          </a:p>
          <a:p>
            <a:pPr marL="0" indent="0">
              <a:buNone/>
            </a:pPr>
            <a:r>
              <a:rPr lang="en-US" dirty="0"/>
              <a:t>'/Library/Python/2.7/site-packages',</a:t>
            </a:r>
          </a:p>
          <a:p>
            <a:pPr marL="0" indent="0">
              <a:buNone/>
            </a:pPr>
            <a:r>
              <a:rPr lang="en-US" dirty="0"/>
              <a:t>'/</a:t>
            </a:r>
            <a:r>
              <a:rPr lang="en-US" dirty="0" err="1"/>
              <a:t>usr</a:t>
            </a:r>
            <a:r>
              <a:rPr lang="en-US" dirty="0"/>
              <a:t>/local/lib/python2.7/site-packages']</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55</a:t>
            </a:fld>
            <a:endParaRPr lang="en-US"/>
          </a:p>
        </p:txBody>
      </p:sp>
    </p:spTree>
    <p:extLst>
      <p:ext uri="{BB962C8B-B14F-4D97-AF65-F5344CB8AC3E}">
        <p14:creationId xmlns:p14="http://schemas.microsoft.com/office/powerpoint/2010/main" val="1045799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dirty="0" err="1"/>
              <a:t>from..import</a:t>
            </a:r>
            <a:r>
              <a:rPr lang="en-US" b="1" dirty="0"/>
              <a:t> statement</a:t>
            </a:r>
            <a:br>
              <a:rPr lang="en-US" b="1" dirty="0"/>
            </a:br>
            <a:endParaRPr lang="en-US" b="1" dirty="0"/>
          </a:p>
        </p:txBody>
      </p:sp>
      <p:sp>
        <p:nvSpPr>
          <p:cNvPr id="3" name="Content Placeholder 2"/>
          <p:cNvSpPr>
            <a:spLocks noGrp="1"/>
          </p:cNvSpPr>
          <p:nvPr>
            <p:ph idx="1"/>
          </p:nvPr>
        </p:nvSpPr>
        <p:spPr/>
        <p:txBody>
          <a:bodyPr/>
          <a:lstStyle/>
          <a:p>
            <a:pPr algn="just"/>
            <a:r>
              <a:rPr lang="en-US" dirty="0"/>
              <a:t>If you want to directly import the </a:t>
            </a:r>
            <a:r>
              <a:rPr lang="en-US" dirty="0" err="1"/>
              <a:t>argv</a:t>
            </a:r>
            <a:r>
              <a:rPr lang="en-US" dirty="0"/>
              <a:t> variable into your program (to avoid typing the sys. </a:t>
            </a:r>
            <a:r>
              <a:rPr lang="en-US" dirty="0" err="1"/>
              <a:t>everytime</a:t>
            </a:r>
            <a:r>
              <a:rPr lang="en-US" dirty="0"/>
              <a:t> for it), then you can use the from sys import </a:t>
            </a:r>
            <a:r>
              <a:rPr lang="en-US" dirty="0" err="1"/>
              <a:t>argv</a:t>
            </a:r>
            <a:r>
              <a:rPr lang="en-US" dirty="0"/>
              <a:t> statement.</a:t>
            </a:r>
          </a:p>
          <a:p>
            <a:pPr algn="just"/>
            <a:r>
              <a:rPr lang="en-US" dirty="0"/>
              <a:t>WARNING: In general, avoid using the </a:t>
            </a:r>
            <a:r>
              <a:rPr lang="en-US" dirty="0" err="1"/>
              <a:t>from..import</a:t>
            </a:r>
            <a:r>
              <a:rPr lang="en-US" dirty="0"/>
              <a:t> statement, use the import statement instead. This is because your program will avoid name clashes and will be more readable.</a:t>
            </a:r>
          </a:p>
          <a:p>
            <a:pPr marL="0" indent="0" algn="just">
              <a:buNone/>
            </a:pPr>
            <a:r>
              <a:rPr lang="en-US" dirty="0"/>
              <a:t>Example:</a:t>
            </a:r>
          </a:p>
          <a:p>
            <a:pPr marL="0" indent="0" algn="just">
              <a:buNone/>
            </a:pPr>
            <a:r>
              <a:rPr lang="en-US" dirty="0"/>
              <a:t>from math import </a:t>
            </a:r>
            <a:r>
              <a:rPr lang="en-US" dirty="0" err="1"/>
              <a:t>sqrt</a:t>
            </a:r>
            <a:endParaRPr lang="en-US" dirty="0"/>
          </a:p>
          <a:p>
            <a:pPr marL="0" indent="0" algn="just">
              <a:buNone/>
            </a:pPr>
            <a:r>
              <a:rPr lang="en-US" dirty="0"/>
              <a:t>print("Square root of 16 is", </a:t>
            </a:r>
            <a:r>
              <a:rPr lang="en-US" dirty="0" err="1"/>
              <a:t>sqrt</a:t>
            </a:r>
            <a:r>
              <a:rPr lang="en-US" dirty="0"/>
              <a:t>(16))</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56</a:t>
            </a:fld>
            <a:endParaRPr lang="en-US"/>
          </a:p>
        </p:txBody>
      </p:sp>
    </p:spTree>
    <p:extLst>
      <p:ext uri="{BB962C8B-B14F-4D97-AF65-F5344CB8AC3E}">
        <p14:creationId xmlns:p14="http://schemas.microsoft.com/office/powerpoint/2010/main" val="5250584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9972"/>
            <a:ext cx="8911687" cy="1280890"/>
          </a:xfrm>
        </p:spPr>
        <p:txBody>
          <a:bodyPr/>
          <a:lstStyle/>
          <a:p>
            <a:pPr algn="ctr"/>
            <a:r>
              <a:rPr lang="en-US" b="1" dirty="0"/>
              <a:t>The </a:t>
            </a:r>
            <a:r>
              <a:rPr lang="en-US" b="1" dirty="0" err="1"/>
              <a:t>dir</a:t>
            </a:r>
            <a:r>
              <a:rPr lang="en-US" b="1" dirty="0"/>
              <a:t> function</a:t>
            </a:r>
          </a:p>
        </p:txBody>
      </p:sp>
      <p:sp>
        <p:nvSpPr>
          <p:cNvPr id="3" name="Content Placeholder 2"/>
          <p:cNvSpPr>
            <a:spLocks noGrp="1"/>
          </p:cNvSpPr>
          <p:nvPr>
            <p:ph idx="1"/>
          </p:nvPr>
        </p:nvSpPr>
        <p:spPr>
          <a:xfrm>
            <a:off x="2589212" y="787782"/>
            <a:ext cx="8915400" cy="5123440"/>
          </a:xfrm>
        </p:spPr>
        <p:txBody>
          <a:bodyPr>
            <a:normAutofit fontScale="77500" lnSpcReduction="20000"/>
          </a:bodyPr>
          <a:lstStyle/>
          <a:p>
            <a:pPr algn="just"/>
            <a:r>
              <a:rPr lang="en-US" dirty="0"/>
              <a:t>Built-in </a:t>
            </a:r>
            <a:r>
              <a:rPr lang="en-US" dirty="0" err="1"/>
              <a:t>dir</a:t>
            </a:r>
            <a:r>
              <a:rPr lang="en-US" dirty="0"/>
              <a:t>() function returns list of names defined by an object. If the object is a module, this list includes functions, classes and variables, defined inside that module.</a:t>
            </a:r>
          </a:p>
          <a:p>
            <a:pPr algn="just"/>
            <a:r>
              <a:rPr lang="en-US" dirty="0"/>
              <a:t>This function can accept arguments. If the argument is the name of the module, function returns list of names from that specified module. If there is no argument, function returns list of names from the current module.</a:t>
            </a:r>
          </a:p>
          <a:p>
            <a:pPr algn="just"/>
            <a:r>
              <a:rPr lang="en-US" dirty="0"/>
              <a:t>Example</a:t>
            </a:r>
            <a:r>
              <a:rPr lang="en-US" dirty="0" smtClean="0"/>
              <a:t>:</a:t>
            </a:r>
          </a:p>
          <a:p>
            <a:pPr marL="0" indent="0" algn="just">
              <a:buNone/>
            </a:pPr>
            <a:r>
              <a:rPr lang="en-US" dirty="0" smtClean="0"/>
              <a:t>&gt;&gt;&gt; </a:t>
            </a:r>
            <a:r>
              <a:rPr lang="en-US" dirty="0"/>
              <a:t>import sys</a:t>
            </a:r>
          </a:p>
          <a:p>
            <a:pPr marL="0" indent="0" algn="just">
              <a:buNone/>
            </a:pPr>
            <a:r>
              <a:rPr lang="en-US" dirty="0" smtClean="0"/>
              <a:t># </a:t>
            </a:r>
            <a:r>
              <a:rPr lang="en-US" dirty="0"/>
              <a:t>get names of attributes in sys module</a:t>
            </a:r>
          </a:p>
          <a:p>
            <a:pPr marL="0" indent="0" algn="just">
              <a:buNone/>
            </a:pPr>
            <a:r>
              <a:rPr lang="en-US" dirty="0"/>
              <a:t>&gt;&gt;&gt; </a:t>
            </a:r>
            <a:r>
              <a:rPr lang="en-US" dirty="0" err="1"/>
              <a:t>dir</a:t>
            </a:r>
            <a:r>
              <a:rPr lang="en-US" dirty="0"/>
              <a:t>(sys)</a:t>
            </a:r>
          </a:p>
          <a:p>
            <a:pPr marL="0" indent="0" algn="just">
              <a:buNone/>
            </a:pPr>
            <a:r>
              <a:rPr lang="en-US" dirty="0"/>
              <a:t>['__</a:t>
            </a:r>
            <a:r>
              <a:rPr lang="en-US" dirty="0" err="1"/>
              <a:t>displayhook</a:t>
            </a:r>
            <a:r>
              <a:rPr lang="en-US" dirty="0"/>
              <a:t>__', '__doc</a:t>
            </a:r>
            <a:r>
              <a:rPr lang="en-US" dirty="0" smtClean="0"/>
              <a:t>__',</a:t>
            </a:r>
            <a:r>
              <a:rPr lang="en-US" dirty="0" err="1" smtClean="0"/>
              <a:t>argv</a:t>
            </a:r>
            <a:r>
              <a:rPr lang="en-US" dirty="0"/>
              <a:t>', '</a:t>
            </a:r>
            <a:r>
              <a:rPr lang="en-US" dirty="0" err="1"/>
              <a:t>builtin_module_names</a:t>
            </a:r>
            <a:r>
              <a:rPr lang="en-US" dirty="0" err="1" smtClean="0"/>
              <a:t>','version</a:t>
            </a:r>
            <a:r>
              <a:rPr lang="en-US" dirty="0"/>
              <a:t>', '</a:t>
            </a:r>
            <a:r>
              <a:rPr lang="en-US" dirty="0" err="1"/>
              <a:t>version_info</a:t>
            </a:r>
            <a:r>
              <a:rPr lang="en-US" dirty="0"/>
              <a:t>']</a:t>
            </a:r>
          </a:p>
          <a:p>
            <a:pPr marL="0" indent="0" algn="just">
              <a:buNone/>
            </a:pPr>
            <a:r>
              <a:rPr lang="en-US" dirty="0"/>
              <a:t># only few entries shown here</a:t>
            </a:r>
          </a:p>
          <a:p>
            <a:pPr marL="0" indent="0" algn="just">
              <a:buNone/>
            </a:pPr>
            <a:r>
              <a:rPr lang="en-US" dirty="0" smtClean="0"/>
              <a:t># </a:t>
            </a:r>
            <a:r>
              <a:rPr lang="en-US" dirty="0"/>
              <a:t>get names of attributes for current module</a:t>
            </a:r>
          </a:p>
          <a:p>
            <a:pPr marL="0" indent="0" algn="just">
              <a:buNone/>
            </a:pPr>
            <a:r>
              <a:rPr lang="en-US" dirty="0"/>
              <a:t>&gt;&gt;&gt; </a:t>
            </a:r>
            <a:r>
              <a:rPr lang="en-US" dirty="0" err="1"/>
              <a:t>dir</a:t>
            </a:r>
            <a:r>
              <a:rPr lang="en-US" dirty="0" smtClean="0"/>
              <a:t>()</a:t>
            </a:r>
          </a:p>
          <a:p>
            <a:pPr marL="0" indent="0" algn="just">
              <a:buNone/>
            </a:pPr>
            <a:r>
              <a:rPr lang="en-US" dirty="0" smtClean="0"/>
              <a:t>['__</a:t>
            </a:r>
            <a:r>
              <a:rPr lang="en-US" dirty="0" err="1"/>
              <a:t>builtins</a:t>
            </a:r>
            <a:r>
              <a:rPr lang="en-US" dirty="0"/>
              <a:t>__', '__</a:t>
            </a:r>
            <a:r>
              <a:rPr lang="en-US" dirty="0" err="1"/>
              <a:t>doc</a:t>
            </a:r>
            <a:r>
              <a:rPr lang="en-US" dirty="0" err="1" smtClean="0"/>
              <a:t>__','__</a:t>
            </a:r>
            <a:r>
              <a:rPr lang="en-US" dirty="0" err="1"/>
              <a:t>name</a:t>
            </a:r>
            <a:r>
              <a:rPr lang="en-US" dirty="0"/>
              <a:t>__', '__package</a:t>
            </a:r>
            <a:r>
              <a:rPr lang="en-US" dirty="0" smtClean="0"/>
              <a:t>__']</a:t>
            </a:r>
          </a:p>
          <a:p>
            <a:pPr marL="0" indent="0" algn="just">
              <a:buNone/>
            </a:pPr>
            <a:r>
              <a:rPr lang="en-US" dirty="0"/>
              <a:t># create a new variable 'a'</a:t>
            </a:r>
          </a:p>
          <a:p>
            <a:pPr marL="0" indent="0" algn="just">
              <a:buNone/>
            </a:pPr>
            <a:r>
              <a:rPr lang="en-US" dirty="0"/>
              <a:t>&gt;&gt;&gt; a = </a:t>
            </a:r>
            <a:r>
              <a:rPr lang="en-US" dirty="0" smtClean="0"/>
              <a:t>5</a:t>
            </a:r>
            <a:endParaRPr lang="en-US" dirty="0"/>
          </a:p>
          <a:p>
            <a:pPr marL="0" indent="0" algn="just">
              <a:buNone/>
            </a:pPr>
            <a:r>
              <a:rPr lang="en-US" dirty="0"/>
              <a:t>&gt;&gt;&gt; </a:t>
            </a:r>
            <a:r>
              <a:rPr lang="en-US" dirty="0" err="1"/>
              <a:t>dir</a:t>
            </a:r>
            <a:r>
              <a:rPr lang="en-US" dirty="0"/>
              <a:t>()</a:t>
            </a:r>
          </a:p>
          <a:p>
            <a:pPr marL="0" indent="0" algn="just">
              <a:buNone/>
            </a:pPr>
            <a:r>
              <a:rPr lang="en-US" dirty="0"/>
              <a:t>['__</a:t>
            </a:r>
            <a:r>
              <a:rPr lang="en-US" dirty="0" err="1"/>
              <a:t>builtins</a:t>
            </a:r>
            <a:r>
              <a:rPr lang="en-US" dirty="0"/>
              <a:t>__', '__doc__', '__name__', '__package__', 'a']</a:t>
            </a:r>
          </a:p>
          <a:p>
            <a:pPr algn="just"/>
            <a:endParaRPr lang="en-US" dirty="0"/>
          </a:p>
          <a:p>
            <a:pPr marL="0" indent="0" algn="just">
              <a:buNone/>
            </a:pPr>
            <a:endParaRPr lang="en-US" dirty="0"/>
          </a:p>
          <a:p>
            <a:pPr algn="just"/>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57</a:t>
            </a:fld>
            <a:endParaRPr lang="en-US"/>
          </a:p>
        </p:txBody>
      </p:sp>
    </p:spTree>
    <p:extLst>
      <p:ext uri="{BB962C8B-B14F-4D97-AF65-F5344CB8AC3E}">
        <p14:creationId xmlns:p14="http://schemas.microsoft.com/office/powerpoint/2010/main" val="36892788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Structures</a:t>
            </a:r>
            <a:br>
              <a:rPr lang="en-US" b="1" dirty="0"/>
            </a:br>
            <a:endParaRPr lang="en-US" b="1" dirty="0"/>
          </a:p>
        </p:txBody>
      </p:sp>
      <p:sp>
        <p:nvSpPr>
          <p:cNvPr id="3" name="Content Placeholder 2"/>
          <p:cNvSpPr>
            <a:spLocks noGrp="1"/>
          </p:cNvSpPr>
          <p:nvPr>
            <p:ph idx="1"/>
          </p:nvPr>
        </p:nvSpPr>
        <p:spPr/>
        <p:txBody>
          <a:bodyPr/>
          <a:lstStyle/>
          <a:p>
            <a:r>
              <a:rPr lang="en-US" dirty="0"/>
              <a:t>Data structures are basically just that - they are </a:t>
            </a:r>
            <a:r>
              <a:rPr lang="en-US" i="1" dirty="0"/>
              <a:t>structures</a:t>
            </a:r>
            <a:r>
              <a:rPr lang="en-US" dirty="0"/>
              <a:t> which can hold some </a:t>
            </a:r>
            <a:r>
              <a:rPr lang="en-US" i="1" dirty="0"/>
              <a:t>data</a:t>
            </a:r>
            <a:r>
              <a:rPr lang="en-US" dirty="0"/>
              <a:t> together. In other words, they are used to store a collection of related data.</a:t>
            </a:r>
          </a:p>
          <a:p>
            <a:r>
              <a:rPr lang="en-US" dirty="0"/>
              <a:t>There are four built-in data structures in Python </a:t>
            </a:r>
            <a:endParaRPr lang="en-US" dirty="0" smtClean="0"/>
          </a:p>
          <a:p>
            <a:pPr lvl="1"/>
            <a:r>
              <a:rPr lang="en-US" dirty="0"/>
              <a:t> </a:t>
            </a:r>
            <a:r>
              <a:rPr lang="en-US" i="1" dirty="0" smtClean="0"/>
              <a:t>list</a:t>
            </a:r>
          </a:p>
          <a:p>
            <a:pPr lvl="1"/>
            <a:r>
              <a:rPr lang="en-US" i="1" dirty="0" smtClean="0"/>
              <a:t>tuple</a:t>
            </a:r>
          </a:p>
          <a:p>
            <a:pPr lvl="1"/>
            <a:r>
              <a:rPr lang="en-US" i="1" dirty="0" smtClean="0"/>
              <a:t>dictionary </a:t>
            </a:r>
            <a:endParaRPr lang="en-US" i="1" dirty="0"/>
          </a:p>
          <a:p>
            <a:pPr lvl="1"/>
            <a:r>
              <a:rPr lang="en-US" i="1" dirty="0" smtClean="0"/>
              <a:t>set</a:t>
            </a:r>
            <a:r>
              <a:rPr lang="en-US" dirty="0"/>
              <a:t> </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58</a:t>
            </a:fld>
            <a:endParaRPr lang="en-US"/>
          </a:p>
        </p:txBody>
      </p:sp>
    </p:spTree>
    <p:extLst>
      <p:ext uri="{BB962C8B-B14F-4D97-AF65-F5344CB8AC3E}">
        <p14:creationId xmlns:p14="http://schemas.microsoft.com/office/powerpoint/2010/main" val="8666166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2020"/>
            <a:ext cx="8911687" cy="818324"/>
          </a:xfrm>
        </p:spPr>
        <p:txBody>
          <a:bodyPr/>
          <a:lstStyle/>
          <a:p>
            <a:pPr algn="ctr"/>
            <a:r>
              <a:rPr lang="en-US" b="1" dirty="0" smtClean="0"/>
              <a:t>List</a:t>
            </a:r>
            <a:endParaRPr lang="en-US" b="1" dirty="0"/>
          </a:p>
        </p:txBody>
      </p:sp>
      <p:sp>
        <p:nvSpPr>
          <p:cNvPr id="3" name="Content Placeholder 2"/>
          <p:cNvSpPr>
            <a:spLocks noGrp="1"/>
          </p:cNvSpPr>
          <p:nvPr>
            <p:ph idx="1"/>
          </p:nvPr>
        </p:nvSpPr>
        <p:spPr>
          <a:xfrm>
            <a:off x="2589212" y="787782"/>
            <a:ext cx="8915400" cy="5123440"/>
          </a:xfrm>
        </p:spPr>
        <p:txBody>
          <a:bodyPr/>
          <a:lstStyle/>
          <a:p>
            <a:pPr algn="just"/>
            <a:r>
              <a:rPr lang="en-US" dirty="0"/>
              <a:t>A list is a data structure that holds an ordered collection of items i.e. you can store a sequence of items in a list. </a:t>
            </a:r>
            <a:endParaRPr lang="en-US" dirty="0" smtClean="0"/>
          </a:p>
          <a:p>
            <a:pPr algn="just"/>
            <a:r>
              <a:rPr lang="en-US" dirty="0" smtClean="0"/>
              <a:t>This </a:t>
            </a:r>
            <a:r>
              <a:rPr lang="en-US" dirty="0"/>
              <a:t>is easy to imagine if you can think of a shopping list where you have a list of items to buy, except that you probably have each item on a separate line in your shopping list whereas in Python you put commas in between them.</a:t>
            </a:r>
          </a:p>
          <a:p>
            <a:pPr algn="just"/>
            <a:r>
              <a:rPr lang="en-US" dirty="0"/>
              <a:t>The list of items should be enclosed in square brackets so that Python understands that you are specifying a list</a:t>
            </a:r>
            <a:r>
              <a:rPr lang="en-US" dirty="0" smtClean="0"/>
              <a:t>.</a:t>
            </a:r>
          </a:p>
          <a:p>
            <a:pPr algn="just"/>
            <a:r>
              <a:rPr lang="en-US" dirty="0" smtClean="0"/>
              <a:t> </a:t>
            </a:r>
            <a:r>
              <a:rPr lang="en-US" dirty="0"/>
              <a:t>Once you have created a list, you can add, remove or search for items in the list. </a:t>
            </a:r>
            <a:endParaRPr lang="en-US" dirty="0" smtClean="0"/>
          </a:p>
          <a:p>
            <a:pPr algn="just"/>
            <a:r>
              <a:rPr lang="en-US" dirty="0" smtClean="0"/>
              <a:t>Since </a:t>
            </a:r>
            <a:r>
              <a:rPr lang="en-US" dirty="0"/>
              <a:t>we can add and remove items, we say that a list is a mutable data type i.e. this type can be altered.</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59</a:t>
            </a:fld>
            <a:endParaRPr lang="en-US"/>
          </a:p>
        </p:txBody>
      </p:sp>
    </p:spTree>
    <p:extLst>
      <p:ext uri="{BB962C8B-B14F-4D97-AF65-F5344CB8AC3E}">
        <p14:creationId xmlns:p14="http://schemas.microsoft.com/office/powerpoint/2010/main" val="385594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a:t>
            </a:r>
            <a:r>
              <a:rPr lang="en-US" b="1" dirty="0" smtClean="0"/>
              <a:t>Python</a:t>
            </a:r>
            <a:endParaRPr lang="en-US" b="1" dirty="0"/>
          </a:p>
        </p:txBody>
      </p:sp>
      <p:sp>
        <p:nvSpPr>
          <p:cNvPr id="3" name="Content Placeholder 2"/>
          <p:cNvSpPr>
            <a:spLocks noGrp="1"/>
          </p:cNvSpPr>
          <p:nvPr>
            <p:ph idx="1"/>
          </p:nvPr>
        </p:nvSpPr>
        <p:spPr>
          <a:xfrm>
            <a:off x="2589212" y="1532586"/>
            <a:ext cx="8915400" cy="4378636"/>
          </a:xfrm>
        </p:spPr>
        <p:txBody>
          <a:bodyPr>
            <a:normAutofit/>
          </a:bodyPr>
          <a:lstStyle/>
          <a:p>
            <a:r>
              <a:rPr lang="en-US" dirty="0"/>
              <a:t>Simple</a:t>
            </a:r>
          </a:p>
          <a:p>
            <a:r>
              <a:rPr lang="en-US" dirty="0"/>
              <a:t>Easy to Learn</a:t>
            </a:r>
          </a:p>
          <a:p>
            <a:r>
              <a:rPr lang="en-US" dirty="0"/>
              <a:t>Free and Open Source</a:t>
            </a:r>
          </a:p>
          <a:p>
            <a:r>
              <a:rPr lang="en-US" dirty="0"/>
              <a:t>High-level Language</a:t>
            </a:r>
          </a:p>
          <a:p>
            <a:r>
              <a:rPr lang="en-US" dirty="0"/>
              <a:t>Portable</a:t>
            </a:r>
          </a:p>
          <a:p>
            <a:r>
              <a:rPr lang="en-US" dirty="0"/>
              <a:t>Interpreted</a:t>
            </a:r>
          </a:p>
          <a:p>
            <a:r>
              <a:rPr lang="en-US" dirty="0"/>
              <a:t>Object Oriented</a:t>
            </a:r>
          </a:p>
          <a:p>
            <a:r>
              <a:rPr lang="en-US" dirty="0"/>
              <a:t>Extensible</a:t>
            </a:r>
          </a:p>
          <a:p>
            <a:r>
              <a:rPr lang="en-US" dirty="0"/>
              <a:t>Embeddable</a:t>
            </a:r>
          </a:p>
          <a:p>
            <a:r>
              <a:rPr lang="en-US" dirty="0"/>
              <a:t>Extensive Libraries</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6875970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0"/>
            <a:ext cx="8915400" cy="6284890"/>
          </a:xfrm>
        </p:spPr>
        <p:txBody>
          <a:bodyPr>
            <a:normAutofit fontScale="92500" lnSpcReduction="10000"/>
          </a:bodyPr>
          <a:lstStyle/>
          <a:p>
            <a:pPr marL="0" indent="0">
              <a:buNone/>
            </a:pPr>
            <a:r>
              <a:rPr lang="en-US" dirty="0"/>
              <a:t># This is my shopping </a:t>
            </a:r>
            <a:r>
              <a:rPr lang="en-US" dirty="0" smtClean="0"/>
              <a:t>list</a:t>
            </a:r>
          </a:p>
          <a:p>
            <a:pPr marL="0" indent="0">
              <a:buNone/>
            </a:pPr>
            <a:r>
              <a:rPr lang="en-US" dirty="0" err="1" smtClean="0"/>
              <a:t>shoplist</a:t>
            </a:r>
            <a:r>
              <a:rPr lang="en-US" dirty="0" smtClean="0"/>
              <a:t> = ['apple', 'mango', 'carrot', 'banana']</a:t>
            </a:r>
          </a:p>
          <a:p>
            <a:pPr marL="0" indent="0">
              <a:buNone/>
            </a:pPr>
            <a:r>
              <a:rPr lang="en-US" dirty="0" smtClean="0"/>
              <a:t>print('I have', </a:t>
            </a:r>
            <a:r>
              <a:rPr lang="en-US" dirty="0" err="1" smtClean="0"/>
              <a:t>len</a:t>
            </a:r>
            <a:r>
              <a:rPr lang="en-US" dirty="0" smtClean="0"/>
              <a:t>(</a:t>
            </a:r>
            <a:r>
              <a:rPr lang="en-US" dirty="0" err="1" smtClean="0"/>
              <a:t>shoplist</a:t>
            </a:r>
            <a:r>
              <a:rPr lang="en-US" dirty="0" smtClean="0"/>
              <a:t>), 'items to purchase.')</a:t>
            </a:r>
          </a:p>
          <a:p>
            <a:pPr marL="0" indent="0">
              <a:buNone/>
            </a:pPr>
            <a:r>
              <a:rPr lang="en-US" dirty="0" smtClean="0"/>
              <a:t>print('These items are:'),</a:t>
            </a:r>
          </a:p>
          <a:p>
            <a:pPr marL="0" indent="0">
              <a:buNone/>
            </a:pPr>
            <a:r>
              <a:rPr lang="en-US" dirty="0" smtClean="0"/>
              <a:t>for item in </a:t>
            </a:r>
            <a:r>
              <a:rPr lang="en-US" dirty="0" err="1" smtClean="0"/>
              <a:t>shoplist</a:t>
            </a:r>
            <a:r>
              <a:rPr lang="en-US" dirty="0" smtClean="0"/>
              <a:t>:</a:t>
            </a:r>
          </a:p>
          <a:p>
            <a:pPr marL="0" indent="0">
              <a:buNone/>
            </a:pPr>
            <a:r>
              <a:rPr lang="en-US" dirty="0" smtClean="0"/>
              <a:t>    print(item)</a:t>
            </a:r>
          </a:p>
          <a:p>
            <a:pPr marL="0" indent="0">
              <a:buNone/>
            </a:pPr>
            <a:r>
              <a:rPr lang="en-US" dirty="0" smtClean="0"/>
              <a:t>print('\</a:t>
            </a:r>
            <a:r>
              <a:rPr lang="en-US" dirty="0" err="1" smtClean="0"/>
              <a:t>nI</a:t>
            </a:r>
            <a:r>
              <a:rPr lang="en-US" dirty="0" smtClean="0"/>
              <a:t> also have to buy rice.')</a:t>
            </a:r>
          </a:p>
          <a:p>
            <a:pPr marL="0" indent="0">
              <a:buNone/>
            </a:pPr>
            <a:r>
              <a:rPr lang="en-US" dirty="0" err="1" smtClean="0"/>
              <a:t>shoplist.append</a:t>
            </a:r>
            <a:r>
              <a:rPr lang="en-US" dirty="0" smtClean="0"/>
              <a:t>('rice')</a:t>
            </a:r>
          </a:p>
          <a:p>
            <a:pPr marL="0" indent="0">
              <a:buNone/>
            </a:pPr>
            <a:r>
              <a:rPr lang="en-US" dirty="0" smtClean="0"/>
              <a:t>print('My shopping list is now', </a:t>
            </a:r>
            <a:r>
              <a:rPr lang="en-US" dirty="0" err="1" smtClean="0"/>
              <a:t>shoplist</a:t>
            </a:r>
            <a:r>
              <a:rPr lang="en-US" dirty="0" smtClean="0"/>
              <a:t>)</a:t>
            </a:r>
          </a:p>
          <a:p>
            <a:pPr marL="0" indent="0">
              <a:buNone/>
            </a:pPr>
            <a:r>
              <a:rPr lang="en-US" dirty="0" smtClean="0"/>
              <a:t>print('I will sort my list now')</a:t>
            </a:r>
          </a:p>
          <a:p>
            <a:pPr marL="0" indent="0">
              <a:buNone/>
            </a:pPr>
            <a:r>
              <a:rPr lang="en-US" dirty="0" err="1" smtClean="0"/>
              <a:t>shoplist.sort</a:t>
            </a:r>
            <a:r>
              <a:rPr lang="en-US" dirty="0" smtClean="0"/>
              <a:t>()</a:t>
            </a:r>
          </a:p>
          <a:p>
            <a:pPr marL="0" indent="0">
              <a:buNone/>
            </a:pPr>
            <a:r>
              <a:rPr lang="en-US" dirty="0" smtClean="0"/>
              <a:t>print('Sorted shopping list is', </a:t>
            </a:r>
            <a:r>
              <a:rPr lang="en-US" dirty="0" err="1" smtClean="0"/>
              <a:t>shoplist</a:t>
            </a:r>
            <a:r>
              <a:rPr lang="en-US" dirty="0" smtClean="0"/>
              <a:t>)</a:t>
            </a:r>
          </a:p>
          <a:p>
            <a:pPr marL="0" indent="0">
              <a:buNone/>
            </a:pPr>
            <a:r>
              <a:rPr lang="en-US" dirty="0" smtClean="0"/>
              <a:t>print('The first item I will buy is', </a:t>
            </a:r>
            <a:r>
              <a:rPr lang="en-US" dirty="0" err="1" smtClean="0"/>
              <a:t>shoplist</a:t>
            </a:r>
            <a:r>
              <a:rPr lang="en-US" dirty="0" smtClean="0"/>
              <a:t>[0])</a:t>
            </a:r>
          </a:p>
          <a:p>
            <a:pPr marL="0" indent="0">
              <a:buNone/>
            </a:pPr>
            <a:r>
              <a:rPr lang="en-US" dirty="0" err="1" smtClean="0"/>
              <a:t>olditem</a:t>
            </a:r>
            <a:r>
              <a:rPr lang="en-US" dirty="0" smtClean="0"/>
              <a:t> = </a:t>
            </a:r>
            <a:r>
              <a:rPr lang="en-US" dirty="0" err="1" smtClean="0"/>
              <a:t>shoplist</a:t>
            </a:r>
            <a:r>
              <a:rPr lang="en-US" dirty="0" smtClean="0"/>
              <a:t>[0]</a:t>
            </a:r>
          </a:p>
          <a:p>
            <a:pPr marL="0" indent="0">
              <a:buNone/>
            </a:pPr>
            <a:r>
              <a:rPr lang="en-US" dirty="0" smtClean="0"/>
              <a:t>del </a:t>
            </a:r>
            <a:r>
              <a:rPr lang="en-US" dirty="0" err="1" smtClean="0"/>
              <a:t>shoplist</a:t>
            </a:r>
            <a:r>
              <a:rPr lang="en-US" dirty="0" smtClean="0"/>
              <a:t>[0]</a:t>
            </a:r>
          </a:p>
          <a:p>
            <a:pPr marL="0" indent="0">
              <a:buNone/>
            </a:pPr>
            <a:r>
              <a:rPr lang="en-US" dirty="0" smtClean="0"/>
              <a:t>print('I bought the', </a:t>
            </a:r>
            <a:r>
              <a:rPr lang="en-US" dirty="0" err="1" smtClean="0"/>
              <a:t>olditem</a:t>
            </a:r>
            <a:r>
              <a:rPr lang="en-US" dirty="0" smtClean="0"/>
              <a:t>)</a:t>
            </a:r>
          </a:p>
          <a:p>
            <a:pPr marL="0" indent="0">
              <a:buNone/>
            </a:pPr>
            <a:r>
              <a:rPr lang="en-US" dirty="0" smtClean="0"/>
              <a:t>print('My shopping list is now', </a:t>
            </a:r>
            <a:r>
              <a:rPr lang="en-US" dirty="0" err="1" smtClean="0"/>
              <a:t>shoplist</a:t>
            </a:r>
            <a:r>
              <a:rPr lang="en-US" dirty="0" smtClean="0"/>
              <a:t>)</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60</a:t>
            </a:fld>
            <a:endParaRPr lang="en-US"/>
          </a:p>
        </p:txBody>
      </p:sp>
    </p:spTree>
    <p:extLst>
      <p:ext uri="{BB962C8B-B14F-4D97-AF65-F5344CB8AC3E}">
        <p14:creationId xmlns:p14="http://schemas.microsoft.com/office/powerpoint/2010/main" val="35267747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Output:</a:t>
            </a:r>
          </a:p>
          <a:p>
            <a:pPr marL="0" indent="0">
              <a:buNone/>
            </a:pPr>
            <a:r>
              <a:rPr lang="en-US" dirty="0"/>
              <a:t>$ python ds_using_list.py</a:t>
            </a:r>
          </a:p>
          <a:p>
            <a:pPr marL="0" indent="0">
              <a:buNone/>
            </a:pPr>
            <a:r>
              <a:rPr lang="en-US" dirty="0"/>
              <a:t>I have 4 items to purchase.</a:t>
            </a:r>
          </a:p>
          <a:p>
            <a:pPr marL="0" indent="0">
              <a:buNone/>
            </a:pPr>
            <a:r>
              <a:rPr lang="en-US" dirty="0"/>
              <a:t>These items are: apple mango carrot banana</a:t>
            </a:r>
          </a:p>
          <a:p>
            <a:pPr marL="0" indent="0">
              <a:buNone/>
            </a:pPr>
            <a:r>
              <a:rPr lang="en-US" dirty="0"/>
              <a:t>I also have to buy rice.</a:t>
            </a:r>
          </a:p>
          <a:p>
            <a:pPr marL="0" indent="0">
              <a:buNone/>
            </a:pPr>
            <a:r>
              <a:rPr lang="en-US" dirty="0"/>
              <a:t>My shopping list is now ['apple', 'mango', 'carrot', 'banana', 'rice']</a:t>
            </a:r>
          </a:p>
          <a:p>
            <a:pPr marL="0" indent="0">
              <a:buNone/>
            </a:pPr>
            <a:r>
              <a:rPr lang="en-US" dirty="0"/>
              <a:t>I will sort my list now</a:t>
            </a:r>
          </a:p>
          <a:p>
            <a:pPr marL="0" indent="0">
              <a:buNone/>
            </a:pPr>
            <a:r>
              <a:rPr lang="en-US" dirty="0"/>
              <a:t>Sorted shopping list is ['apple', 'banana', 'carrot', 'mango', 'rice']</a:t>
            </a:r>
          </a:p>
          <a:p>
            <a:pPr marL="0" indent="0">
              <a:buNone/>
            </a:pPr>
            <a:r>
              <a:rPr lang="en-US" dirty="0"/>
              <a:t>The first item I will buy is apple</a:t>
            </a:r>
          </a:p>
          <a:p>
            <a:pPr marL="0" indent="0">
              <a:buNone/>
            </a:pPr>
            <a:r>
              <a:rPr lang="en-US" dirty="0"/>
              <a:t>I bought the apple</a:t>
            </a:r>
          </a:p>
          <a:p>
            <a:pPr marL="0" indent="0">
              <a:buNone/>
            </a:pPr>
            <a:r>
              <a:rPr lang="en-US" dirty="0"/>
              <a:t>My shopping list is now ['banana', 'carrot', 'mango', 'rice']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61</a:t>
            </a:fld>
            <a:endParaRPr lang="en-US"/>
          </a:p>
        </p:txBody>
      </p:sp>
    </p:spTree>
    <p:extLst>
      <p:ext uri="{BB962C8B-B14F-4D97-AF65-F5344CB8AC3E}">
        <p14:creationId xmlns:p14="http://schemas.microsoft.com/office/powerpoint/2010/main" val="15628457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1668"/>
            <a:ext cx="8911687" cy="646114"/>
          </a:xfrm>
        </p:spPr>
        <p:txBody>
          <a:bodyPr>
            <a:normAutofit fontScale="90000"/>
          </a:bodyPr>
          <a:lstStyle/>
          <a:p>
            <a:pPr algn="ctr"/>
            <a:r>
              <a:rPr lang="en-US" b="1" dirty="0"/>
              <a:t>Tuple</a:t>
            </a:r>
            <a:br>
              <a:rPr lang="en-US" b="1" dirty="0"/>
            </a:br>
            <a:endParaRPr lang="en-US" dirty="0"/>
          </a:p>
        </p:txBody>
      </p:sp>
      <p:sp>
        <p:nvSpPr>
          <p:cNvPr id="3" name="Content Placeholder 2"/>
          <p:cNvSpPr>
            <a:spLocks noGrp="1"/>
          </p:cNvSpPr>
          <p:nvPr>
            <p:ph idx="1"/>
          </p:nvPr>
        </p:nvSpPr>
        <p:spPr>
          <a:xfrm>
            <a:off x="2589212" y="1262130"/>
            <a:ext cx="8915400" cy="4649092"/>
          </a:xfrm>
        </p:spPr>
        <p:txBody>
          <a:bodyPr/>
          <a:lstStyle/>
          <a:p>
            <a:pPr algn="just"/>
            <a:r>
              <a:rPr lang="en-US" dirty="0" smtClean="0"/>
              <a:t>Tuples </a:t>
            </a:r>
            <a:r>
              <a:rPr lang="en-US" dirty="0"/>
              <a:t>are used to hold together multiple objects</a:t>
            </a:r>
            <a:r>
              <a:rPr lang="en-US" dirty="0" smtClean="0"/>
              <a:t>.</a:t>
            </a:r>
          </a:p>
          <a:p>
            <a:pPr algn="just"/>
            <a:r>
              <a:rPr lang="en-US" dirty="0" smtClean="0"/>
              <a:t>Think </a:t>
            </a:r>
            <a:r>
              <a:rPr lang="en-US" dirty="0"/>
              <a:t>of them as similar to lists, but without the extensive functionality that the list class gives you. </a:t>
            </a:r>
            <a:endParaRPr lang="en-US" dirty="0" smtClean="0"/>
          </a:p>
          <a:p>
            <a:pPr algn="just"/>
            <a:r>
              <a:rPr lang="en-US" dirty="0" smtClean="0"/>
              <a:t>One </a:t>
            </a:r>
            <a:r>
              <a:rPr lang="en-US" dirty="0"/>
              <a:t>major feature of tuples is that they are </a:t>
            </a:r>
            <a:r>
              <a:rPr lang="en-US" i="1" dirty="0"/>
              <a:t>immutable</a:t>
            </a:r>
            <a:r>
              <a:rPr lang="en-US" dirty="0"/>
              <a:t> like strings i.e. you cannot modify tuples.</a:t>
            </a:r>
          </a:p>
          <a:p>
            <a:pPr algn="just"/>
            <a:r>
              <a:rPr lang="en-US" dirty="0"/>
              <a:t>Tuples are defined by specifying items separated by commas within an optional pair of parentheses.</a:t>
            </a:r>
          </a:p>
          <a:p>
            <a:pPr algn="just"/>
            <a:r>
              <a:rPr lang="en-US" dirty="0"/>
              <a:t>Tuples are usually used in cases where a statement or a user-defined function can safely assume that the collection of values i.e. the tuple of values used will not change.</a:t>
            </a:r>
          </a:p>
          <a:p>
            <a:pPr algn="just"/>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62</a:t>
            </a:fld>
            <a:endParaRPr lang="en-US"/>
          </a:p>
        </p:txBody>
      </p:sp>
    </p:spTree>
    <p:extLst>
      <p:ext uri="{BB962C8B-B14F-4D97-AF65-F5344CB8AC3E}">
        <p14:creationId xmlns:p14="http://schemas.microsoft.com/office/powerpoint/2010/main" val="29395870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7425"/>
            <a:ext cx="8915400" cy="5743797"/>
          </a:xfrm>
        </p:spPr>
        <p:txBody>
          <a:bodyPr/>
          <a:lstStyle/>
          <a:p>
            <a:pPr marL="0" indent="0">
              <a:buNone/>
            </a:pPr>
            <a:r>
              <a:rPr lang="en-US" dirty="0"/>
              <a:t># I would recommend always using parentheses</a:t>
            </a:r>
          </a:p>
          <a:p>
            <a:pPr marL="0" indent="0">
              <a:buNone/>
            </a:pPr>
            <a:r>
              <a:rPr lang="en-US" dirty="0"/>
              <a:t># to indicate start and end of tuple</a:t>
            </a:r>
          </a:p>
          <a:p>
            <a:pPr marL="0" indent="0">
              <a:buNone/>
            </a:pPr>
            <a:r>
              <a:rPr lang="en-US" dirty="0"/>
              <a:t># even though parentheses are optional.</a:t>
            </a:r>
          </a:p>
          <a:p>
            <a:pPr marL="0" indent="0">
              <a:buNone/>
            </a:pPr>
            <a:r>
              <a:rPr lang="en-US" dirty="0"/>
              <a:t># Explicit is better than implicit.</a:t>
            </a:r>
          </a:p>
          <a:p>
            <a:pPr marL="0" indent="0">
              <a:buNone/>
            </a:pPr>
            <a:r>
              <a:rPr lang="en-US" dirty="0"/>
              <a:t>zoo = ('python', 'elephant', 'penguin')</a:t>
            </a:r>
          </a:p>
          <a:p>
            <a:pPr marL="0" indent="0">
              <a:buNone/>
            </a:pPr>
            <a:r>
              <a:rPr lang="en-US" dirty="0"/>
              <a:t>print('Number of animals in the zoo is', </a:t>
            </a:r>
            <a:r>
              <a:rPr lang="en-US" dirty="0" err="1"/>
              <a:t>len</a:t>
            </a:r>
            <a:r>
              <a:rPr lang="en-US" dirty="0"/>
              <a:t>(zoo))</a:t>
            </a:r>
          </a:p>
          <a:p>
            <a:pPr marL="0" indent="0">
              <a:buNone/>
            </a:pPr>
            <a:r>
              <a:rPr lang="en-US" dirty="0" err="1" smtClean="0"/>
              <a:t>new_zoo</a:t>
            </a:r>
            <a:r>
              <a:rPr lang="en-US" dirty="0" smtClean="0"/>
              <a:t> </a:t>
            </a:r>
            <a:r>
              <a:rPr lang="en-US" dirty="0"/>
              <a:t>= 'monkey', 'camel', zoo</a:t>
            </a:r>
          </a:p>
          <a:p>
            <a:pPr marL="0" indent="0">
              <a:buNone/>
            </a:pPr>
            <a:r>
              <a:rPr lang="en-US" dirty="0"/>
              <a:t>print('Number of cages in the new zoo is', </a:t>
            </a:r>
            <a:r>
              <a:rPr lang="en-US" dirty="0" err="1"/>
              <a:t>len</a:t>
            </a:r>
            <a:r>
              <a:rPr lang="en-US" dirty="0"/>
              <a:t>(</a:t>
            </a:r>
            <a:r>
              <a:rPr lang="en-US" dirty="0" err="1"/>
              <a:t>new_zoo</a:t>
            </a:r>
            <a:r>
              <a:rPr lang="en-US" dirty="0"/>
              <a:t>))</a:t>
            </a:r>
          </a:p>
          <a:p>
            <a:pPr marL="0" indent="0">
              <a:buNone/>
            </a:pPr>
            <a:r>
              <a:rPr lang="en-US" dirty="0"/>
              <a:t>print('All animals in new zoo are', </a:t>
            </a:r>
            <a:r>
              <a:rPr lang="en-US" dirty="0" err="1"/>
              <a:t>new_zoo</a:t>
            </a:r>
            <a:r>
              <a:rPr lang="en-US" dirty="0"/>
              <a:t>)</a:t>
            </a:r>
          </a:p>
          <a:p>
            <a:pPr marL="0" indent="0">
              <a:buNone/>
            </a:pPr>
            <a:r>
              <a:rPr lang="en-US" dirty="0"/>
              <a:t>print('Animals brought from old zoo are', </a:t>
            </a:r>
            <a:r>
              <a:rPr lang="en-US" dirty="0" err="1"/>
              <a:t>new_zoo</a:t>
            </a:r>
            <a:r>
              <a:rPr lang="en-US" dirty="0"/>
              <a:t>[2])</a:t>
            </a:r>
          </a:p>
          <a:p>
            <a:pPr marL="0" indent="0">
              <a:buNone/>
            </a:pPr>
            <a:r>
              <a:rPr lang="en-US" dirty="0"/>
              <a:t>print('Last animal brought from old zoo is', </a:t>
            </a:r>
            <a:r>
              <a:rPr lang="en-US" dirty="0" err="1"/>
              <a:t>new_zoo</a:t>
            </a:r>
            <a:r>
              <a:rPr lang="en-US" dirty="0"/>
              <a:t>[2][2])</a:t>
            </a:r>
          </a:p>
          <a:p>
            <a:pPr marL="0" indent="0">
              <a:buNone/>
            </a:pPr>
            <a:r>
              <a:rPr lang="en-US" dirty="0"/>
              <a:t>print('Number of animals in the new zoo is</a:t>
            </a:r>
            <a:r>
              <a:rPr lang="en-US" dirty="0" smtClean="0"/>
              <a:t>', </a:t>
            </a:r>
            <a:r>
              <a:rPr lang="en-US" dirty="0" err="1"/>
              <a:t>len</a:t>
            </a:r>
            <a:r>
              <a:rPr lang="en-US" dirty="0"/>
              <a:t>(</a:t>
            </a:r>
            <a:r>
              <a:rPr lang="en-US" dirty="0" err="1"/>
              <a:t>new_zoo</a:t>
            </a:r>
            <a:r>
              <a:rPr lang="en-US" dirty="0"/>
              <a:t>)-1+len(</a:t>
            </a:r>
            <a:r>
              <a:rPr lang="en-US" dirty="0" err="1"/>
              <a:t>new_zoo</a:t>
            </a:r>
            <a:r>
              <a:rPr lang="en-US" dirty="0"/>
              <a:t>[2]))</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63</a:t>
            </a:fld>
            <a:endParaRPr lang="en-US"/>
          </a:p>
        </p:txBody>
      </p:sp>
    </p:spTree>
    <p:extLst>
      <p:ext uri="{BB962C8B-B14F-4D97-AF65-F5344CB8AC3E}">
        <p14:creationId xmlns:p14="http://schemas.microsoft.com/office/powerpoint/2010/main" val="41100774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Output:</a:t>
            </a:r>
          </a:p>
          <a:p>
            <a:pPr marL="0" indent="0">
              <a:buNone/>
            </a:pPr>
            <a:r>
              <a:rPr lang="en-US" dirty="0"/>
              <a:t>$ python ds_using_tuple.py</a:t>
            </a:r>
          </a:p>
          <a:p>
            <a:pPr marL="0" indent="0">
              <a:buNone/>
            </a:pPr>
            <a:r>
              <a:rPr lang="en-US" dirty="0"/>
              <a:t>Number of animals in the zoo is 3</a:t>
            </a:r>
          </a:p>
          <a:p>
            <a:pPr marL="0" indent="0">
              <a:buNone/>
            </a:pPr>
            <a:r>
              <a:rPr lang="en-US" dirty="0"/>
              <a:t>Number of cages in the new zoo is 3</a:t>
            </a:r>
          </a:p>
          <a:p>
            <a:pPr marL="0" indent="0">
              <a:buNone/>
            </a:pPr>
            <a:r>
              <a:rPr lang="en-US" dirty="0"/>
              <a:t>All animals in new zoo are ('monkey', 'camel', ('python', 'elephant', 'penguin'))</a:t>
            </a:r>
          </a:p>
          <a:p>
            <a:pPr marL="0" indent="0">
              <a:buNone/>
            </a:pPr>
            <a:r>
              <a:rPr lang="en-US" dirty="0"/>
              <a:t>Animals brought from old zoo are ('python', 'elephant', 'penguin')</a:t>
            </a:r>
          </a:p>
          <a:p>
            <a:pPr marL="0" indent="0">
              <a:buNone/>
            </a:pPr>
            <a:r>
              <a:rPr lang="en-US" dirty="0"/>
              <a:t>Last animal brought from old zoo is penguin</a:t>
            </a:r>
          </a:p>
          <a:p>
            <a:pPr marL="0" indent="0">
              <a:buNone/>
            </a:pPr>
            <a:r>
              <a:rPr lang="en-US" dirty="0"/>
              <a:t>Number of animals in the new zoo is 5</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64</a:t>
            </a:fld>
            <a:endParaRPr lang="en-US"/>
          </a:p>
        </p:txBody>
      </p:sp>
    </p:spTree>
    <p:extLst>
      <p:ext uri="{BB962C8B-B14F-4D97-AF65-F5344CB8AC3E}">
        <p14:creationId xmlns:p14="http://schemas.microsoft.com/office/powerpoint/2010/main" val="3972435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90657"/>
            <a:ext cx="8911687" cy="779687"/>
          </a:xfrm>
        </p:spPr>
        <p:txBody>
          <a:bodyPr/>
          <a:lstStyle/>
          <a:p>
            <a:pPr algn="ctr"/>
            <a:r>
              <a:rPr lang="en-US" b="1" dirty="0" smtClean="0"/>
              <a:t>Dictionary</a:t>
            </a:r>
            <a:endParaRPr lang="en-US" dirty="0"/>
          </a:p>
        </p:txBody>
      </p:sp>
      <p:sp>
        <p:nvSpPr>
          <p:cNvPr id="3" name="Content Placeholder 2"/>
          <p:cNvSpPr>
            <a:spLocks noGrp="1"/>
          </p:cNvSpPr>
          <p:nvPr>
            <p:ph idx="1"/>
          </p:nvPr>
        </p:nvSpPr>
        <p:spPr>
          <a:xfrm>
            <a:off x="2589212" y="970344"/>
            <a:ext cx="8915400" cy="4940878"/>
          </a:xfrm>
        </p:spPr>
        <p:txBody>
          <a:bodyPr>
            <a:normAutofit lnSpcReduction="10000"/>
          </a:bodyPr>
          <a:lstStyle/>
          <a:p>
            <a:pPr algn="just"/>
            <a:r>
              <a:rPr lang="en-US" dirty="0"/>
              <a:t>A dictionary is like an address-book where you can find the address or contact details of a person by knowing only his/her name i.e. we associate keys (name) with values (details). </a:t>
            </a:r>
            <a:endParaRPr lang="en-US" dirty="0" smtClean="0"/>
          </a:p>
          <a:p>
            <a:pPr algn="just"/>
            <a:r>
              <a:rPr lang="en-US" dirty="0" smtClean="0"/>
              <a:t>Note </a:t>
            </a:r>
            <a:r>
              <a:rPr lang="en-US" dirty="0"/>
              <a:t>that the key must be unique just like you cannot find out the correct information if you have two persons with the exact same name.</a:t>
            </a:r>
          </a:p>
          <a:p>
            <a:pPr algn="just"/>
            <a:r>
              <a:rPr lang="en-US" dirty="0"/>
              <a:t>Note that you can use only immutable objects (like strings) for the keys of a dictionary but you can use either immutable or mutable objects for the values of the dictionary. This basically translates to say that you should use only simple objects for keys.</a:t>
            </a:r>
          </a:p>
          <a:p>
            <a:pPr algn="just"/>
            <a:r>
              <a:rPr lang="en-US" dirty="0"/>
              <a:t>Pairs of keys and values are specified in a dictionary by using the notation d = {key1 : value1, key2 : value2 }. Notice that the key-value pairs are separated by a colon and the pairs are separated themselves by commas and all this is enclosed in a pair of curly braces.</a:t>
            </a:r>
          </a:p>
          <a:p>
            <a:pPr algn="just"/>
            <a:r>
              <a:rPr lang="en-US" dirty="0"/>
              <a:t>Remember that key-value pairs in a dictionary are not ordered in any manner. If you want a particular order, then you will have to sort them yourself before using it.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65</a:t>
            </a:fld>
            <a:endParaRPr lang="en-US"/>
          </a:p>
        </p:txBody>
      </p:sp>
    </p:spTree>
    <p:extLst>
      <p:ext uri="{BB962C8B-B14F-4D97-AF65-F5344CB8AC3E}">
        <p14:creationId xmlns:p14="http://schemas.microsoft.com/office/powerpoint/2010/main" val="2544637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67425"/>
            <a:ext cx="8915400" cy="5743797"/>
          </a:xfrm>
        </p:spPr>
        <p:txBody>
          <a:bodyPr>
            <a:normAutofit fontScale="85000" lnSpcReduction="20000"/>
          </a:bodyPr>
          <a:lstStyle/>
          <a:p>
            <a:pPr marL="0" indent="0">
              <a:buNone/>
            </a:pPr>
            <a:r>
              <a:rPr lang="en-US" dirty="0"/>
              <a:t>Example (save as ds_using_dict.py):</a:t>
            </a:r>
            <a:r>
              <a:rPr lang="en-US" dirty="0" smtClean="0"/>
              <a:t>1</a:t>
            </a:r>
            <a:endParaRPr lang="en-US" dirty="0"/>
          </a:p>
          <a:p>
            <a:pPr marL="0" indent="0">
              <a:buNone/>
            </a:pPr>
            <a:r>
              <a:rPr lang="en-US" dirty="0"/>
              <a:t># '</a:t>
            </a:r>
            <a:r>
              <a:rPr lang="en-US" dirty="0" err="1"/>
              <a:t>ab</a:t>
            </a:r>
            <a:r>
              <a:rPr lang="en-US" dirty="0"/>
              <a:t>' is short for </a:t>
            </a:r>
            <a:r>
              <a:rPr lang="en-US" dirty="0" smtClean="0"/>
              <a:t>'</a:t>
            </a:r>
            <a:r>
              <a:rPr lang="en-US" dirty="0" err="1" smtClean="0"/>
              <a:t>a'ddress'b'ook</a:t>
            </a:r>
            <a:endParaRPr lang="en-US" dirty="0"/>
          </a:p>
          <a:p>
            <a:pPr marL="0" indent="0">
              <a:buNone/>
            </a:pPr>
            <a:r>
              <a:rPr lang="en-US" dirty="0" err="1"/>
              <a:t>ab</a:t>
            </a:r>
            <a:r>
              <a:rPr lang="en-US" dirty="0"/>
              <a:t> = </a:t>
            </a:r>
            <a:r>
              <a:rPr lang="en-US" dirty="0" smtClean="0"/>
              <a:t>{ '</a:t>
            </a:r>
            <a:r>
              <a:rPr lang="en-US" dirty="0" err="1" smtClean="0"/>
              <a:t>Swaroop</a:t>
            </a:r>
            <a:r>
              <a:rPr lang="en-US" dirty="0"/>
              <a:t>': 'swaroop@swaroopch.com</a:t>
            </a:r>
            <a:r>
              <a:rPr lang="en-US" dirty="0" smtClean="0"/>
              <a:t>',   </a:t>
            </a:r>
            <a:r>
              <a:rPr lang="en-US" dirty="0"/>
              <a:t>'Larry': 'larry@wall.org</a:t>
            </a:r>
            <a:r>
              <a:rPr lang="en-US" dirty="0" smtClean="0"/>
              <a:t>', </a:t>
            </a:r>
            <a:r>
              <a:rPr lang="en-US" dirty="0"/>
              <a:t>'Matsumoto': 'matz@ruby-lang.org</a:t>
            </a:r>
            <a:r>
              <a:rPr lang="en-US" dirty="0" smtClean="0"/>
              <a:t>',  </a:t>
            </a:r>
            <a:r>
              <a:rPr lang="en-US" dirty="0"/>
              <a:t>'Spammer': 'spammer@hotmail.com</a:t>
            </a:r>
            <a:r>
              <a:rPr lang="en-US" dirty="0" smtClean="0"/>
              <a:t>'}</a:t>
            </a:r>
            <a:endParaRPr lang="en-US" dirty="0"/>
          </a:p>
          <a:p>
            <a:pPr marL="0" indent="0">
              <a:buNone/>
            </a:pPr>
            <a:r>
              <a:rPr lang="en-US" dirty="0"/>
              <a:t>print("</a:t>
            </a:r>
            <a:r>
              <a:rPr lang="en-US" dirty="0" err="1"/>
              <a:t>Swaroop's</a:t>
            </a:r>
            <a:r>
              <a:rPr lang="en-US" dirty="0"/>
              <a:t> address is", </a:t>
            </a:r>
            <a:r>
              <a:rPr lang="en-US" dirty="0" err="1"/>
              <a:t>ab</a:t>
            </a:r>
            <a:r>
              <a:rPr lang="en-US" dirty="0"/>
              <a:t>['</a:t>
            </a:r>
            <a:r>
              <a:rPr lang="en-US" dirty="0" err="1"/>
              <a:t>Swaroop</a:t>
            </a:r>
            <a:r>
              <a:rPr lang="en-US" dirty="0"/>
              <a:t>'])</a:t>
            </a:r>
          </a:p>
          <a:p>
            <a:pPr marL="0" indent="0">
              <a:buNone/>
            </a:pPr>
            <a:endParaRPr lang="en-US" dirty="0"/>
          </a:p>
          <a:p>
            <a:pPr marL="0" indent="0">
              <a:buNone/>
            </a:pPr>
            <a:r>
              <a:rPr lang="en-US" dirty="0"/>
              <a:t># Deleting a key-value pair</a:t>
            </a:r>
          </a:p>
          <a:p>
            <a:pPr marL="0" indent="0">
              <a:buNone/>
            </a:pPr>
            <a:r>
              <a:rPr lang="en-US" dirty="0"/>
              <a:t>del </a:t>
            </a:r>
            <a:r>
              <a:rPr lang="en-US" dirty="0" err="1"/>
              <a:t>ab</a:t>
            </a:r>
            <a:r>
              <a:rPr lang="en-US" dirty="0"/>
              <a:t>['Spammer</a:t>
            </a:r>
            <a:r>
              <a:rPr lang="en-US" dirty="0" smtClean="0"/>
              <a:t>']</a:t>
            </a:r>
            <a:endParaRPr lang="en-US" dirty="0"/>
          </a:p>
          <a:p>
            <a:pPr marL="0" indent="0">
              <a:buNone/>
            </a:pPr>
            <a:r>
              <a:rPr lang="en-US" dirty="0"/>
              <a:t>print('\</a:t>
            </a:r>
            <a:r>
              <a:rPr lang="en-US" dirty="0" err="1"/>
              <a:t>nThere</a:t>
            </a:r>
            <a:r>
              <a:rPr lang="en-US" dirty="0"/>
              <a:t> are {} contacts in the address-book\</a:t>
            </a:r>
            <a:r>
              <a:rPr lang="en-US" dirty="0" err="1"/>
              <a:t>n'.format</a:t>
            </a:r>
            <a:r>
              <a:rPr lang="en-US" dirty="0"/>
              <a:t>(</a:t>
            </a:r>
            <a:r>
              <a:rPr lang="en-US" dirty="0" err="1"/>
              <a:t>len</a:t>
            </a:r>
            <a:r>
              <a:rPr lang="en-US" dirty="0"/>
              <a:t>(</a:t>
            </a:r>
            <a:r>
              <a:rPr lang="en-US" dirty="0" err="1"/>
              <a:t>ab</a:t>
            </a:r>
            <a:r>
              <a:rPr lang="en-US" dirty="0"/>
              <a:t>)))</a:t>
            </a:r>
          </a:p>
          <a:p>
            <a:pPr marL="0" indent="0">
              <a:buNone/>
            </a:pPr>
            <a:endParaRPr lang="en-US" dirty="0"/>
          </a:p>
          <a:p>
            <a:pPr marL="0" indent="0">
              <a:buNone/>
            </a:pPr>
            <a:r>
              <a:rPr lang="en-US" dirty="0"/>
              <a:t>for name, address in </a:t>
            </a:r>
            <a:r>
              <a:rPr lang="en-US" dirty="0" err="1"/>
              <a:t>ab.items</a:t>
            </a:r>
            <a:r>
              <a:rPr lang="en-US" dirty="0"/>
              <a:t>():</a:t>
            </a:r>
          </a:p>
          <a:p>
            <a:pPr marL="0" indent="0">
              <a:buNone/>
            </a:pPr>
            <a:r>
              <a:rPr lang="en-US" dirty="0"/>
              <a:t>    print('Contact {} at {}'.format(name, address))</a:t>
            </a:r>
          </a:p>
          <a:p>
            <a:pPr marL="0" indent="0">
              <a:buNone/>
            </a:pPr>
            <a:endParaRPr lang="en-US" dirty="0"/>
          </a:p>
          <a:p>
            <a:pPr marL="0" indent="0">
              <a:buNone/>
            </a:pPr>
            <a:r>
              <a:rPr lang="en-US" dirty="0"/>
              <a:t># Adding a key-value pair</a:t>
            </a:r>
          </a:p>
          <a:p>
            <a:pPr marL="0" indent="0">
              <a:buNone/>
            </a:pPr>
            <a:r>
              <a:rPr lang="en-US" dirty="0" err="1"/>
              <a:t>ab</a:t>
            </a:r>
            <a:r>
              <a:rPr lang="en-US" dirty="0"/>
              <a:t>['Guido'] = 'guido@python.org'</a:t>
            </a:r>
          </a:p>
          <a:p>
            <a:pPr marL="0" indent="0">
              <a:buNone/>
            </a:pPr>
            <a:endParaRPr lang="en-US" dirty="0"/>
          </a:p>
          <a:p>
            <a:pPr marL="0" indent="0">
              <a:buNone/>
            </a:pPr>
            <a:r>
              <a:rPr lang="en-US" dirty="0"/>
              <a:t>if 'Guido' in </a:t>
            </a:r>
            <a:r>
              <a:rPr lang="en-US" dirty="0" err="1"/>
              <a:t>ab</a:t>
            </a:r>
            <a:r>
              <a:rPr lang="en-US" dirty="0"/>
              <a:t>:</a:t>
            </a:r>
          </a:p>
          <a:p>
            <a:pPr marL="0" indent="0">
              <a:buNone/>
            </a:pPr>
            <a:r>
              <a:rPr lang="en-US" dirty="0"/>
              <a:t>    print("\</a:t>
            </a:r>
            <a:r>
              <a:rPr lang="en-US" dirty="0" err="1"/>
              <a:t>nGuido's</a:t>
            </a:r>
            <a:r>
              <a:rPr lang="en-US" dirty="0"/>
              <a:t> address is", </a:t>
            </a:r>
            <a:r>
              <a:rPr lang="en-US" dirty="0" err="1"/>
              <a:t>ab</a:t>
            </a:r>
            <a:r>
              <a:rPr lang="en-US" dirty="0"/>
              <a:t>['Guido'])</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66</a:t>
            </a:fld>
            <a:endParaRPr lang="en-US"/>
          </a:p>
        </p:txBody>
      </p:sp>
    </p:spTree>
    <p:extLst>
      <p:ext uri="{BB962C8B-B14F-4D97-AF65-F5344CB8AC3E}">
        <p14:creationId xmlns:p14="http://schemas.microsoft.com/office/powerpoint/2010/main" val="1792979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Output:</a:t>
            </a:r>
          </a:p>
          <a:p>
            <a:pPr marL="0" indent="0">
              <a:buNone/>
            </a:pPr>
            <a:r>
              <a:rPr lang="en-US" dirty="0"/>
              <a:t>$ python ds_using_dict.py</a:t>
            </a:r>
          </a:p>
          <a:p>
            <a:pPr marL="0" indent="0">
              <a:buNone/>
            </a:pPr>
            <a:r>
              <a:rPr lang="en-US" dirty="0" err="1"/>
              <a:t>Swaroop's</a:t>
            </a:r>
            <a:r>
              <a:rPr lang="en-US" dirty="0"/>
              <a:t> address is swaroop@swaroopch.com</a:t>
            </a:r>
          </a:p>
          <a:p>
            <a:pPr marL="0" indent="0">
              <a:buNone/>
            </a:pPr>
            <a:endParaRPr lang="en-US" dirty="0"/>
          </a:p>
          <a:p>
            <a:pPr marL="0" indent="0">
              <a:buNone/>
            </a:pPr>
            <a:r>
              <a:rPr lang="en-US" dirty="0"/>
              <a:t>There are 3 contacts in the address-book</a:t>
            </a:r>
          </a:p>
          <a:p>
            <a:endParaRPr lang="en-US" dirty="0"/>
          </a:p>
          <a:p>
            <a:pPr marL="0" indent="0">
              <a:buNone/>
            </a:pPr>
            <a:r>
              <a:rPr lang="en-US" dirty="0"/>
              <a:t>Contact </a:t>
            </a:r>
            <a:r>
              <a:rPr lang="en-US" dirty="0" err="1"/>
              <a:t>Swaroop</a:t>
            </a:r>
            <a:r>
              <a:rPr lang="en-US" dirty="0"/>
              <a:t> at swaroop@swaroopch.com</a:t>
            </a:r>
          </a:p>
          <a:p>
            <a:pPr marL="0" indent="0">
              <a:buNone/>
            </a:pPr>
            <a:r>
              <a:rPr lang="en-US" dirty="0"/>
              <a:t>Contact Matsumoto at matz@ruby-lang.org</a:t>
            </a:r>
          </a:p>
          <a:p>
            <a:pPr marL="0" indent="0">
              <a:buNone/>
            </a:pPr>
            <a:r>
              <a:rPr lang="en-US" dirty="0"/>
              <a:t>Contact Larry at larry@wall.org</a:t>
            </a:r>
          </a:p>
          <a:p>
            <a:endParaRPr lang="en-US" dirty="0"/>
          </a:p>
          <a:p>
            <a:pPr marL="0" indent="0">
              <a:buNone/>
            </a:pPr>
            <a:r>
              <a:rPr lang="en-US" dirty="0"/>
              <a:t>Guido's address is guido@python.org</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67</a:t>
            </a:fld>
            <a:endParaRPr lang="en-US"/>
          </a:p>
        </p:txBody>
      </p:sp>
    </p:spTree>
    <p:extLst>
      <p:ext uri="{BB962C8B-B14F-4D97-AF65-F5344CB8AC3E}">
        <p14:creationId xmlns:p14="http://schemas.microsoft.com/office/powerpoint/2010/main" val="21780367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5910"/>
            <a:ext cx="8911687" cy="671872"/>
          </a:xfrm>
        </p:spPr>
        <p:txBody>
          <a:bodyPr/>
          <a:lstStyle/>
          <a:p>
            <a:pPr algn="ctr"/>
            <a:r>
              <a:rPr lang="en-US" b="1" dirty="0" smtClean="0"/>
              <a:t>Slicing on List</a:t>
            </a:r>
            <a:endParaRPr lang="en-US" b="1" dirty="0"/>
          </a:p>
        </p:txBody>
      </p:sp>
      <p:sp>
        <p:nvSpPr>
          <p:cNvPr id="3" name="Content Placeholder 2"/>
          <p:cNvSpPr>
            <a:spLocks noGrp="1"/>
          </p:cNvSpPr>
          <p:nvPr>
            <p:ph idx="1"/>
          </p:nvPr>
        </p:nvSpPr>
        <p:spPr>
          <a:xfrm>
            <a:off x="2589212" y="787782"/>
            <a:ext cx="8915400" cy="5123440"/>
          </a:xfrm>
        </p:spPr>
        <p:txBody>
          <a:bodyPr>
            <a:normAutofit lnSpcReduction="10000"/>
          </a:bodyPr>
          <a:lstStyle/>
          <a:p>
            <a:pPr marL="0" indent="0">
              <a:buNone/>
            </a:pPr>
            <a:r>
              <a:rPr lang="en-US" dirty="0" err="1"/>
              <a:t>shoplist</a:t>
            </a:r>
            <a:r>
              <a:rPr lang="en-US" dirty="0"/>
              <a:t> = ['apple', 'mango', 'carrot', 'banana']</a:t>
            </a:r>
          </a:p>
          <a:p>
            <a:pPr marL="0" indent="0">
              <a:buNone/>
            </a:pPr>
            <a:r>
              <a:rPr lang="en-US" dirty="0"/>
              <a:t>name = '</a:t>
            </a:r>
            <a:r>
              <a:rPr lang="en-US" dirty="0" err="1"/>
              <a:t>swaroop</a:t>
            </a:r>
            <a:r>
              <a:rPr lang="en-US" dirty="0"/>
              <a:t>'</a:t>
            </a:r>
            <a:endParaRPr lang="en-US" dirty="0" smtClean="0"/>
          </a:p>
          <a:p>
            <a:pPr marL="0" indent="0">
              <a:buNone/>
            </a:pPr>
            <a:r>
              <a:rPr lang="en-US" dirty="0" smtClean="0"/>
              <a:t># </a:t>
            </a:r>
            <a:r>
              <a:rPr lang="en-US" dirty="0"/>
              <a:t>Slicing on a list #</a:t>
            </a:r>
          </a:p>
          <a:p>
            <a:pPr marL="0" indent="0">
              <a:buNone/>
            </a:pPr>
            <a:r>
              <a:rPr lang="en-US" dirty="0"/>
              <a:t>print('Item 1 to 3 is', </a:t>
            </a:r>
            <a:r>
              <a:rPr lang="en-US" dirty="0" err="1"/>
              <a:t>shoplist</a:t>
            </a:r>
            <a:r>
              <a:rPr lang="en-US" dirty="0"/>
              <a:t>[1:3])</a:t>
            </a:r>
          </a:p>
          <a:p>
            <a:pPr marL="0" indent="0">
              <a:buNone/>
            </a:pPr>
            <a:r>
              <a:rPr lang="en-US" dirty="0"/>
              <a:t>print('Item 2 to end is', </a:t>
            </a:r>
            <a:r>
              <a:rPr lang="en-US" dirty="0" err="1"/>
              <a:t>shoplist</a:t>
            </a:r>
            <a:r>
              <a:rPr lang="en-US" dirty="0"/>
              <a:t>[2:])</a:t>
            </a:r>
          </a:p>
          <a:p>
            <a:pPr marL="0" indent="0">
              <a:buNone/>
            </a:pPr>
            <a:r>
              <a:rPr lang="en-US" dirty="0"/>
              <a:t>print('Item 1 to -1 is', </a:t>
            </a:r>
            <a:r>
              <a:rPr lang="en-US" dirty="0" err="1"/>
              <a:t>shoplist</a:t>
            </a:r>
            <a:r>
              <a:rPr lang="en-US" dirty="0"/>
              <a:t>[1:-1])</a:t>
            </a:r>
          </a:p>
          <a:p>
            <a:pPr marL="0" indent="0">
              <a:buNone/>
            </a:pPr>
            <a:r>
              <a:rPr lang="en-US" dirty="0"/>
              <a:t>print('Item start to end is', </a:t>
            </a:r>
            <a:r>
              <a:rPr lang="en-US" dirty="0" err="1"/>
              <a:t>shoplist</a:t>
            </a:r>
            <a:r>
              <a:rPr lang="en-US" dirty="0"/>
              <a:t>[:])</a:t>
            </a:r>
          </a:p>
          <a:p>
            <a:pPr marL="0" indent="0">
              <a:buNone/>
            </a:pPr>
            <a:endParaRPr lang="en-US" dirty="0"/>
          </a:p>
          <a:p>
            <a:pPr marL="0" indent="0">
              <a:buNone/>
            </a:pPr>
            <a:r>
              <a:rPr lang="en-US" dirty="0"/>
              <a:t># Slicing on a string #</a:t>
            </a:r>
          </a:p>
          <a:p>
            <a:pPr marL="0" indent="0">
              <a:buNone/>
            </a:pPr>
            <a:r>
              <a:rPr lang="en-US" dirty="0"/>
              <a:t>print('characters 1 to 3 is', name[1:3])</a:t>
            </a:r>
          </a:p>
          <a:p>
            <a:pPr marL="0" indent="0">
              <a:buNone/>
            </a:pPr>
            <a:r>
              <a:rPr lang="en-US" dirty="0"/>
              <a:t>print('characters 2 to end is', name[2:])</a:t>
            </a:r>
          </a:p>
          <a:p>
            <a:pPr marL="0" indent="0">
              <a:buNone/>
            </a:pPr>
            <a:r>
              <a:rPr lang="en-US" dirty="0"/>
              <a:t>print('characters 1 to -1 is', name[1:-1])</a:t>
            </a:r>
          </a:p>
          <a:p>
            <a:pPr marL="0" indent="0">
              <a:buNone/>
            </a:pPr>
            <a:r>
              <a:rPr lang="en-US" dirty="0"/>
              <a:t>print('characters start to end is', name[:])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68</a:t>
            </a:fld>
            <a:endParaRPr lang="en-US"/>
          </a:p>
        </p:txBody>
      </p:sp>
    </p:spTree>
    <p:extLst>
      <p:ext uri="{BB962C8B-B14F-4D97-AF65-F5344CB8AC3E}">
        <p14:creationId xmlns:p14="http://schemas.microsoft.com/office/powerpoint/2010/main" val="17257318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Output:</a:t>
            </a:r>
          </a:p>
          <a:p>
            <a:pPr marL="0" indent="0">
              <a:buNone/>
            </a:pPr>
            <a:r>
              <a:rPr lang="en-US" dirty="0"/>
              <a:t>Item 1 to 3 is ['mango', 'carrot']</a:t>
            </a:r>
          </a:p>
          <a:p>
            <a:pPr marL="0" indent="0">
              <a:buNone/>
            </a:pPr>
            <a:r>
              <a:rPr lang="en-US" dirty="0"/>
              <a:t>Item 2 to end is ['carrot', 'banana']</a:t>
            </a:r>
          </a:p>
          <a:p>
            <a:pPr marL="0" indent="0">
              <a:buNone/>
            </a:pPr>
            <a:r>
              <a:rPr lang="en-US" dirty="0"/>
              <a:t>Item 1 to -1 is ['mango', 'carrot']</a:t>
            </a:r>
          </a:p>
          <a:p>
            <a:pPr marL="0" indent="0">
              <a:buNone/>
            </a:pPr>
            <a:r>
              <a:rPr lang="en-US" dirty="0"/>
              <a:t>Item start to end is ['apple', 'mango', 'carrot', 'banana']</a:t>
            </a:r>
          </a:p>
          <a:p>
            <a:pPr marL="0" indent="0">
              <a:buNone/>
            </a:pPr>
            <a:r>
              <a:rPr lang="en-US" dirty="0"/>
              <a:t>characters 1 to 3 is </a:t>
            </a:r>
            <a:r>
              <a:rPr lang="en-US" dirty="0" err="1"/>
              <a:t>wa</a:t>
            </a:r>
            <a:endParaRPr lang="en-US" dirty="0"/>
          </a:p>
          <a:p>
            <a:pPr marL="0" indent="0">
              <a:buNone/>
            </a:pPr>
            <a:r>
              <a:rPr lang="en-US" dirty="0"/>
              <a:t>characters 2 to end is </a:t>
            </a:r>
            <a:r>
              <a:rPr lang="en-US" dirty="0" err="1"/>
              <a:t>aroop</a:t>
            </a:r>
            <a:endParaRPr lang="en-US" dirty="0"/>
          </a:p>
          <a:p>
            <a:pPr marL="0" indent="0">
              <a:buNone/>
            </a:pPr>
            <a:r>
              <a:rPr lang="en-US" dirty="0"/>
              <a:t>characters 1 to -1 is </a:t>
            </a:r>
            <a:r>
              <a:rPr lang="en-US" dirty="0" err="1"/>
              <a:t>waroo</a:t>
            </a:r>
            <a:endParaRPr lang="en-US" dirty="0"/>
          </a:p>
          <a:p>
            <a:pPr marL="0" indent="0">
              <a:buNone/>
            </a:pPr>
            <a:r>
              <a:rPr lang="en-US" dirty="0"/>
              <a:t>characters start to end is </a:t>
            </a:r>
            <a:r>
              <a:rPr lang="en-US" dirty="0" err="1"/>
              <a:t>swaroop</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69</a:t>
            </a:fld>
            <a:endParaRPr lang="en-US"/>
          </a:p>
        </p:txBody>
      </p:sp>
    </p:spTree>
    <p:extLst>
      <p:ext uri="{BB962C8B-B14F-4D97-AF65-F5344CB8AC3E}">
        <p14:creationId xmlns:p14="http://schemas.microsoft.com/office/powerpoint/2010/main" val="116672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6092"/>
            <a:ext cx="8911687" cy="1280890"/>
          </a:xfrm>
        </p:spPr>
        <p:txBody>
          <a:bodyPr/>
          <a:lstStyle/>
          <a:p>
            <a:pPr algn="ctr"/>
            <a:r>
              <a:rPr lang="en-US" b="1" dirty="0" smtClean="0"/>
              <a:t>Python and </a:t>
            </a:r>
            <a:r>
              <a:rPr lang="en-US" b="1" dirty="0" err="1" smtClean="0"/>
              <a:t>OpanCV</a:t>
            </a:r>
            <a:endParaRPr lang="en-US" b="1" dirty="0"/>
          </a:p>
        </p:txBody>
      </p:sp>
      <p:sp>
        <p:nvSpPr>
          <p:cNvPr id="3" name="Content Placeholder 2"/>
          <p:cNvSpPr>
            <a:spLocks noGrp="1"/>
          </p:cNvSpPr>
          <p:nvPr>
            <p:ph idx="1"/>
          </p:nvPr>
        </p:nvSpPr>
        <p:spPr>
          <a:xfrm>
            <a:off x="2589212" y="787782"/>
            <a:ext cx="8915400" cy="5458472"/>
          </a:xfrm>
        </p:spPr>
        <p:txBody>
          <a:bodyPr>
            <a:normAutofit fontScale="92500" lnSpcReduction="20000"/>
          </a:bodyPr>
          <a:lstStyle/>
          <a:p>
            <a:pPr algn="just"/>
            <a:r>
              <a:rPr lang="en-US" dirty="0"/>
              <a:t>Compared to other languages like C/C++, Python is slower. But another important feature of Python is that it can be easily extended with C/C</a:t>
            </a:r>
            <a:r>
              <a:rPr lang="en-US" dirty="0" smtClean="0"/>
              <a:t>++.</a:t>
            </a:r>
          </a:p>
          <a:p>
            <a:pPr algn="just"/>
            <a:r>
              <a:rPr lang="en-US" dirty="0" smtClean="0"/>
              <a:t>This </a:t>
            </a:r>
            <a:r>
              <a:rPr lang="en-US" dirty="0"/>
              <a:t>feature helps us to write computationally intensive codes in C/C++ and create a Python wrapper for it so that we can use these wrappers as Python modules. </a:t>
            </a:r>
            <a:endParaRPr lang="en-US" dirty="0" smtClean="0"/>
          </a:p>
          <a:p>
            <a:pPr algn="just"/>
            <a:r>
              <a:rPr lang="en-US" dirty="0" smtClean="0"/>
              <a:t>This </a:t>
            </a:r>
            <a:r>
              <a:rPr lang="en-US" dirty="0"/>
              <a:t>gives us two advantages: first, our code is as fast as original C/C++ code (since it is the actual C++ code working in background) and second, it is very easy to code in Python</a:t>
            </a:r>
            <a:r>
              <a:rPr lang="en-US" dirty="0" smtClean="0"/>
              <a:t>.</a:t>
            </a:r>
          </a:p>
          <a:p>
            <a:pPr algn="just"/>
            <a:r>
              <a:rPr lang="en-US" dirty="0" smtClean="0"/>
              <a:t>This </a:t>
            </a:r>
            <a:r>
              <a:rPr lang="en-US" dirty="0"/>
              <a:t>is how </a:t>
            </a:r>
            <a:r>
              <a:rPr lang="en-US" dirty="0" err="1"/>
              <a:t>OpenCV</a:t>
            </a:r>
            <a:r>
              <a:rPr lang="en-US" dirty="0"/>
              <a:t>-Python works, it is a Python wrapper around original C++ implementation.</a:t>
            </a:r>
          </a:p>
          <a:p>
            <a:pPr algn="just"/>
            <a:r>
              <a:rPr lang="en-US" dirty="0"/>
              <a:t>And the support of </a:t>
            </a:r>
            <a:r>
              <a:rPr lang="en-US" dirty="0" err="1"/>
              <a:t>Numpy</a:t>
            </a:r>
            <a:r>
              <a:rPr lang="en-US" dirty="0"/>
              <a:t> makes the task more easier. </a:t>
            </a:r>
            <a:endParaRPr lang="en-US" dirty="0" smtClean="0"/>
          </a:p>
          <a:p>
            <a:pPr algn="just"/>
            <a:r>
              <a:rPr lang="en-US" b="1" dirty="0" err="1" smtClean="0"/>
              <a:t>Numpy</a:t>
            </a:r>
            <a:r>
              <a:rPr lang="en-US" dirty="0"/>
              <a:t> is a highly optimized library for numerical operations. It gives a MATLAB-style syntax. </a:t>
            </a:r>
            <a:endParaRPr lang="en-US" dirty="0" smtClean="0"/>
          </a:p>
          <a:p>
            <a:pPr algn="just"/>
            <a:r>
              <a:rPr lang="en-US" dirty="0" smtClean="0"/>
              <a:t>All </a:t>
            </a:r>
            <a:r>
              <a:rPr lang="en-US" dirty="0"/>
              <a:t>the </a:t>
            </a:r>
            <a:r>
              <a:rPr lang="en-US" dirty="0" err="1"/>
              <a:t>OpenCV</a:t>
            </a:r>
            <a:r>
              <a:rPr lang="en-US" dirty="0"/>
              <a:t> array structures are converted to-and-from </a:t>
            </a:r>
            <a:r>
              <a:rPr lang="en-US" dirty="0" err="1"/>
              <a:t>Numpy</a:t>
            </a:r>
            <a:r>
              <a:rPr lang="en-US" dirty="0"/>
              <a:t> arrays. So whatever operations you can do in </a:t>
            </a:r>
            <a:r>
              <a:rPr lang="en-US" dirty="0" err="1"/>
              <a:t>Numpy</a:t>
            </a:r>
            <a:r>
              <a:rPr lang="en-US" dirty="0"/>
              <a:t>, you can combine it with </a:t>
            </a:r>
            <a:r>
              <a:rPr lang="en-US" dirty="0" err="1"/>
              <a:t>OpenCV</a:t>
            </a:r>
            <a:r>
              <a:rPr lang="en-US" dirty="0"/>
              <a:t>, which increases number of weapons in your arsenal. </a:t>
            </a:r>
            <a:endParaRPr lang="en-US" dirty="0" smtClean="0"/>
          </a:p>
          <a:p>
            <a:pPr algn="just"/>
            <a:r>
              <a:rPr lang="en-US" dirty="0" smtClean="0"/>
              <a:t>Besides </a:t>
            </a:r>
            <a:r>
              <a:rPr lang="en-US" dirty="0"/>
              <a:t>that, several other libraries like </a:t>
            </a:r>
            <a:r>
              <a:rPr lang="en-US" dirty="0" err="1"/>
              <a:t>SciPy</a:t>
            </a:r>
            <a:r>
              <a:rPr lang="en-US" dirty="0"/>
              <a:t>, </a:t>
            </a:r>
            <a:r>
              <a:rPr lang="en-US" dirty="0" err="1"/>
              <a:t>Matplotlib</a:t>
            </a:r>
            <a:r>
              <a:rPr lang="en-US" dirty="0"/>
              <a:t> which supports </a:t>
            </a:r>
            <a:r>
              <a:rPr lang="en-US" dirty="0" err="1"/>
              <a:t>Numpy</a:t>
            </a:r>
            <a:r>
              <a:rPr lang="en-US" dirty="0"/>
              <a:t> can be used with this.</a:t>
            </a:r>
          </a:p>
          <a:p>
            <a:pPr algn="just"/>
            <a:r>
              <a:rPr lang="en-US" dirty="0"/>
              <a:t>So </a:t>
            </a:r>
            <a:r>
              <a:rPr lang="en-US" dirty="0" err="1"/>
              <a:t>OpenCV</a:t>
            </a:r>
            <a:r>
              <a:rPr lang="en-US" dirty="0"/>
              <a:t>-Python is an appropriate tool for fast prototyping of computer vision problems.</a:t>
            </a:r>
          </a:p>
          <a:p>
            <a:pPr algn="just"/>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83175192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Slicing Step Size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You can also provide a third argument for the slice, which is the step for the slicing (by default, the step size is 1):</a:t>
            </a:r>
          </a:p>
          <a:p>
            <a:pPr marL="0" indent="0">
              <a:buNone/>
            </a:pPr>
            <a:r>
              <a:rPr lang="en-US" dirty="0"/>
              <a:t>&gt;&gt;&gt; </a:t>
            </a:r>
            <a:r>
              <a:rPr lang="en-US" dirty="0" err="1"/>
              <a:t>shoplist</a:t>
            </a:r>
            <a:r>
              <a:rPr lang="en-US" dirty="0"/>
              <a:t> = ['apple', 'mango', 'carrot', 'banana']</a:t>
            </a:r>
          </a:p>
          <a:p>
            <a:pPr marL="0" indent="0">
              <a:buNone/>
            </a:pPr>
            <a:r>
              <a:rPr lang="en-US" dirty="0"/>
              <a:t>&gt;&gt;&gt; </a:t>
            </a:r>
            <a:r>
              <a:rPr lang="en-US" dirty="0" err="1"/>
              <a:t>shoplist</a:t>
            </a:r>
            <a:r>
              <a:rPr lang="en-US" dirty="0"/>
              <a:t>[::1]</a:t>
            </a:r>
          </a:p>
          <a:p>
            <a:pPr marL="0" indent="0">
              <a:buNone/>
            </a:pPr>
            <a:r>
              <a:rPr lang="en-US" dirty="0"/>
              <a:t>['apple', 'mango', 'carrot', 'banana']</a:t>
            </a:r>
          </a:p>
          <a:p>
            <a:pPr marL="0" indent="0">
              <a:buNone/>
            </a:pPr>
            <a:r>
              <a:rPr lang="en-US" dirty="0"/>
              <a:t>&gt;&gt;&gt; </a:t>
            </a:r>
            <a:r>
              <a:rPr lang="en-US" dirty="0" err="1"/>
              <a:t>shoplist</a:t>
            </a:r>
            <a:r>
              <a:rPr lang="en-US" dirty="0"/>
              <a:t>[::2]</a:t>
            </a:r>
          </a:p>
          <a:p>
            <a:pPr marL="0" indent="0">
              <a:buNone/>
            </a:pPr>
            <a:r>
              <a:rPr lang="en-US" dirty="0"/>
              <a:t>['apple', 'carrot']</a:t>
            </a:r>
          </a:p>
          <a:p>
            <a:pPr marL="0" indent="0">
              <a:buNone/>
            </a:pPr>
            <a:r>
              <a:rPr lang="en-US" dirty="0"/>
              <a:t>&gt;&gt;&gt; </a:t>
            </a:r>
            <a:r>
              <a:rPr lang="en-US" dirty="0" err="1"/>
              <a:t>shoplist</a:t>
            </a:r>
            <a:r>
              <a:rPr lang="en-US" dirty="0"/>
              <a:t>[::3]</a:t>
            </a:r>
          </a:p>
          <a:p>
            <a:pPr marL="0" indent="0">
              <a:buNone/>
            </a:pPr>
            <a:r>
              <a:rPr lang="en-US" dirty="0"/>
              <a:t>['apple', 'banana']</a:t>
            </a:r>
          </a:p>
          <a:p>
            <a:pPr marL="0" indent="0">
              <a:buNone/>
            </a:pPr>
            <a:r>
              <a:rPr lang="en-US" dirty="0"/>
              <a:t>&gt;&gt;&gt; </a:t>
            </a:r>
            <a:r>
              <a:rPr lang="en-US" dirty="0" err="1"/>
              <a:t>shoplist</a:t>
            </a:r>
            <a:r>
              <a:rPr lang="en-US" dirty="0"/>
              <a:t>[::-1]</a:t>
            </a:r>
          </a:p>
          <a:p>
            <a:pPr marL="0" indent="0">
              <a:buNone/>
            </a:pPr>
            <a:r>
              <a:rPr lang="en-US" dirty="0"/>
              <a:t>['banana', 'carrot', 'mango', 'apple']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70</a:t>
            </a:fld>
            <a:endParaRPr lang="en-US"/>
          </a:p>
        </p:txBody>
      </p:sp>
    </p:spTree>
    <p:extLst>
      <p:ext uri="{BB962C8B-B14F-4D97-AF65-F5344CB8AC3E}">
        <p14:creationId xmlns:p14="http://schemas.microsoft.com/office/powerpoint/2010/main" val="20961561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7743"/>
            <a:ext cx="8911687" cy="676657"/>
          </a:xfrm>
        </p:spPr>
        <p:txBody>
          <a:bodyPr/>
          <a:lstStyle/>
          <a:p>
            <a:pPr algn="ctr"/>
            <a:r>
              <a:rPr lang="en-US" b="1" dirty="0" smtClean="0"/>
              <a:t>File</a:t>
            </a:r>
            <a:endParaRPr lang="en-US" b="1" dirty="0"/>
          </a:p>
        </p:txBody>
      </p:sp>
      <p:sp>
        <p:nvSpPr>
          <p:cNvPr id="3" name="Content Placeholder 2"/>
          <p:cNvSpPr>
            <a:spLocks noGrp="1"/>
          </p:cNvSpPr>
          <p:nvPr>
            <p:ph idx="1"/>
          </p:nvPr>
        </p:nvSpPr>
        <p:spPr>
          <a:xfrm>
            <a:off x="2589212" y="1442434"/>
            <a:ext cx="8915400" cy="4468788"/>
          </a:xfrm>
        </p:spPr>
        <p:txBody>
          <a:bodyPr/>
          <a:lstStyle/>
          <a:p>
            <a:pPr algn="just"/>
            <a:r>
              <a:rPr lang="en-US" dirty="0"/>
              <a:t>You can open and use files for reading or writing by creating an object of the file class and using its read, </a:t>
            </a:r>
            <a:r>
              <a:rPr lang="en-US" dirty="0" err="1"/>
              <a:t>readline</a:t>
            </a:r>
            <a:r>
              <a:rPr lang="en-US" dirty="0"/>
              <a:t> or write methods appropriately to read from or write to the file. </a:t>
            </a:r>
            <a:endParaRPr lang="en-US" dirty="0" smtClean="0"/>
          </a:p>
          <a:p>
            <a:pPr algn="just"/>
            <a:r>
              <a:rPr lang="en-US" dirty="0" smtClean="0"/>
              <a:t>The </a:t>
            </a:r>
            <a:r>
              <a:rPr lang="en-US" dirty="0"/>
              <a:t>ability to read or write to the file depends on the mode you have specified for the file opening</a:t>
            </a:r>
            <a:r>
              <a:rPr lang="en-US" dirty="0" smtClean="0"/>
              <a:t>.</a:t>
            </a:r>
          </a:p>
          <a:p>
            <a:pPr algn="just"/>
            <a:r>
              <a:rPr lang="en-US" dirty="0" smtClean="0"/>
              <a:t> </a:t>
            </a:r>
            <a:r>
              <a:rPr lang="en-US" dirty="0"/>
              <a:t>Then finally, when you are finished with the file, you call the close method to tell Python that we are done using the file.</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71</a:t>
            </a:fld>
            <a:endParaRPr lang="en-US"/>
          </a:p>
        </p:txBody>
      </p:sp>
    </p:spTree>
    <p:extLst>
      <p:ext uri="{BB962C8B-B14F-4D97-AF65-F5344CB8AC3E}">
        <p14:creationId xmlns:p14="http://schemas.microsoft.com/office/powerpoint/2010/main" val="20021355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11984"/>
            <a:ext cx="8911687" cy="753931"/>
          </a:xfrm>
        </p:spPr>
        <p:txBody>
          <a:bodyPr>
            <a:normAutofit fontScale="90000"/>
          </a:bodyPr>
          <a:lstStyle/>
          <a:p>
            <a:pPr algn="ctr"/>
            <a:r>
              <a:rPr lang="en-US" b="1" dirty="0"/>
              <a:t>Lambda Operator</a:t>
            </a:r>
            <a:br>
              <a:rPr lang="en-US" b="1" dirty="0"/>
            </a:br>
            <a:endParaRPr lang="en-US" dirty="0"/>
          </a:p>
        </p:txBody>
      </p:sp>
      <p:sp>
        <p:nvSpPr>
          <p:cNvPr id="3" name="Content Placeholder 2"/>
          <p:cNvSpPr>
            <a:spLocks noGrp="1"/>
          </p:cNvSpPr>
          <p:nvPr>
            <p:ph idx="1"/>
          </p:nvPr>
        </p:nvSpPr>
        <p:spPr>
          <a:xfrm>
            <a:off x="2589212" y="965915"/>
            <a:ext cx="8915400" cy="4945307"/>
          </a:xfrm>
        </p:spPr>
        <p:txBody>
          <a:bodyPr>
            <a:normAutofit fontScale="92500" lnSpcReduction="20000"/>
          </a:bodyPr>
          <a:lstStyle/>
          <a:p>
            <a:pPr algn="just"/>
            <a:r>
              <a:rPr lang="en-US" dirty="0"/>
              <a:t>The lambda operator or lambda function is a way to create small anonymous functions, i.e. functions without a name. </a:t>
            </a:r>
            <a:endParaRPr lang="en-US" dirty="0" smtClean="0"/>
          </a:p>
          <a:p>
            <a:pPr algn="just"/>
            <a:r>
              <a:rPr lang="en-US" dirty="0" smtClean="0"/>
              <a:t>These </a:t>
            </a:r>
            <a:r>
              <a:rPr lang="en-US" dirty="0"/>
              <a:t>functions are throw-away functions, i.e. they are just needed where they have been created. </a:t>
            </a:r>
            <a:endParaRPr lang="en-US" dirty="0" smtClean="0"/>
          </a:p>
          <a:p>
            <a:pPr algn="just"/>
            <a:r>
              <a:rPr lang="en-US" dirty="0" smtClean="0"/>
              <a:t>Lambda </a:t>
            </a:r>
            <a:r>
              <a:rPr lang="en-US" dirty="0"/>
              <a:t>functions are mainly used in combination with the functions filter(), map() and reduce(). The lambda feature was added to Python due to the demand from Lisp programmers. </a:t>
            </a:r>
          </a:p>
          <a:p>
            <a:pPr algn="just"/>
            <a:r>
              <a:rPr lang="en-US" dirty="0"/>
              <a:t>The general syntax of a lambda function is quite simple:</a:t>
            </a:r>
          </a:p>
          <a:p>
            <a:pPr algn="just"/>
            <a:r>
              <a:rPr lang="en-US" dirty="0"/>
              <a:t>lambda </a:t>
            </a:r>
            <a:r>
              <a:rPr lang="en-US" dirty="0" err="1"/>
              <a:t>argument_list</a:t>
            </a:r>
            <a:r>
              <a:rPr lang="en-US" dirty="0"/>
              <a:t>: expression </a:t>
            </a:r>
          </a:p>
          <a:p>
            <a:pPr algn="just"/>
            <a:r>
              <a:rPr lang="en-US" dirty="0"/>
              <a:t>The argument list consists of a comma separated list of arguments and the expression is an arithmetic expression using these arguments. You can assign the function to a variable to give it a name. </a:t>
            </a:r>
          </a:p>
          <a:p>
            <a:pPr algn="just"/>
            <a:r>
              <a:rPr lang="en-US" dirty="0"/>
              <a:t>The following example of a lambda function returns the sum of its two arguments:</a:t>
            </a:r>
          </a:p>
          <a:p>
            <a:pPr marL="0" indent="0" algn="just">
              <a:buNone/>
            </a:pPr>
            <a:r>
              <a:rPr lang="en-US" dirty="0" smtClean="0"/>
              <a:t>&gt;&gt;&gt; </a:t>
            </a:r>
            <a:r>
              <a:rPr lang="en-US" dirty="0"/>
              <a:t>f = lambda x, y : x + y</a:t>
            </a:r>
          </a:p>
          <a:p>
            <a:pPr marL="0" indent="0" algn="just">
              <a:buNone/>
            </a:pPr>
            <a:r>
              <a:rPr lang="en-US" dirty="0"/>
              <a:t>&gt;&gt;&gt; f(1,1)</a:t>
            </a:r>
          </a:p>
          <a:p>
            <a:pPr marL="0" indent="0" algn="just">
              <a:buNone/>
            </a:pPr>
            <a:r>
              <a:rPr lang="en-US" dirty="0"/>
              <a:t>2</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72</a:t>
            </a:fld>
            <a:endParaRPr lang="en-US"/>
          </a:p>
        </p:txBody>
      </p:sp>
    </p:spTree>
    <p:extLst>
      <p:ext uri="{BB962C8B-B14F-4D97-AF65-F5344CB8AC3E}">
        <p14:creationId xmlns:p14="http://schemas.microsoft.com/office/powerpoint/2010/main" val="1067575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0"/>
            <a:ext cx="8911687" cy="953037"/>
          </a:xfrm>
        </p:spPr>
        <p:txBody>
          <a:bodyPr>
            <a:normAutofit fontScale="90000"/>
          </a:bodyPr>
          <a:lstStyle/>
          <a:p>
            <a:pPr algn="ctr"/>
            <a:r>
              <a:rPr lang="en-US" b="1" dirty="0"/>
              <a:t>The map() Function</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pPr algn="just"/>
            <a:r>
              <a:rPr lang="en-US" dirty="0"/>
              <a:t>map() is a function with two arguments:</a:t>
            </a:r>
          </a:p>
          <a:p>
            <a:pPr algn="just"/>
            <a:r>
              <a:rPr lang="en-US" dirty="0"/>
              <a:t>r = map(</a:t>
            </a:r>
            <a:r>
              <a:rPr lang="en-US" dirty="0" err="1"/>
              <a:t>func</a:t>
            </a:r>
            <a:r>
              <a:rPr lang="en-US" dirty="0"/>
              <a:t>, </a:t>
            </a:r>
            <a:r>
              <a:rPr lang="en-US" dirty="0" err="1"/>
              <a:t>seq</a:t>
            </a:r>
            <a:r>
              <a:rPr lang="en-US" dirty="0"/>
              <a:t>)</a:t>
            </a:r>
          </a:p>
          <a:p>
            <a:pPr algn="just"/>
            <a:r>
              <a:rPr lang="en-US" dirty="0"/>
              <a:t>The first argument </a:t>
            </a:r>
            <a:r>
              <a:rPr lang="en-US" dirty="0" err="1"/>
              <a:t>func</a:t>
            </a:r>
            <a:r>
              <a:rPr lang="en-US" dirty="0"/>
              <a:t> is the name of a function and the second a sequence (e.g. a list) seq. map() applies the function </a:t>
            </a:r>
            <a:r>
              <a:rPr lang="en-US" dirty="0" err="1"/>
              <a:t>func</a:t>
            </a:r>
            <a:r>
              <a:rPr lang="en-US" dirty="0"/>
              <a:t> to all the elements of the sequence seq. It returns a new list with the elements changed by </a:t>
            </a:r>
            <a:r>
              <a:rPr lang="en-US" dirty="0" err="1" smtClean="0"/>
              <a:t>func</a:t>
            </a:r>
            <a:endParaRPr lang="en-US" dirty="0" smtClean="0"/>
          </a:p>
          <a:p>
            <a:pPr marL="0" indent="0" algn="just">
              <a:buNone/>
            </a:pPr>
            <a:r>
              <a:rPr lang="en-US" dirty="0"/>
              <a:t>&gt;&gt;&gt; Celsius = [39.2, 36.5, 37.3, 37.8]</a:t>
            </a:r>
          </a:p>
          <a:p>
            <a:pPr marL="0" indent="0" algn="just">
              <a:buNone/>
            </a:pPr>
            <a:r>
              <a:rPr lang="en-US" dirty="0"/>
              <a:t>&gt;&gt;&gt; Fahrenheit = map(lambda x: (float(9)/5)*x + 32, Celsius)</a:t>
            </a:r>
          </a:p>
          <a:p>
            <a:pPr marL="0" indent="0" algn="just">
              <a:buNone/>
            </a:pPr>
            <a:r>
              <a:rPr lang="en-US" dirty="0"/>
              <a:t>&gt;&gt;&gt; print Fahrenheit</a:t>
            </a:r>
          </a:p>
          <a:p>
            <a:pPr marL="0" indent="0" algn="just">
              <a:buNone/>
            </a:pPr>
            <a:r>
              <a:rPr lang="en-US" dirty="0"/>
              <a:t>[102.56, 97.700000000000003, 99.140000000000001, 100.03999999999999]</a:t>
            </a:r>
          </a:p>
          <a:p>
            <a:pPr marL="0" indent="0" algn="just">
              <a:buNone/>
            </a:pPr>
            <a:r>
              <a:rPr lang="en-US" dirty="0"/>
              <a:t>&gt;&gt;&gt; C = map(lambda x: (float(5)/9)*(x-32), Fahrenheit)</a:t>
            </a:r>
          </a:p>
          <a:p>
            <a:pPr marL="0" indent="0" algn="just">
              <a:buNone/>
            </a:pPr>
            <a:r>
              <a:rPr lang="en-US" dirty="0"/>
              <a:t>&gt;&gt;&gt; print C</a:t>
            </a:r>
          </a:p>
          <a:p>
            <a:pPr marL="0" indent="0" algn="just">
              <a:buNone/>
            </a:pPr>
            <a:r>
              <a:rPr lang="en-US" dirty="0"/>
              <a:t>[39.200000000000003, 36.5, 37.300000000000004, 37.799999999999997]</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73</a:t>
            </a:fld>
            <a:endParaRPr lang="en-US"/>
          </a:p>
        </p:txBody>
      </p:sp>
    </p:spTree>
    <p:extLst>
      <p:ext uri="{BB962C8B-B14F-4D97-AF65-F5344CB8AC3E}">
        <p14:creationId xmlns:p14="http://schemas.microsoft.com/office/powerpoint/2010/main" val="15558629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7435"/>
            <a:ext cx="8911687" cy="908480"/>
          </a:xfrm>
        </p:spPr>
        <p:txBody>
          <a:bodyPr>
            <a:normAutofit fontScale="90000"/>
          </a:bodyPr>
          <a:lstStyle/>
          <a:p>
            <a:pPr algn="ctr"/>
            <a:r>
              <a:rPr lang="en-US" b="1" dirty="0"/>
              <a:t>Filtering</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pPr algn="just"/>
            <a:r>
              <a:rPr lang="en-US" dirty="0"/>
              <a:t>The function filter(function, list) offers an elegant way to filter out all the elements of a list, for which the function </a:t>
            </a:r>
            <a:r>
              <a:rPr lang="en-US" dirty="0" err="1"/>
              <a:t>function</a:t>
            </a:r>
            <a:r>
              <a:rPr lang="en-US" dirty="0"/>
              <a:t> returns True. </a:t>
            </a:r>
          </a:p>
          <a:p>
            <a:pPr algn="just"/>
            <a:r>
              <a:rPr lang="en-US" dirty="0"/>
              <a:t>The function filter(</a:t>
            </a:r>
            <a:r>
              <a:rPr lang="en-US" dirty="0" err="1"/>
              <a:t>f,l</a:t>
            </a:r>
            <a:r>
              <a:rPr lang="en-US" dirty="0"/>
              <a:t>) needs a function f as its first argument. f returns a Boolean value, i.e. either True or False. This function will be applied to every element of the list l. Only if f returns True will the element of the list be included in the result list.</a:t>
            </a:r>
          </a:p>
          <a:p>
            <a:pPr marL="0" indent="0" algn="just">
              <a:buNone/>
            </a:pPr>
            <a:r>
              <a:rPr lang="en-US" dirty="0"/>
              <a:t>&gt;&gt;&gt; fib = [0,1,1,2,3,5,8,13,21,34,55]</a:t>
            </a:r>
          </a:p>
          <a:p>
            <a:pPr marL="0" indent="0" algn="just">
              <a:buNone/>
            </a:pPr>
            <a:r>
              <a:rPr lang="en-US" dirty="0"/>
              <a:t>&gt;&gt;&gt; result = filter(lambda x: x % 2, fib)</a:t>
            </a:r>
          </a:p>
          <a:p>
            <a:pPr marL="0" indent="0" algn="just">
              <a:buNone/>
            </a:pPr>
            <a:r>
              <a:rPr lang="en-US" dirty="0"/>
              <a:t>&gt;&gt;&gt; print result</a:t>
            </a:r>
          </a:p>
          <a:p>
            <a:pPr marL="0" indent="0" algn="just">
              <a:buNone/>
            </a:pPr>
            <a:r>
              <a:rPr lang="en-US" dirty="0"/>
              <a:t>[1, 1, 3, 5, 13, 21, 55]</a:t>
            </a:r>
          </a:p>
          <a:p>
            <a:pPr marL="0" indent="0" algn="just">
              <a:buNone/>
            </a:pPr>
            <a:r>
              <a:rPr lang="en-US" dirty="0"/>
              <a:t>&gt;&gt;&gt; result = filter(lambda x: x % 2 == 0, fib)</a:t>
            </a:r>
          </a:p>
          <a:p>
            <a:pPr marL="0" indent="0" algn="just">
              <a:buNone/>
            </a:pPr>
            <a:r>
              <a:rPr lang="en-US" dirty="0"/>
              <a:t>&gt;&gt;&gt; print result</a:t>
            </a:r>
          </a:p>
          <a:p>
            <a:pPr marL="0" indent="0" algn="just">
              <a:buNone/>
            </a:pPr>
            <a:r>
              <a:rPr lang="en-US" dirty="0"/>
              <a:t>[0, 2, 8, 34]</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74</a:t>
            </a:fld>
            <a:endParaRPr lang="en-US"/>
          </a:p>
        </p:txBody>
      </p:sp>
    </p:spTree>
    <p:extLst>
      <p:ext uri="{BB962C8B-B14F-4D97-AF65-F5344CB8AC3E}">
        <p14:creationId xmlns:p14="http://schemas.microsoft.com/office/powerpoint/2010/main" val="736353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3060"/>
            <a:ext cx="8911687" cy="1280890"/>
          </a:xfrm>
        </p:spPr>
        <p:txBody>
          <a:bodyPr/>
          <a:lstStyle/>
          <a:p>
            <a:pPr algn="ctr"/>
            <a:r>
              <a:rPr lang="en-US" b="1" dirty="0"/>
              <a:t>Reducing a List</a:t>
            </a:r>
            <a:br>
              <a:rPr lang="en-US" b="1" dirty="0"/>
            </a:br>
            <a:endParaRPr lang="en-US" dirty="0"/>
          </a:p>
        </p:txBody>
      </p:sp>
      <p:sp>
        <p:nvSpPr>
          <p:cNvPr id="3" name="Content Placeholder 2"/>
          <p:cNvSpPr>
            <a:spLocks noGrp="1"/>
          </p:cNvSpPr>
          <p:nvPr>
            <p:ph idx="1"/>
          </p:nvPr>
        </p:nvSpPr>
        <p:spPr>
          <a:xfrm>
            <a:off x="2589212" y="787782"/>
            <a:ext cx="8915400" cy="5123440"/>
          </a:xfrm>
        </p:spPr>
        <p:txBody>
          <a:bodyPr/>
          <a:lstStyle/>
          <a:p>
            <a:pPr algn="just"/>
            <a:r>
              <a:rPr lang="en-US" dirty="0"/>
              <a:t>The function reduce(</a:t>
            </a:r>
            <a:r>
              <a:rPr lang="en-US" dirty="0" err="1"/>
              <a:t>func</a:t>
            </a:r>
            <a:r>
              <a:rPr lang="en-US" dirty="0"/>
              <a:t>, </a:t>
            </a:r>
            <a:r>
              <a:rPr lang="en-US" dirty="0" err="1"/>
              <a:t>seq</a:t>
            </a:r>
            <a:r>
              <a:rPr lang="en-US" dirty="0"/>
              <a:t>) continually applies the function </a:t>
            </a:r>
            <a:r>
              <a:rPr lang="en-US" dirty="0" err="1"/>
              <a:t>func</a:t>
            </a:r>
            <a:r>
              <a:rPr lang="en-US" dirty="0"/>
              <a:t>() to the sequence seq. It returns a single value. </a:t>
            </a:r>
          </a:p>
          <a:p>
            <a:pPr algn="just"/>
            <a:r>
              <a:rPr lang="en-US" dirty="0"/>
              <a:t>If </a:t>
            </a:r>
            <a:r>
              <a:rPr lang="en-US" dirty="0" err="1"/>
              <a:t>seq</a:t>
            </a:r>
            <a:r>
              <a:rPr lang="en-US" dirty="0"/>
              <a:t> = [ s1, s2, s3, ... , </a:t>
            </a:r>
            <a:r>
              <a:rPr lang="en-US" dirty="0" err="1"/>
              <a:t>sn</a:t>
            </a:r>
            <a:r>
              <a:rPr lang="en-US" dirty="0"/>
              <a:t> ], calling reduce(</a:t>
            </a:r>
            <a:r>
              <a:rPr lang="en-US" dirty="0" err="1"/>
              <a:t>func</a:t>
            </a:r>
            <a:r>
              <a:rPr lang="en-US" dirty="0"/>
              <a:t>, </a:t>
            </a:r>
            <a:r>
              <a:rPr lang="en-US" dirty="0" err="1"/>
              <a:t>seq</a:t>
            </a:r>
            <a:r>
              <a:rPr lang="en-US" dirty="0"/>
              <a:t>) works like this:</a:t>
            </a:r>
          </a:p>
          <a:p>
            <a:pPr algn="just"/>
            <a:r>
              <a:rPr lang="en-US" dirty="0"/>
              <a:t>At first the first two elements of </a:t>
            </a:r>
            <a:r>
              <a:rPr lang="en-US" dirty="0" err="1"/>
              <a:t>seq</a:t>
            </a:r>
            <a:r>
              <a:rPr lang="en-US" dirty="0"/>
              <a:t> will be applied to </a:t>
            </a:r>
            <a:r>
              <a:rPr lang="en-US" dirty="0" err="1"/>
              <a:t>func</a:t>
            </a:r>
            <a:r>
              <a:rPr lang="en-US" dirty="0"/>
              <a:t>, i.e. </a:t>
            </a:r>
            <a:r>
              <a:rPr lang="en-US" dirty="0" err="1"/>
              <a:t>func</a:t>
            </a:r>
            <a:r>
              <a:rPr lang="en-US" dirty="0"/>
              <a:t>(s1,s2) The list on which reduce() works looks now like this: [ </a:t>
            </a:r>
            <a:r>
              <a:rPr lang="en-US" dirty="0" err="1"/>
              <a:t>func</a:t>
            </a:r>
            <a:r>
              <a:rPr lang="en-US" dirty="0"/>
              <a:t>(s1, s2), s3, ... , </a:t>
            </a:r>
            <a:r>
              <a:rPr lang="en-US" dirty="0" err="1"/>
              <a:t>sn</a:t>
            </a:r>
            <a:r>
              <a:rPr lang="en-US" dirty="0"/>
              <a:t> ]</a:t>
            </a:r>
          </a:p>
          <a:p>
            <a:pPr algn="just"/>
            <a:r>
              <a:rPr lang="en-US" dirty="0"/>
              <a:t>In the next step </a:t>
            </a:r>
            <a:r>
              <a:rPr lang="en-US" dirty="0" err="1"/>
              <a:t>func</a:t>
            </a:r>
            <a:r>
              <a:rPr lang="en-US" dirty="0"/>
              <a:t> will be applied on the previous result and the third element of the list, i.e. </a:t>
            </a:r>
            <a:r>
              <a:rPr lang="en-US" dirty="0" err="1"/>
              <a:t>func</a:t>
            </a:r>
            <a:r>
              <a:rPr lang="en-US" dirty="0"/>
              <a:t>(</a:t>
            </a:r>
            <a:r>
              <a:rPr lang="en-US" dirty="0" err="1"/>
              <a:t>func</a:t>
            </a:r>
            <a:r>
              <a:rPr lang="en-US" dirty="0"/>
              <a:t>(s1, s2),s3)</a:t>
            </a:r>
          </a:p>
          <a:p>
            <a:pPr algn="just"/>
            <a:r>
              <a:rPr lang="en-US" dirty="0"/>
              <a:t>The list looks like this now: [ </a:t>
            </a:r>
            <a:r>
              <a:rPr lang="en-US" dirty="0" err="1"/>
              <a:t>func</a:t>
            </a:r>
            <a:r>
              <a:rPr lang="en-US" dirty="0"/>
              <a:t>(</a:t>
            </a:r>
            <a:r>
              <a:rPr lang="en-US" dirty="0" err="1"/>
              <a:t>func</a:t>
            </a:r>
            <a:r>
              <a:rPr lang="en-US" dirty="0"/>
              <a:t>(s1, s2),s3), ... , </a:t>
            </a:r>
            <a:r>
              <a:rPr lang="en-US" dirty="0" err="1"/>
              <a:t>sn</a:t>
            </a:r>
            <a:r>
              <a:rPr lang="en-US" dirty="0"/>
              <a:t> ]</a:t>
            </a:r>
          </a:p>
          <a:p>
            <a:pPr algn="just"/>
            <a:r>
              <a:rPr lang="en-US" dirty="0"/>
              <a:t>Continue like this until just one element is left and return this element as the result of reduce()</a:t>
            </a:r>
          </a:p>
          <a:p>
            <a:pPr algn="just"/>
            <a:r>
              <a:rPr lang="en-US" dirty="0"/>
              <a:t>We illustrate this process in the following example:</a:t>
            </a:r>
          </a:p>
          <a:p>
            <a:pPr marL="0" indent="0" algn="just">
              <a:buNone/>
            </a:pPr>
            <a:r>
              <a:rPr lang="en-US" dirty="0"/>
              <a:t>&gt;&gt;&gt; reduce(lambda </a:t>
            </a:r>
            <a:r>
              <a:rPr lang="en-US" dirty="0" err="1"/>
              <a:t>x,y</a:t>
            </a:r>
            <a:r>
              <a:rPr lang="en-US" dirty="0"/>
              <a:t>: </a:t>
            </a:r>
            <a:r>
              <a:rPr lang="en-US" dirty="0" err="1"/>
              <a:t>x+y</a:t>
            </a:r>
            <a:r>
              <a:rPr lang="en-US" dirty="0"/>
              <a:t>, [47,11,42,13])</a:t>
            </a:r>
          </a:p>
          <a:p>
            <a:pPr marL="0" indent="0" algn="just">
              <a:buNone/>
            </a:pPr>
            <a:r>
              <a:rPr lang="en-US" dirty="0"/>
              <a:t>113</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75</a:t>
            </a:fld>
            <a:endParaRPr lang="en-US"/>
          </a:p>
        </p:txBody>
      </p:sp>
    </p:spTree>
    <p:extLst>
      <p:ext uri="{BB962C8B-B14F-4D97-AF65-F5344CB8AC3E}">
        <p14:creationId xmlns:p14="http://schemas.microsoft.com/office/powerpoint/2010/main" val="681646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Examples of reduce()</a:t>
            </a:r>
            <a:br>
              <a:rPr lang="en-US" b="1" dirty="0"/>
            </a:br>
            <a:endParaRPr lang="en-US" dirty="0"/>
          </a:p>
        </p:txBody>
      </p:sp>
      <p:sp>
        <p:nvSpPr>
          <p:cNvPr id="3" name="Content Placeholder 2"/>
          <p:cNvSpPr>
            <a:spLocks noGrp="1"/>
          </p:cNvSpPr>
          <p:nvPr>
            <p:ph idx="1"/>
          </p:nvPr>
        </p:nvSpPr>
        <p:spPr/>
        <p:txBody>
          <a:bodyPr/>
          <a:lstStyle/>
          <a:p>
            <a:r>
              <a:rPr lang="en-US" dirty="0"/>
              <a:t>Determining the maximum of a list of numerical values by using reduce:</a:t>
            </a:r>
          </a:p>
          <a:p>
            <a:pPr marL="0" indent="0">
              <a:buNone/>
            </a:pPr>
            <a:r>
              <a:rPr lang="en-US" dirty="0"/>
              <a:t>&gt;&gt;&gt; f = lambda </a:t>
            </a:r>
            <a:r>
              <a:rPr lang="en-US" dirty="0" err="1"/>
              <a:t>a,b</a:t>
            </a:r>
            <a:r>
              <a:rPr lang="en-US" dirty="0"/>
              <a:t>: a if (a &gt; b) else b</a:t>
            </a:r>
          </a:p>
          <a:p>
            <a:pPr marL="0" indent="0">
              <a:buNone/>
            </a:pPr>
            <a:r>
              <a:rPr lang="en-US" dirty="0"/>
              <a:t>&gt;&gt;&gt; reduce(f, [47,11,42,102,13])</a:t>
            </a:r>
          </a:p>
          <a:p>
            <a:pPr marL="0" indent="0">
              <a:buNone/>
            </a:pPr>
            <a:r>
              <a:rPr lang="en-US" dirty="0" smtClean="0"/>
              <a:t>102</a:t>
            </a:r>
            <a:endParaRPr lang="en-US" dirty="0"/>
          </a:p>
          <a:p>
            <a:pPr marL="0" indent="0">
              <a:buNone/>
            </a:pPr>
            <a:r>
              <a:rPr lang="en-US" dirty="0"/>
              <a:t>Calculating the sum of the numbers from 1 to 100:</a:t>
            </a:r>
          </a:p>
          <a:p>
            <a:pPr marL="0" indent="0">
              <a:buNone/>
            </a:pPr>
            <a:r>
              <a:rPr lang="en-US" dirty="0"/>
              <a:t>&gt;&gt;&gt; reduce(lambda x, y: </a:t>
            </a:r>
            <a:r>
              <a:rPr lang="en-US" dirty="0" err="1"/>
              <a:t>x+y</a:t>
            </a:r>
            <a:r>
              <a:rPr lang="en-US" dirty="0"/>
              <a:t>, range(1,101))</a:t>
            </a:r>
          </a:p>
          <a:p>
            <a:pPr marL="0" indent="0">
              <a:buNone/>
            </a:pPr>
            <a:r>
              <a:rPr lang="en-US" dirty="0"/>
              <a:t>5050</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76</a:t>
            </a:fld>
            <a:endParaRPr lang="en-US"/>
          </a:p>
        </p:txBody>
      </p:sp>
    </p:spTree>
    <p:extLst>
      <p:ext uri="{BB962C8B-B14F-4D97-AF65-F5344CB8AC3E}">
        <p14:creationId xmlns:p14="http://schemas.microsoft.com/office/powerpoint/2010/main" val="26006246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
            <a:ext cx="8915400" cy="6130437"/>
          </a:xfrm>
        </p:spPr>
        <p:txBody>
          <a:bodyPr>
            <a:normAutofit fontScale="77500" lnSpcReduction="20000"/>
          </a:bodyPr>
          <a:lstStyle/>
          <a:p>
            <a:pPr marL="0" indent="0">
              <a:buNone/>
            </a:pPr>
            <a:r>
              <a:rPr lang="en-US" dirty="0"/>
              <a:t>Example (save as io_using_file.py):</a:t>
            </a:r>
          </a:p>
          <a:p>
            <a:pPr marL="0" indent="0">
              <a:buNone/>
            </a:pPr>
            <a:r>
              <a:rPr lang="en-US" dirty="0"/>
              <a:t>poem = </a:t>
            </a:r>
            <a:r>
              <a:rPr lang="en-US" dirty="0" smtClean="0"/>
              <a:t>'''\Programming </a:t>
            </a:r>
            <a:r>
              <a:rPr lang="en-US" dirty="0"/>
              <a:t>is </a:t>
            </a:r>
            <a:r>
              <a:rPr lang="en-US" dirty="0" smtClean="0"/>
              <a:t>fun When </a:t>
            </a:r>
            <a:r>
              <a:rPr lang="en-US" dirty="0"/>
              <a:t>the work is </a:t>
            </a:r>
            <a:r>
              <a:rPr lang="en-US" dirty="0" smtClean="0"/>
              <a:t>done if </a:t>
            </a:r>
            <a:r>
              <a:rPr lang="en-US" dirty="0"/>
              <a:t>you </a:t>
            </a:r>
            <a:r>
              <a:rPr lang="en-US" dirty="0" err="1"/>
              <a:t>wanna</a:t>
            </a:r>
            <a:r>
              <a:rPr lang="en-US" dirty="0"/>
              <a:t> make your work also </a:t>
            </a:r>
            <a:r>
              <a:rPr lang="en-US" dirty="0" smtClean="0"/>
              <a:t>fun: use </a:t>
            </a:r>
            <a:r>
              <a:rPr lang="en-US" dirty="0"/>
              <a:t>Python</a:t>
            </a:r>
            <a:r>
              <a:rPr lang="en-US" dirty="0" smtClean="0"/>
              <a:t>! '''</a:t>
            </a:r>
            <a:endParaRPr lang="en-US" dirty="0"/>
          </a:p>
          <a:p>
            <a:pPr marL="0" indent="0">
              <a:buNone/>
            </a:pPr>
            <a:r>
              <a:rPr lang="en-US" dirty="0" smtClean="0"/>
              <a:t># </a:t>
            </a:r>
            <a:r>
              <a:rPr lang="en-US" dirty="0"/>
              <a:t>Open for '</a:t>
            </a:r>
            <a:r>
              <a:rPr lang="en-US" dirty="0" err="1"/>
              <a:t>w'riting</a:t>
            </a:r>
            <a:endParaRPr lang="en-US" dirty="0"/>
          </a:p>
          <a:p>
            <a:pPr marL="0" indent="0">
              <a:buNone/>
            </a:pPr>
            <a:r>
              <a:rPr lang="en-US" dirty="0"/>
              <a:t>f = open('poem.txt', 'w')</a:t>
            </a:r>
          </a:p>
          <a:p>
            <a:pPr marL="0" indent="0">
              <a:buNone/>
            </a:pPr>
            <a:r>
              <a:rPr lang="en-US" dirty="0"/>
              <a:t># Write text to file</a:t>
            </a:r>
          </a:p>
          <a:p>
            <a:pPr marL="0" indent="0">
              <a:buNone/>
            </a:pPr>
            <a:r>
              <a:rPr lang="en-US" dirty="0" err="1"/>
              <a:t>f.write</a:t>
            </a:r>
            <a:r>
              <a:rPr lang="en-US" dirty="0"/>
              <a:t>(poem)</a:t>
            </a:r>
          </a:p>
          <a:p>
            <a:pPr marL="0" indent="0">
              <a:buNone/>
            </a:pPr>
            <a:r>
              <a:rPr lang="en-US" dirty="0"/>
              <a:t># Close the file</a:t>
            </a:r>
          </a:p>
          <a:p>
            <a:pPr marL="0" indent="0">
              <a:buNone/>
            </a:pPr>
            <a:r>
              <a:rPr lang="en-US" dirty="0" err="1"/>
              <a:t>f.close</a:t>
            </a:r>
            <a:r>
              <a:rPr lang="en-US" dirty="0"/>
              <a:t>()</a:t>
            </a:r>
          </a:p>
          <a:p>
            <a:pPr marL="0" indent="0">
              <a:buNone/>
            </a:pPr>
            <a:endParaRPr lang="en-US" dirty="0"/>
          </a:p>
          <a:p>
            <a:pPr marL="0" indent="0">
              <a:buNone/>
            </a:pPr>
            <a:r>
              <a:rPr lang="en-US" dirty="0"/>
              <a:t># If no mode is </a:t>
            </a:r>
            <a:r>
              <a:rPr lang="en-US" dirty="0" smtClean="0"/>
              <a:t>specified, Read </a:t>
            </a:r>
            <a:r>
              <a:rPr lang="en-US" dirty="0"/>
              <a:t>mode is assumed by default</a:t>
            </a:r>
          </a:p>
          <a:p>
            <a:pPr marL="0" indent="0">
              <a:buNone/>
            </a:pPr>
            <a:r>
              <a:rPr lang="en-US" dirty="0"/>
              <a:t>f = open('poem.txt')</a:t>
            </a:r>
          </a:p>
          <a:p>
            <a:pPr marL="0" indent="0">
              <a:buNone/>
            </a:pPr>
            <a:r>
              <a:rPr lang="en-US" dirty="0"/>
              <a:t>while True:</a:t>
            </a:r>
          </a:p>
          <a:p>
            <a:pPr marL="0" indent="0">
              <a:buNone/>
            </a:pPr>
            <a:r>
              <a:rPr lang="en-US" dirty="0" smtClean="0"/>
              <a:t>	line </a:t>
            </a:r>
            <a:r>
              <a:rPr lang="en-US" dirty="0"/>
              <a:t>= </a:t>
            </a:r>
            <a:r>
              <a:rPr lang="en-US" dirty="0" err="1"/>
              <a:t>f.readline</a:t>
            </a:r>
            <a:r>
              <a:rPr lang="en-US" dirty="0" smtClean="0"/>
              <a:t>()</a:t>
            </a:r>
          </a:p>
          <a:p>
            <a:pPr marL="0" indent="0">
              <a:buNone/>
            </a:pPr>
            <a:r>
              <a:rPr lang="en-US" dirty="0"/>
              <a:t>	</a:t>
            </a:r>
            <a:r>
              <a:rPr lang="en-US" dirty="0" smtClean="0"/>
              <a:t> </a:t>
            </a:r>
            <a:r>
              <a:rPr lang="en-US" dirty="0"/>
              <a:t># Zero length indicates </a:t>
            </a:r>
            <a:r>
              <a:rPr lang="en-US" dirty="0" smtClean="0"/>
              <a:t>EOF</a:t>
            </a:r>
          </a:p>
          <a:p>
            <a:pPr marL="0" indent="0">
              <a:buNone/>
            </a:pPr>
            <a:r>
              <a:rPr lang="en-US" dirty="0"/>
              <a:t>	</a:t>
            </a:r>
            <a:r>
              <a:rPr lang="en-US" dirty="0" smtClean="0"/>
              <a:t> </a:t>
            </a:r>
            <a:r>
              <a:rPr lang="en-US" dirty="0"/>
              <a:t>if </a:t>
            </a:r>
            <a:r>
              <a:rPr lang="en-US" dirty="0" err="1"/>
              <a:t>len</a:t>
            </a:r>
            <a:r>
              <a:rPr lang="en-US" dirty="0"/>
              <a:t>(line) == 0:</a:t>
            </a:r>
          </a:p>
          <a:p>
            <a:pPr marL="0" indent="0">
              <a:buNone/>
            </a:pPr>
            <a:r>
              <a:rPr lang="en-US" dirty="0" smtClean="0"/>
              <a:t>		     break</a:t>
            </a:r>
          </a:p>
          <a:p>
            <a:pPr marL="0" indent="0">
              <a:buNone/>
            </a:pPr>
            <a:r>
              <a:rPr lang="en-US" dirty="0"/>
              <a:t>	</a:t>
            </a:r>
            <a:r>
              <a:rPr lang="en-US" dirty="0" smtClean="0"/>
              <a:t># </a:t>
            </a:r>
            <a:r>
              <a:rPr lang="en-US" dirty="0"/>
              <a:t>The `line` already has a </a:t>
            </a:r>
            <a:r>
              <a:rPr lang="en-US" dirty="0" smtClean="0"/>
              <a:t>newline at </a:t>
            </a:r>
            <a:r>
              <a:rPr lang="en-US" dirty="0"/>
              <a:t>the end of each </a:t>
            </a:r>
            <a:r>
              <a:rPr lang="en-US" dirty="0" smtClean="0"/>
              <a:t>line </a:t>
            </a:r>
            <a:r>
              <a:rPr lang="en-US" dirty="0"/>
              <a:t>since it is reading from a file.</a:t>
            </a:r>
          </a:p>
          <a:p>
            <a:pPr marL="0" indent="0">
              <a:buNone/>
            </a:pPr>
            <a:r>
              <a:rPr lang="en-US" dirty="0" smtClean="0"/>
              <a:t>	 </a:t>
            </a:r>
            <a:r>
              <a:rPr lang="en-US" dirty="0"/>
              <a:t>print(line, end='')</a:t>
            </a:r>
          </a:p>
          <a:p>
            <a:pPr marL="0" indent="0">
              <a:buNone/>
            </a:pPr>
            <a:r>
              <a:rPr lang="en-US" dirty="0"/>
              <a:t># close the file</a:t>
            </a:r>
          </a:p>
          <a:p>
            <a:pPr marL="0" indent="0">
              <a:buNone/>
            </a:pPr>
            <a:r>
              <a:rPr lang="en-US" dirty="0" err="1"/>
              <a:t>f.close</a:t>
            </a:r>
            <a:r>
              <a:rPr lang="en-US" dirty="0"/>
              <a:t>()</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77</a:t>
            </a:fld>
            <a:endParaRPr lang="en-US"/>
          </a:p>
        </p:txBody>
      </p:sp>
    </p:spTree>
    <p:extLst>
      <p:ext uri="{BB962C8B-B14F-4D97-AF65-F5344CB8AC3E}">
        <p14:creationId xmlns:p14="http://schemas.microsoft.com/office/powerpoint/2010/main" val="109042066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Numpy</a:t>
            </a:r>
            <a:endParaRPr lang="en-US" b="1"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Fundamental package for scientific computing with Python </a:t>
            </a:r>
            <a:endParaRPr lang="en-US" dirty="0" smtClean="0"/>
          </a:p>
          <a:p>
            <a:r>
              <a:rPr lang="en-US" dirty="0" smtClean="0"/>
              <a:t>N-dimensional </a:t>
            </a:r>
            <a:r>
              <a:rPr lang="en-US" dirty="0"/>
              <a:t>array object </a:t>
            </a:r>
            <a:endParaRPr lang="en-US" dirty="0" smtClean="0"/>
          </a:p>
          <a:p>
            <a:r>
              <a:rPr lang="en-US" dirty="0" smtClean="0"/>
              <a:t>Linear </a:t>
            </a:r>
            <a:r>
              <a:rPr lang="en-US" dirty="0"/>
              <a:t>algebra, Fourier transform, random number capabilities </a:t>
            </a:r>
            <a:endParaRPr lang="en-US" dirty="0" smtClean="0"/>
          </a:p>
          <a:p>
            <a:r>
              <a:rPr lang="en-US" dirty="0" smtClean="0"/>
              <a:t>Building </a:t>
            </a:r>
            <a:r>
              <a:rPr lang="en-US" dirty="0"/>
              <a:t>block for other packages (e.g. </a:t>
            </a:r>
            <a:r>
              <a:rPr lang="en-US" dirty="0" err="1"/>
              <a:t>Scipy</a:t>
            </a:r>
            <a:r>
              <a:rPr lang="en-US" dirty="0"/>
              <a:t>) </a:t>
            </a:r>
            <a:endParaRPr lang="en-US" dirty="0" smtClean="0"/>
          </a:p>
          <a:p>
            <a:r>
              <a:rPr lang="en-US" dirty="0" smtClean="0"/>
              <a:t>Open </a:t>
            </a:r>
            <a:r>
              <a:rPr lang="en-US" dirty="0"/>
              <a:t>source</a:t>
            </a:r>
            <a:endParaRPr lang="en-US" dirty="0">
              <a:solidFill>
                <a:schemeClr val="tx1"/>
              </a:solidFill>
            </a:endParaRPr>
          </a:p>
        </p:txBody>
      </p:sp>
      <p:sp>
        <p:nvSpPr>
          <p:cNvPr id="4" name="Date Placeholder 3"/>
          <p:cNvSpPr>
            <a:spLocks noGrp="1"/>
          </p:cNvSpPr>
          <p:nvPr>
            <p:ph type="dt" sz="half" idx="10"/>
          </p:nvPr>
        </p:nvSpPr>
        <p:spPr/>
        <p:txBody>
          <a:bodyPr/>
          <a:lstStyle/>
          <a:p>
            <a:fld id="{E2C360D5-E660-4E13-A5C4-340561C8FD8A}"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78</a:t>
            </a:fld>
            <a:endParaRPr lang="en-US"/>
          </a:p>
        </p:txBody>
      </p:sp>
    </p:spTree>
    <p:extLst>
      <p:ext uri="{BB962C8B-B14F-4D97-AF65-F5344CB8AC3E}">
        <p14:creationId xmlns:p14="http://schemas.microsoft.com/office/powerpoint/2010/main" val="27823730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a:t>Arrays – Numerical Python (Numpy)</a:t>
            </a:r>
            <a:endParaRPr lang="en-US" b="1" dirty="0"/>
          </a:p>
        </p:txBody>
      </p:sp>
      <p:sp>
        <p:nvSpPr>
          <p:cNvPr id="3" name="Content Placeholder 2"/>
          <p:cNvSpPr>
            <a:spLocks noGrp="1"/>
          </p:cNvSpPr>
          <p:nvPr>
            <p:ph idx="1"/>
          </p:nvPr>
        </p:nvSpPr>
        <p:spPr/>
        <p:txBody>
          <a:bodyPr/>
          <a:lstStyle/>
          <a:p>
            <a:r>
              <a:rPr lang="en-US" altLang="nl-NL" dirty="0"/>
              <a:t>Lists ok for storing small amounts of one-dimensional </a:t>
            </a:r>
            <a:r>
              <a:rPr lang="en-US" altLang="nl-NL" dirty="0" smtClean="0"/>
              <a:t>data</a:t>
            </a:r>
          </a:p>
          <a:p>
            <a:endParaRPr lang="en-US" altLang="nl-NL" dirty="0"/>
          </a:p>
          <a:p>
            <a:endParaRPr lang="en-US" altLang="nl-NL" dirty="0" smtClean="0"/>
          </a:p>
          <a:p>
            <a:endParaRPr lang="en-US" altLang="nl-NL" dirty="0"/>
          </a:p>
          <a:p>
            <a:endParaRPr lang="en-US" altLang="nl-NL" dirty="0" smtClean="0"/>
          </a:p>
          <a:p>
            <a:endParaRPr lang="en-US" altLang="nl-NL" dirty="0"/>
          </a:p>
          <a:p>
            <a:pPr>
              <a:spcBef>
                <a:spcPct val="20000"/>
              </a:spcBef>
              <a:buFontTx/>
              <a:buChar char="•"/>
            </a:pPr>
            <a:r>
              <a:rPr lang="en-US" altLang="nl-NL" dirty="0">
                <a:solidFill>
                  <a:schemeClr val="tx1"/>
                </a:solidFill>
              </a:rPr>
              <a:t>But, can’t use directly with arithmetical operators (+, -, *, /, …)</a:t>
            </a:r>
          </a:p>
          <a:p>
            <a:pPr>
              <a:spcBef>
                <a:spcPct val="20000"/>
              </a:spcBef>
              <a:buFontTx/>
              <a:buChar char="•"/>
            </a:pPr>
            <a:r>
              <a:rPr lang="en-US" altLang="nl-NL" dirty="0">
                <a:solidFill>
                  <a:schemeClr val="tx1"/>
                </a:solidFill>
              </a:rPr>
              <a:t>Need efﬁcient arrays with arithmetic and better multidimensional tools</a:t>
            </a:r>
          </a:p>
          <a:p>
            <a:pPr>
              <a:spcBef>
                <a:spcPct val="20000"/>
              </a:spcBef>
              <a:buFontTx/>
              <a:buChar char="•"/>
            </a:pPr>
            <a:r>
              <a:rPr lang="en-US" altLang="nl-NL" b="1" dirty="0" err="1">
                <a:solidFill>
                  <a:schemeClr val="tx1"/>
                </a:solidFill>
              </a:rPr>
              <a:t>Numpy</a:t>
            </a:r>
            <a:endParaRPr lang="en-US" altLang="nl-NL" b="1" dirty="0">
              <a:solidFill>
                <a:schemeClr val="tx1"/>
              </a:solidFill>
            </a:endParaRPr>
          </a:p>
          <a:p>
            <a:pPr>
              <a:spcBef>
                <a:spcPct val="20000"/>
              </a:spcBef>
              <a:buFontTx/>
              <a:buChar char="•"/>
            </a:pPr>
            <a:r>
              <a:rPr lang="en-US" altLang="nl-NL" dirty="0">
                <a:solidFill>
                  <a:schemeClr val="tx1"/>
                </a:solidFill>
              </a:rPr>
              <a:t>Similar to lists, but much more capable, except ﬁxed size</a:t>
            </a:r>
          </a:p>
          <a:p>
            <a:endParaRPr lang="en-US" altLang="nl-NL" dirty="0"/>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79</a:t>
            </a:fld>
            <a:endParaRPr lang="en-US"/>
          </a:p>
        </p:txBody>
      </p:sp>
      <p:sp>
        <p:nvSpPr>
          <p:cNvPr id="8" name="Rectangle 5"/>
          <p:cNvSpPr>
            <a:spLocks noChangeArrowheads="1"/>
          </p:cNvSpPr>
          <p:nvPr/>
        </p:nvSpPr>
        <p:spPr bwMode="auto">
          <a:xfrm>
            <a:off x="2175366" y="2498457"/>
            <a:ext cx="4248150" cy="18653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dirty="0">
                <a:latin typeface="Courier New" panose="02070309020205020404" pitchFamily="49" charset="0"/>
              </a:rPr>
              <a:t>&gt;&gt;&gt; a = [1,3,5,7,9] </a:t>
            </a:r>
          </a:p>
          <a:p>
            <a:pPr algn="l" eaLnBrk="1" hangingPunct="1">
              <a:lnSpc>
                <a:spcPct val="120000"/>
              </a:lnSpc>
            </a:pPr>
            <a:r>
              <a:rPr lang="nl-NL" altLang="nl-NL" sz="1200" dirty="0">
                <a:latin typeface="Courier New" panose="02070309020205020404" pitchFamily="49" charset="0"/>
              </a:rPr>
              <a:t>&gt;&gt;&gt; print(a[2:4]) </a:t>
            </a:r>
          </a:p>
          <a:p>
            <a:pPr algn="l" eaLnBrk="1" hangingPunct="1">
              <a:lnSpc>
                <a:spcPct val="120000"/>
              </a:lnSpc>
            </a:pPr>
            <a:r>
              <a:rPr lang="nl-NL" altLang="nl-NL" sz="1200" dirty="0">
                <a:latin typeface="Courier New" panose="02070309020205020404" pitchFamily="49" charset="0"/>
              </a:rPr>
              <a:t>[5, 7] </a:t>
            </a:r>
          </a:p>
          <a:p>
            <a:pPr algn="l" eaLnBrk="1" hangingPunct="1">
              <a:lnSpc>
                <a:spcPct val="120000"/>
              </a:lnSpc>
            </a:pPr>
            <a:r>
              <a:rPr lang="nl-NL" altLang="nl-NL" sz="1200" dirty="0">
                <a:latin typeface="Courier New" panose="02070309020205020404" pitchFamily="49" charset="0"/>
              </a:rPr>
              <a:t>&gt;&gt;&gt; b = [[1, 3, 5, 7, 9], [2, 4, 6, 8, 10]] </a:t>
            </a:r>
          </a:p>
          <a:p>
            <a:pPr algn="l" eaLnBrk="1" hangingPunct="1">
              <a:lnSpc>
                <a:spcPct val="120000"/>
              </a:lnSpc>
            </a:pPr>
            <a:r>
              <a:rPr lang="nl-NL" altLang="nl-NL" sz="1200" dirty="0">
                <a:latin typeface="Courier New" panose="02070309020205020404" pitchFamily="49" charset="0"/>
              </a:rPr>
              <a:t>&gt;&gt;&gt; print(b[0]) </a:t>
            </a:r>
          </a:p>
          <a:p>
            <a:pPr algn="l" eaLnBrk="1" hangingPunct="1">
              <a:lnSpc>
                <a:spcPct val="120000"/>
              </a:lnSpc>
            </a:pPr>
            <a:r>
              <a:rPr lang="nl-NL" altLang="nl-NL" sz="1200" dirty="0">
                <a:latin typeface="Courier New" panose="02070309020205020404" pitchFamily="49" charset="0"/>
              </a:rPr>
              <a:t>[1, 3, 5, 7, 9] </a:t>
            </a:r>
          </a:p>
          <a:p>
            <a:pPr algn="l" eaLnBrk="1" hangingPunct="1">
              <a:lnSpc>
                <a:spcPct val="120000"/>
              </a:lnSpc>
            </a:pPr>
            <a:r>
              <a:rPr lang="nl-NL" altLang="nl-NL" sz="1200" dirty="0">
                <a:latin typeface="Courier New" panose="02070309020205020404" pitchFamily="49" charset="0"/>
              </a:rPr>
              <a:t>&gt;&gt;&gt; print(b[1][2:4]) </a:t>
            </a:r>
          </a:p>
          <a:p>
            <a:pPr algn="l" eaLnBrk="1" hangingPunct="1">
              <a:lnSpc>
                <a:spcPct val="120000"/>
              </a:lnSpc>
            </a:pPr>
            <a:r>
              <a:rPr lang="nl-NL" altLang="nl-NL" sz="1200" dirty="0">
                <a:latin typeface="Courier New" panose="02070309020205020404" pitchFamily="49" charset="0"/>
              </a:rPr>
              <a:t>[6, 8] </a:t>
            </a:r>
          </a:p>
        </p:txBody>
      </p:sp>
      <p:sp>
        <p:nvSpPr>
          <p:cNvPr id="9" name="Rectangle 5"/>
          <p:cNvSpPr>
            <a:spLocks noChangeArrowheads="1"/>
          </p:cNvSpPr>
          <p:nvPr/>
        </p:nvSpPr>
        <p:spPr bwMode="auto">
          <a:xfrm>
            <a:off x="7200295" y="2711641"/>
            <a:ext cx="3405188" cy="12001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a:latin typeface="Courier New" panose="02070309020205020404" pitchFamily="49" charset="0"/>
              </a:rPr>
              <a:t>&gt;&gt;&gt; a = [1,3,5,7,9] </a:t>
            </a:r>
          </a:p>
          <a:p>
            <a:pPr algn="l" eaLnBrk="1" hangingPunct="1">
              <a:lnSpc>
                <a:spcPct val="120000"/>
              </a:lnSpc>
            </a:pPr>
            <a:r>
              <a:rPr lang="nl-NL" altLang="nl-NL" sz="1200">
                <a:latin typeface="Courier New" panose="02070309020205020404" pitchFamily="49" charset="0"/>
              </a:rPr>
              <a:t>&gt;&gt;&gt; b = [3,5,6,7,9]</a:t>
            </a:r>
          </a:p>
          <a:p>
            <a:pPr algn="l" eaLnBrk="1" hangingPunct="1">
              <a:lnSpc>
                <a:spcPct val="120000"/>
              </a:lnSpc>
            </a:pPr>
            <a:r>
              <a:rPr lang="nl-NL" altLang="nl-NL" sz="1200">
                <a:latin typeface="Courier New" panose="02070309020205020404" pitchFamily="49" charset="0"/>
              </a:rPr>
              <a:t>&gt;&gt;&gt; c = a + b</a:t>
            </a:r>
          </a:p>
          <a:p>
            <a:pPr algn="l" eaLnBrk="1" hangingPunct="1">
              <a:lnSpc>
                <a:spcPct val="120000"/>
              </a:lnSpc>
            </a:pPr>
            <a:r>
              <a:rPr lang="nl-NL" altLang="nl-NL" sz="1200">
                <a:latin typeface="Courier New" panose="02070309020205020404" pitchFamily="49" charset="0"/>
              </a:rPr>
              <a:t>&gt;&gt;&gt; print c</a:t>
            </a:r>
          </a:p>
          <a:p>
            <a:pPr algn="l" eaLnBrk="1" hangingPunct="1">
              <a:lnSpc>
                <a:spcPct val="120000"/>
              </a:lnSpc>
            </a:pPr>
            <a:r>
              <a:rPr lang="nl-NL" altLang="nl-NL" sz="1200">
                <a:latin typeface="Courier New" panose="02070309020205020404" pitchFamily="49" charset="0"/>
              </a:rPr>
              <a:t>[1, 3, 5, 7, 9, 3, 5, 6, 7, 9] </a:t>
            </a:r>
          </a:p>
        </p:txBody>
      </p:sp>
      <p:sp>
        <p:nvSpPr>
          <p:cNvPr id="10" name="Rectangle 6"/>
          <p:cNvSpPr>
            <a:spLocks noChangeArrowheads="1"/>
          </p:cNvSpPr>
          <p:nvPr/>
        </p:nvSpPr>
        <p:spPr bwMode="auto">
          <a:xfrm>
            <a:off x="4065744" y="5164830"/>
            <a:ext cx="2952750" cy="32067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a:latin typeface="Courier New" panose="02070309020205020404" pitchFamily="49" charset="0"/>
              </a:rPr>
              <a:t>&gt;&gt;&gt; import numpy</a:t>
            </a:r>
          </a:p>
        </p:txBody>
      </p:sp>
    </p:spTree>
    <p:extLst>
      <p:ext uri="{BB962C8B-B14F-4D97-AF65-F5344CB8AC3E}">
        <p14:creationId xmlns:p14="http://schemas.microsoft.com/office/powerpoint/2010/main" val="306368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Basic Python Language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2047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Numpy</a:t>
            </a:r>
            <a:r>
              <a:rPr lang="en-US" b="1" dirty="0"/>
              <a:t> – N-dimensional Array </a:t>
            </a:r>
            <a:r>
              <a:rPr lang="en-US" b="1" dirty="0" smtClean="0"/>
              <a:t>manipulation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altLang="nl-NL" dirty="0"/>
              <a:t>The fundamental library needed for scientific computing with Python is called </a:t>
            </a:r>
            <a:r>
              <a:rPr lang="en-US" altLang="nl-NL" dirty="0" err="1"/>
              <a:t>NumPy</a:t>
            </a:r>
            <a:r>
              <a:rPr lang="en-US" altLang="nl-NL" dirty="0"/>
              <a:t>. This Open Source library contains:</a:t>
            </a:r>
          </a:p>
          <a:p>
            <a:pPr lvl="1" algn="just">
              <a:buFont typeface="Arial" panose="020B0604020202020204" pitchFamily="34" charset="0"/>
              <a:buChar char="•"/>
            </a:pPr>
            <a:r>
              <a:rPr lang="en-US" altLang="nl-NL" dirty="0" smtClean="0"/>
              <a:t>a </a:t>
            </a:r>
            <a:r>
              <a:rPr lang="en-US" altLang="nl-NL" dirty="0"/>
              <a:t>powerful N-dimensional array object</a:t>
            </a:r>
          </a:p>
          <a:p>
            <a:pPr lvl="1" algn="just">
              <a:buFont typeface="Arial" panose="020B0604020202020204" pitchFamily="34" charset="0"/>
              <a:buChar char="•"/>
            </a:pPr>
            <a:r>
              <a:rPr lang="en-US" altLang="nl-NL" dirty="0" smtClean="0"/>
              <a:t>advanced </a:t>
            </a:r>
            <a:r>
              <a:rPr lang="en-US" altLang="nl-NL" dirty="0"/>
              <a:t>array slicing methods (to select array elements)</a:t>
            </a:r>
          </a:p>
          <a:p>
            <a:pPr lvl="1" algn="just">
              <a:buFont typeface="Arial" panose="020B0604020202020204" pitchFamily="34" charset="0"/>
              <a:buChar char="•"/>
            </a:pPr>
            <a:r>
              <a:rPr lang="en-US" altLang="nl-NL" dirty="0" smtClean="0"/>
              <a:t>convenient </a:t>
            </a:r>
            <a:r>
              <a:rPr lang="en-US" altLang="nl-NL" dirty="0"/>
              <a:t>array reshaping </a:t>
            </a:r>
            <a:r>
              <a:rPr lang="en-US" altLang="nl-NL" dirty="0" smtClean="0"/>
              <a:t>methods</a:t>
            </a:r>
            <a:endParaRPr lang="en-US" altLang="nl-NL" dirty="0"/>
          </a:p>
          <a:p>
            <a:pPr algn="just"/>
            <a:r>
              <a:rPr lang="en-US" altLang="nl-NL" dirty="0"/>
              <a:t>and it even contains 3 libraries with numerical routines:</a:t>
            </a:r>
          </a:p>
          <a:p>
            <a:pPr lvl="1" algn="just">
              <a:buFont typeface="Arial" panose="020B0604020202020204" pitchFamily="34" charset="0"/>
              <a:buChar char="•"/>
            </a:pPr>
            <a:r>
              <a:rPr lang="en-US" altLang="nl-NL" dirty="0" smtClean="0"/>
              <a:t>basic </a:t>
            </a:r>
            <a:r>
              <a:rPr lang="en-US" altLang="nl-NL" dirty="0"/>
              <a:t>linear algebra </a:t>
            </a:r>
            <a:r>
              <a:rPr lang="en-US" altLang="nl-NL" dirty="0" smtClean="0"/>
              <a:t>functions</a:t>
            </a:r>
          </a:p>
          <a:p>
            <a:pPr lvl="1" algn="just">
              <a:buFont typeface="Arial" panose="020B0604020202020204" pitchFamily="34" charset="0"/>
              <a:buChar char="•"/>
            </a:pPr>
            <a:r>
              <a:rPr lang="en-US" altLang="nl-NL" dirty="0" smtClean="0"/>
              <a:t>basic </a:t>
            </a:r>
            <a:r>
              <a:rPr lang="en-US" altLang="nl-NL" dirty="0"/>
              <a:t>Fourier </a:t>
            </a:r>
            <a:r>
              <a:rPr lang="en-US" altLang="nl-NL" dirty="0" smtClean="0"/>
              <a:t>transforms</a:t>
            </a:r>
          </a:p>
          <a:p>
            <a:pPr lvl="1" algn="just">
              <a:buFont typeface="Arial" panose="020B0604020202020204" pitchFamily="34" charset="0"/>
              <a:buChar char="•"/>
            </a:pPr>
            <a:r>
              <a:rPr lang="en-US" altLang="nl-NL" dirty="0" smtClean="0"/>
              <a:t>sophisticated </a:t>
            </a:r>
            <a:r>
              <a:rPr lang="en-US" altLang="nl-NL" dirty="0"/>
              <a:t>random number </a:t>
            </a:r>
            <a:r>
              <a:rPr lang="en-US" altLang="nl-NL" dirty="0" smtClean="0"/>
              <a:t>capabilities</a:t>
            </a:r>
            <a:endParaRPr lang="en-US" altLang="nl-NL" dirty="0"/>
          </a:p>
          <a:p>
            <a:pPr algn="just"/>
            <a:r>
              <a:rPr lang="en-US" altLang="nl-NL" dirty="0" err="1"/>
              <a:t>NumPy</a:t>
            </a:r>
            <a:r>
              <a:rPr lang="en-US" altLang="nl-NL" dirty="0"/>
              <a:t> can be extended with C-code for functions where performance is highly time critical. In addition, tools are provided for integrating existing Fortran code. </a:t>
            </a:r>
            <a:r>
              <a:rPr lang="en-US" altLang="nl-NL" dirty="0" err="1"/>
              <a:t>NumPy</a:t>
            </a:r>
            <a:r>
              <a:rPr lang="en-US" altLang="nl-NL" dirty="0"/>
              <a:t> is a hybrid of the older </a:t>
            </a:r>
            <a:r>
              <a:rPr lang="en-US" altLang="nl-NL" dirty="0" err="1"/>
              <a:t>NumArray</a:t>
            </a:r>
            <a:r>
              <a:rPr lang="en-US" altLang="nl-NL" dirty="0"/>
              <a:t> and Numeric packages, and is meant to replace them both.</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80</a:t>
            </a:fld>
            <a:endParaRPr lang="en-US"/>
          </a:p>
        </p:txBody>
      </p:sp>
    </p:spTree>
    <p:extLst>
      <p:ext uri="{BB962C8B-B14F-4D97-AF65-F5344CB8AC3E}">
        <p14:creationId xmlns:p14="http://schemas.microsoft.com/office/powerpoint/2010/main" val="3702187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a:t>Numpy – Creating arrays</a:t>
            </a:r>
            <a:endParaRPr lang="en-US" b="1" dirty="0"/>
          </a:p>
        </p:txBody>
      </p:sp>
      <p:sp>
        <p:nvSpPr>
          <p:cNvPr id="3" name="Content Placeholder 2"/>
          <p:cNvSpPr>
            <a:spLocks noGrp="1"/>
          </p:cNvSpPr>
          <p:nvPr>
            <p:ph idx="1"/>
          </p:nvPr>
        </p:nvSpPr>
        <p:spPr/>
        <p:txBody>
          <a:bodyPr/>
          <a:lstStyle/>
          <a:p>
            <a:r>
              <a:rPr lang="en-US" sz="2400" dirty="0"/>
              <a:t>There are a number of ways to initialize new </a:t>
            </a:r>
            <a:r>
              <a:rPr lang="en-US" sz="2400" dirty="0" err="1"/>
              <a:t>numpy</a:t>
            </a:r>
            <a:r>
              <a:rPr lang="en-US" sz="2400" dirty="0"/>
              <a:t> arrays, for example from </a:t>
            </a:r>
          </a:p>
          <a:p>
            <a:pPr lvl="1"/>
            <a:r>
              <a:rPr lang="en-US" sz="1800" dirty="0"/>
              <a:t>a Python list or tuples </a:t>
            </a:r>
          </a:p>
          <a:p>
            <a:pPr lvl="1"/>
            <a:r>
              <a:rPr lang="en-US" sz="1800" dirty="0"/>
              <a:t>using functions that are dedicated to generating </a:t>
            </a:r>
            <a:r>
              <a:rPr lang="en-US" sz="1800" dirty="0" err="1"/>
              <a:t>numpy</a:t>
            </a:r>
            <a:r>
              <a:rPr lang="en-US" sz="1800" dirty="0"/>
              <a:t> arrays, such as </a:t>
            </a:r>
            <a:r>
              <a:rPr lang="en-US" sz="1800" dirty="0" err="1"/>
              <a:t>arange</a:t>
            </a:r>
            <a:r>
              <a:rPr lang="en-US" sz="1800" dirty="0"/>
              <a:t>, </a:t>
            </a:r>
            <a:r>
              <a:rPr lang="en-US" sz="1800" dirty="0" err="1"/>
              <a:t>linspace</a:t>
            </a:r>
            <a:r>
              <a:rPr lang="en-US" sz="1800" dirty="0"/>
              <a:t>, etc. </a:t>
            </a:r>
          </a:p>
          <a:p>
            <a:pPr lvl="1"/>
            <a:r>
              <a:rPr lang="en-US" sz="1800" dirty="0"/>
              <a:t>reading data from files</a:t>
            </a:r>
            <a:endParaRPr lang="nl-NL" altLang="nl-NL" sz="1800" dirty="0"/>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81</a:t>
            </a:fld>
            <a:endParaRPr lang="en-US"/>
          </a:p>
        </p:txBody>
      </p:sp>
    </p:spTree>
    <p:extLst>
      <p:ext uri="{BB962C8B-B14F-4D97-AF65-F5344CB8AC3E}">
        <p14:creationId xmlns:p14="http://schemas.microsoft.com/office/powerpoint/2010/main" val="1399124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a:t>Numpy – Creating vectors</a:t>
            </a:r>
            <a:endParaRPr lang="en-US" b="1" dirty="0"/>
          </a:p>
        </p:txBody>
      </p:sp>
      <p:sp>
        <p:nvSpPr>
          <p:cNvPr id="3" name="Content Placeholder 2"/>
          <p:cNvSpPr>
            <a:spLocks noGrp="1"/>
          </p:cNvSpPr>
          <p:nvPr>
            <p:ph idx="1"/>
          </p:nvPr>
        </p:nvSpPr>
        <p:spPr/>
        <p:txBody>
          <a:bodyPr/>
          <a:lstStyle/>
          <a:p>
            <a:r>
              <a:rPr lang="en-US" sz="2400" dirty="0"/>
              <a:t>From lists</a:t>
            </a:r>
          </a:p>
          <a:p>
            <a:pPr lvl="1"/>
            <a:r>
              <a:rPr lang="en-US" sz="1800" dirty="0" err="1"/>
              <a:t>numpy.array</a:t>
            </a:r>
            <a:endParaRPr lang="en-US" sz="1800" dirty="0"/>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82</a:t>
            </a:fld>
            <a:endParaRPr lang="en-US"/>
          </a:p>
        </p:txBody>
      </p:sp>
      <p:sp>
        <p:nvSpPr>
          <p:cNvPr id="7" name="Rectangle 5"/>
          <p:cNvSpPr>
            <a:spLocks noChangeArrowheads="1"/>
          </p:cNvSpPr>
          <p:nvPr/>
        </p:nvSpPr>
        <p:spPr bwMode="auto">
          <a:xfrm>
            <a:off x="4098820" y="3059572"/>
            <a:ext cx="4824412" cy="275272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nl-NL" altLang="nl-NL" sz="1200">
                <a:latin typeface="Courier New" panose="02070309020205020404" pitchFamily="49" charset="0"/>
              </a:rPr>
              <a:t># as vectors from lists</a:t>
            </a:r>
          </a:p>
          <a:p>
            <a:pPr algn="l" eaLnBrk="1" hangingPunct="1">
              <a:lnSpc>
                <a:spcPct val="120000"/>
              </a:lnSpc>
            </a:pPr>
            <a:r>
              <a:rPr lang="nl-NL" altLang="nl-NL" sz="1200">
                <a:latin typeface="Courier New" panose="02070309020205020404" pitchFamily="49" charset="0"/>
              </a:rPr>
              <a:t>&gt;&gt;&gt; a = numpy.array([1,3,5,7,9]) </a:t>
            </a:r>
          </a:p>
          <a:p>
            <a:pPr algn="l" eaLnBrk="1" hangingPunct="1">
              <a:lnSpc>
                <a:spcPct val="120000"/>
              </a:lnSpc>
            </a:pPr>
            <a:r>
              <a:rPr lang="nl-NL" altLang="nl-NL" sz="1200">
                <a:latin typeface="Courier New" panose="02070309020205020404" pitchFamily="49" charset="0"/>
              </a:rPr>
              <a:t>&gt;&gt;&gt; b = numpy.array([3,5,6,7,9])</a:t>
            </a:r>
          </a:p>
          <a:p>
            <a:pPr algn="l" eaLnBrk="1" hangingPunct="1">
              <a:lnSpc>
                <a:spcPct val="120000"/>
              </a:lnSpc>
            </a:pPr>
            <a:r>
              <a:rPr lang="nl-NL" altLang="nl-NL" sz="1200">
                <a:latin typeface="Courier New" panose="02070309020205020404" pitchFamily="49" charset="0"/>
              </a:rPr>
              <a:t>&gt;&gt;&gt; c = a + b</a:t>
            </a:r>
          </a:p>
          <a:p>
            <a:pPr algn="l" eaLnBrk="1" hangingPunct="1">
              <a:lnSpc>
                <a:spcPct val="120000"/>
              </a:lnSpc>
            </a:pPr>
            <a:r>
              <a:rPr lang="nl-NL" altLang="nl-NL" sz="1200">
                <a:latin typeface="Courier New" panose="02070309020205020404" pitchFamily="49" charset="0"/>
              </a:rPr>
              <a:t>&gt;&gt;&gt; print c</a:t>
            </a:r>
          </a:p>
          <a:p>
            <a:pPr algn="l" eaLnBrk="1" hangingPunct="1">
              <a:lnSpc>
                <a:spcPct val="120000"/>
              </a:lnSpc>
            </a:pPr>
            <a:r>
              <a:rPr lang="nl-NL" altLang="nl-NL" sz="1200">
                <a:latin typeface="Courier New" panose="02070309020205020404" pitchFamily="49" charset="0"/>
              </a:rPr>
              <a:t>[4, 8, 11, 14, 18]</a:t>
            </a:r>
          </a:p>
          <a:p>
            <a:pPr algn="l" eaLnBrk="1" hangingPunct="1">
              <a:lnSpc>
                <a:spcPct val="120000"/>
              </a:lnSpc>
            </a:pPr>
            <a:endParaRPr lang="nl-NL" altLang="nl-NL" sz="1200">
              <a:latin typeface="Courier New" panose="02070309020205020404" pitchFamily="49" charset="0"/>
            </a:endParaRPr>
          </a:p>
          <a:p>
            <a:pPr algn="l" eaLnBrk="1" hangingPunct="1">
              <a:lnSpc>
                <a:spcPct val="120000"/>
              </a:lnSpc>
            </a:pPr>
            <a:r>
              <a:rPr lang="nl-NL" altLang="nl-NL" sz="1200">
                <a:latin typeface="Courier New" panose="02070309020205020404" pitchFamily="49" charset="0"/>
              </a:rPr>
              <a:t>&gt;&gt;&gt; type(c)</a:t>
            </a:r>
          </a:p>
          <a:p>
            <a:pPr algn="l" eaLnBrk="1" hangingPunct="1">
              <a:lnSpc>
                <a:spcPct val="120000"/>
              </a:lnSpc>
            </a:pPr>
            <a:r>
              <a:rPr lang="nl-NL" altLang="nl-NL" sz="1200">
                <a:latin typeface="Courier New" panose="02070309020205020404" pitchFamily="49" charset="0"/>
              </a:rPr>
              <a:t>(&lt;type 'numpy.ndarray'&gt;)</a:t>
            </a:r>
          </a:p>
          <a:p>
            <a:pPr algn="l" eaLnBrk="1" hangingPunct="1">
              <a:lnSpc>
                <a:spcPct val="120000"/>
              </a:lnSpc>
            </a:pPr>
            <a:endParaRPr lang="nl-NL" altLang="nl-NL" sz="1200">
              <a:latin typeface="Courier New" panose="02070309020205020404" pitchFamily="49" charset="0"/>
            </a:endParaRPr>
          </a:p>
          <a:p>
            <a:pPr algn="l" eaLnBrk="1" hangingPunct="1">
              <a:lnSpc>
                <a:spcPct val="120000"/>
              </a:lnSpc>
            </a:pPr>
            <a:r>
              <a:rPr lang="nl-NL" altLang="nl-NL" sz="1200">
                <a:latin typeface="Courier New" panose="02070309020205020404" pitchFamily="49" charset="0"/>
              </a:rPr>
              <a:t>&gt;&gt;&gt; c.shape</a:t>
            </a:r>
          </a:p>
          <a:p>
            <a:pPr algn="l" eaLnBrk="1" hangingPunct="1">
              <a:lnSpc>
                <a:spcPct val="120000"/>
              </a:lnSpc>
            </a:pPr>
            <a:r>
              <a:rPr lang="nl-NL" altLang="nl-NL" sz="1200">
                <a:latin typeface="Courier New" panose="02070309020205020404" pitchFamily="49" charset="0"/>
              </a:rPr>
              <a:t>(5,)</a:t>
            </a:r>
          </a:p>
        </p:txBody>
      </p:sp>
    </p:spTree>
    <p:extLst>
      <p:ext uri="{BB962C8B-B14F-4D97-AF65-F5344CB8AC3E}">
        <p14:creationId xmlns:p14="http://schemas.microsoft.com/office/powerpoint/2010/main" val="1515234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96072"/>
            <a:ext cx="8911687" cy="1280890"/>
          </a:xfrm>
        </p:spPr>
        <p:txBody>
          <a:bodyPr/>
          <a:lstStyle/>
          <a:p>
            <a:pPr algn="ctr"/>
            <a:r>
              <a:rPr lang="nl-NL" b="1" dirty="0"/>
              <a:t>Numpy – Creating matrices</a:t>
            </a:r>
            <a:endParaRPr lang="en-US" b="1"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83</a:t>
            </a:fld>
            <a:endParaRPr lang="en-US"/>
          </a:p>
        </p:txBody>
      </p:sp>
      <p:sp>
        <p:nvSpPr>
          <p:cNvPr id="7" name="Rectangle 3"/>
          <p:cNvSpPr>
            <a:spLocks noChangeArrowheads="1"/>
          </p:cNvSpPr>
          <p:nvPr/>
        </p:nvSpPr>
        <p:spPr bwMode="auto">
          <a:xfrm>
            <a:off x="2948102" y="893289"/>
            <a:ext cx="8064500" cy="51891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dirty="0">
                <a:latin typeface="Courier New" panose="02070309020205020404" pitchFamily="49" charset="0"/>
              </a:rPr>
              <a:t>&gt;&gt;&gt; l = [[1, 2, 3], [3, 6, 9], [2, 4, 6]]  # create a list </a:t>
            </a:r>
          </a:p>
          <a:p>
            <a:pPr algn="l" eaLnBrk="1" hangingPunct="1">
              <a:lnSpc>
                <a:spcPct val="120000"/>
              </a:lnSpc>
            </a:pPr>
            <a:r>
              <a:rPr lang="en-US" altLang="nl-NL" sz="1200" dirty="0">
                <a:latin typeface="Courier New" panose="02070309020205020404" pitchFamily="49" charset="0"/>
              </a:rPr>
              <a:t>&gt;&gt;&gt; a = </a:t>
            </a:r>
            <a:r>
              <a:rPr lang="en-US" altLang="nl-NL" sz="1200" dirty="0" err="1">
                <a:latin typeface="Courier New" panose="02070309020205020404" pitchFamily="49" charset="0"/>
              </a:rPr>
              <a:t>numpy.array</a:t>
            </a:r>
            <a:r>
              <a:rPr lang="en-US" altLang="nl-NL" sz="1200" dirty="0">
                <a:latin typeface="Courier New" panose="02070309020205020404" pitchFamily="49" charset="0"/>
              </a:rPr>
              <a:t>(l)  # convert a list to an array </a:t>
            </a:r>
          </a:p>
          <a:p>
            <a:pPr algn="l" eaLnBrk="1" hangingPunct="1">
              <a:lnSpc>
                <a:spcPct val="120000"/>
              </a:lnSpc>
            </a:pPr>
            <a:r>
              <a:rPr lang="en-US" altLang="nl-NL" sz="1200" dirty="0">
                <a:latin typeface="Courier New" panose="02070309020205020404" pitchFamily="49" charset="0"/>
              </a:rPr>
              <a:t>&gt;&gt;&gt;print(a) </a:t>
            </a:r>
          </a:p>
          <a:p>
            <a:pPr algn="l" eaLnBrk="1" hangingPunct="1">
              <a:lnSpc>
                <a:spcPct val="120000"/>
              </a:lnSpc>
            </a:pPr>
            <a:r>
              <a:rPr lang="en-US" altLang="nl-NL" sz="1200" dirty="0">
                <a:latin typeface="Courier New" panose="02070309020205020404" pitchFamily="49" charset="0"/>
              </a:rPr>
              <a:t>[[1 2 3] </a:t>
            </a:r>
          </a:p>
          <a:p>
            <a:pPr algn="l" eaLnBrk="1" hangingPunct="1">
              <a:lnSpc>
                <a:spcPct val="120000"/>
              </a:lnSpc>
            </a:pPr>
            <a:r>
              <a:rPr lang="en-US" altLang="nl-NL" sz="1200" dirty="0">
                <a:latin typeface="Courier New" panose="02070309020205020404" pitchFamily="49" charset="0"/>
              </a:rPr>
              <a:t> [3 6 9] </a:t>
            </a:r>
          </a:p>
          <a:p>
            <a:pPr algn="l" eaLnBrk="1" hangingPunct="1">
              <a:lnSpc>
                <a:spcPct val="120000"/>
              </a:lnSpc>
            </a:pPr>
            <a:r>
              <a:rPr lang="en-US" altLang="nl-NL" sz="1200" dirty="0">
                <a:latin typeface="Courier New" panose="02070309020205020404" pitchFamily="49" charset="0"/>
              </a:rPr>
              <a:t> [2 4 6]]</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a.shape</a:t>
            </a:r>
            <a:r>
              <a:rPr lang="en-US" altLang="nl-NL" sz="1200" dirty="0">
                <a:latin typeface="Courier New" panose="02070309020205020404" pitchFamily="49" charset="0"/>
              </a:rPr>
              <a:t> </a:t>
            </a:r>
          </a:p>
          <a:p>
            <a:pPr algn="l" eaLnBrk="1" hangingPunct="1">
              <a:lnSpc>
                <a:spcPct val="120000"/>
              </a:lnSpc>
            </a:pPr>
            <a:r>
              <a:rPr lang="en-US" altLang="nl-NL" sz="1200" dirty="0">
                <a:latin typeface="Courier New" panose="02070309020205020404" pitchFamily="49" charset="0"/>
              </a:rPr>
              <a:t>(3, 3) </a:t>
            </a:r>
          </a:p>
          <a:p>
            <a:pPr algn="l" eaLnBrk="1" hangingPunct="1">
              <a:lnSpc>
                <a:spcPct val="120000"/>
              </a:lnSpc>
            </a:pPr>
            <a:r>
              <a:rPr lang="en-US" altLang="nl-NL" sz="1200" dirty="0">
                <a:latin typeface="Courier New" panose="02070309020205020404" pitchFamily="49" charset="0"/>
              </a:rPr>
              <a:t>&gt;&gt;&gt; print(</a:t>
            </a:r>
            <a:r>
              <a:rPr lang="en-US" altLang="nl-NL" sz="1200" dirty="0" err="1">
                <a:latin typeface="Courier New" panose="02070309020205020404" pitchFamily="49" charset="0"/>
              </a:rPr>
              <a:t>a.dtype</a:t>
            </a:r>
            <a:r>
              <a:rPr lang="en-US" altLang="nl-NL" sz="1200" dirty="0">
                <a:latin typeface="Courier New" panose="02070309020205020404" pitchFamily="49" charset="0"/>
              </a:rPr>
              <a:t>)  # get type of an array </a:t>
            </a:r>
          </a:p>
          <a:p>
            <a:pPr algn="l" eaLnBrk="1" hangingPunct="1">
              <a:lnSpc>
                <a:spcPct val="120000"/>
              </a:lnSpc>
            </a:pPr>
            <a:r>
              <a:rPr lang="en-US" altLang="nl-NL" sz="1200" dirty="0">
                <a:latin typeface="Courier New" panose="02070309020205020404" pitchFamily="49" charset="0"/>
              </a:rPr>
              <a:t>int64 </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nl-NL" altLang="nl-NL" sz="1200" dirty="0">
                <a:latin typeface="Courier New" panose="02070309020205020404" pitchFamily="49" charset="0"/>
              </a:rPr>
              <a:t># or directly as matrix</a:t>
            </a:r>
          </a:p>
          <a:p>
            <a:pPr algn="l" eaLnBrk="1" hangingPunct="1">
              <a:lnSpc>
                <a:spcPct val="120000"/>
              </a:lnSpc>
            </a:pPr>
            <a:r>
              <a:rPr lang="en-US" altLang="nl-NL" sz="1200" dirty="0">
                <a:latin typeface="Courier New" panose="02070309020205020404" pitchFamily="49" charset="0"/>
              </a:rPr>
              <a:t>&gt;&gt;&gt; M = array([[1, 2], [3, 4]])</a:t>
            </a:r>
          </a:p>
          <a:p>
            <a:pPr algn="l" eaLnBrk="1" hangingPunct="1">
              <a:lnSpc>
                <a:spcPct val="120000"/>
              </a:lnSpc>
            </a:pPr>
            <a:r>
              <a:rPr lang="nl-NL" altLang="nl-NL" sz="1200" dirty="0">
                <a:latin typeface="Courier New" panose="02070309020205020404" pitchFamily="49" charset="0"/>
              </a:rPr>
              <a:t>&gt;&gt;&gt; M.shape</a:t>
            </a:r>
          </a:p>
          <a:p>
            <a:pPr algn="l" eaLnBrk="1" hangingPunct="1">
              <a:lnSpc>
                <a:spcPct val="120000"/>
              </a:lnSpc>
            </a:pPr>
            <a:r>
              <a:rPr lang="nl-NL" altLang="nl-NL" sz="1200" dirty="0">
                <a:latin typeface="Courier New" panose="02070309020205020404" pitchFamily="49" charset="0"/>
              </a:rPr>
              <a:t>(2,2)</a:t>
            </a:r>
          </a:p>
          <a:p>
            <a:pPr algn="l" eaLnBrk="1" hangingPunct="1">
              <a:lnSpc>
                <a:spcPct val="120000"/>
              </a:lnSpc>
            </a:pPr>
            <a:r>
              <a:rPr lang="nl-NL" altLang="nl-NL" sz="1200" dirty="0">
                <a:latin typeface="Courier New" panose="02070309020205020404" pitchFamily="49" charset="0"/>
              </a:rPr>
              <a:t>&gt;&gt;&gt; M.dtype</a:t>
            </a:r>
          </a:p>
          <a:p>
            <a:pPr algn="l" eaLnBrk="1" hangingPunct="1">
              <a:lnSpc>
                <a:spcPct val="120000"/>
              </a:lnSpc>
            </a:pPr>
            <a:r>
              <a:rPr lang="nl-NL" altLang="nl-NL" sz="1200" dirty="0">
                <a:latin typeface="Courier New" panose="02070309020205020404" pitchFamily="49" charset="0"/>
              </a:rPr>
              <a:t>dtype('int64</a:t>
            </a:r>
            <a:r>
              <a:rPr lang="nl-NL" altLang="nl-NL" sz="1200" dirty="0" smtClean="0">
                <a:latin typeface="Courier New" panose="02070309020205020404" pitchFamily="49" charset="0"/>
              </a:rPr>
              <a:t>')</a:t>
            </a:r>
          </a:p>
          <a:p>
            <a:pPr eaLnBrk="1" hangingPunct="1">
              <a:lnSpc>
                <a:spcPct val="120000"/>
              </a:lnSpc>
            </a:pPr>
            <a:r>
              <a:rPr lang="en-US" altLang="nl-NL" sz="1200" dirty="0">
                <a:latin typeface="Courier New" panose="02070309020205020404" pitchFamily="49" charset="0"/>
              </a:rPr>
              <a:t>&gt;&gt;&gt; M = </a:t>
            </a:r>
            <a:r>
              <a:rPr lang="en-US" altLang="nl-NL" sz="1200" dirty="0" err="1">
                <a:latin typeface="Courier New" panose="02070309020205020404" pitchFamily="49" charset="0"/>
              </a:rPr>
              <a:t>numpy.array</a:t>
            </a:r>
            <a:r>
              <a:rPr lang="en-US" altLang="nl-NL" sz="1200" dirty="0">
                <a:latin typeface="Courier New" panose="02070309020205020404" pitchFamily="49" charset="0"/>
              </a:rPr>
              <a:t>([[1, 2], [3, 4]], </a:t>
            </a:r>
            <a:r>
              <a:rPr lang="en-US" altLang="nl-NL" sz="1200" dirty="0" err="1">
                <a:latin typeface="Courier New" panose="02070309020205020404" pitchFamily="49" charset="0"/>
              </a:rPr>
              <a:t>dtype</a:t>
            </a:r>
            <a:r>
              <a:rPr lang="en-US" altLang="nl-NL" sz="1200" dirty="0">
                <a:latin typeface="Courier New" panose="02070309020205020404" pitchFamily="49" charset="0"/>
              </a:rPr>
              <a:t>=complex)</a:t>
            </a:r>
          </a:p>
          <a:p>
            <a:pPr eaLnBrk="1" hangingPunct="1">
              <a:lnSpc>
                <a:spcPct val="120000"/>
              </a:lnSpc>
            </a:pPr>
            <a:r>
              <a:rPr lang="en-US" altLang="nl-NL" sz="1200" dirty="0">
                <a:latin typeface="Courier New" panose="02070309020205020404" pitchFamily="49" charset="0"/>
              </a:rPr>
              <a:t>&gt;&gt;&gt; M</a:t>
            </a:r>
          </a:p>
          <a:p>
            <a:pPr eaLnBrk="1" hangingPunct="1">
              <a:lnSpc>
                <a:spcPct val="120000"/>
              </a:lnSpc>
            </a:pPr>
            <a:r>
              <a:rPr lang="en-US" altLang="nl-NL" sz="1200" dirty="0">
                <a:latin typeface="Courier New" panose="02070309020205020404" pitchFamily="49" charset="0"/>
              </a:rPr>
              <a:t>array([[ 1.+0.j,  2.+0.j],</a:t>
            </a:r>
          </a:p>
          <a:p>
            <a:pPr eaLnBrk="1" hangingPunct="1">
              <a:lnSpc>
                <a:spcPct val="120000"/>
              </a:lnSpc>
            </a:pPr>
            <a:r>
              <a:rPr lang="en-US" altLang="nl-NL" sz="1200" dirty="0">
                <a:latin typeface="Courier New" panose="02070309020205020404" pitchFamily="49" charset="0"/>
              </a:rPr>
              <a:t>       [ 3.+0.j,  4.+0.j]])</a:t>
            </a:r>
          </a:p>
          <a:p>
            <a:pPr algn="l" eaLnBrk="1" hangingPunct="1">
              <a:lnSpc>
                <a:spcPct val="120000"/>
              </a:lnSpc>
            </a:pPr>
            <a:endParaRPr lang="nl-NL" altLang="nl-NL" sz="1200" dirty="0">
              <a:latin typeface="Courier New" panose="02070309020205020404" pitchFamily="49" charset="0"/>
            </a:endParaRPr>
          </a:p>
          <a:p>
            <a:pPr algn="l" eaLnBrk="1" hangingPunct="1">
              <a:lnSpc>
                <a:spcPct val="120000"/>
              </a:lnSpc>
            </a:pPr>
            <a:endParaRPr lang="en-US" altLang="nl-NL" sz="1200" dirty="0">
              <a:latin typeface="Courier New" panose="02070309020205020404" pitchFamily="49" charset="0"/>
            </a:endParaRPr>
          </a:p>
        </p:txBody>
      </p:sp>
    </p:spTree>
    <p:extLst>
      <p:ext uri="{BB962C8B-B14F-4D97-AF65-F5344CB8AC3E}">
        <p14:creationId xmlns:p14="http://schemas.microsoft.com/office/powerpoint/2010/main" val="3348788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6226"/>
            <a:ext cx="8911687" cy="1280890"/>
          </a:xfrm>
        </p:spPr>
        <p:txBody>
          <a:bodyPr/>
          <a:lstStyle/>
          <a:p>
            <a:pPr algn="ctr"/>
            <a:r>
              <a:rPr lang="nl-NL" b="1" dirty="0"/>
              <a:t>Numpy – Matrices use</a:t>
            </a:r>
            <a:endParaRPr lang="en-US" b="1"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84</a:t>
            </a:fld>
            <a:endParaRPr lang="en-US"/>
          </a:p>
        </p:txBody>
      </p:sp>
      <p:sp>
        <p:nvSpPr>
          <p:cNvPr id="7" name="Rectangle 3"/>
          <p:cNvSpPr>
            <a:spLocks noChangeArrowheads="1"/>
          </p:cNvSpPr>
          <p:nvPr/>
        </p:nvSpPr>
        <p:spPr bwMode="auto">
          <a:xfrm>
            <a:off x="3234968" y="964905"/>
            <a:ext cx="8064500" cy="496728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dirty="0">
                <a:latin typeface="Courier New" panose="02070309020205020404" pitchFamily="49" charset="0"/>
              </a:rPr>
              <a:t>&gt;&gt;&gt; print(a) </a:t>
            </a:r>
          </a:p>
          <a:p>
            <a:pPr algn="l" eaLnBrk="1" hangingPunct="1">
              <a:lnSpc>
                <a:spcPct val="120000"/>
              </a:lnSpc>
            </a:pPr>
            <a:r>
              <a:rPr lang="en-US" altLang="nl-NL" sz="1200" dirty="0">
                <a:latin typeface="Courier New" panose="02070309020205020404" pitchFamily="49" charset="0"/>
              </a:rPr>
              <a:t>[[1 2 3] </a:t>
            </a:r>
          </a:p>
          <a:p>
            <a:pPr algn="l" eaLnBrk="1" hangingPunct="1">
              <a:lnSpc>
                <a:spcPct val="120000"/>
              </a:lnSpc>
            </a:pPr>
            <a:r>
              <a:rPr lang="en-US" altLang="nl-NL" sz="1200" dirty="0">
                <a:latin typeface="Courier New" panose="02070309020205020404" pitchFamily="49" charset="0"/>
              </a:rPr>
              <a:t> [3 6 9] </a:t>
            </a:r>
          </a:p>
          <a:p>
            <a:pPr algn="l" eaLnBrk="1" hangingPunct="1">
              <a:lnSpc>
                <a:spcPct val="120000"/>
              </a:lnSpc>
            </a:pPr>
            <a:r>
              <a:rPr lang="en-US" altLang="nl-NL" sz="1200" dirty="0">
                <a:latin typeface="Courier New" panose="02070309020205020404" pitchFamily="49" charset="0"/>
              </a:rPr>
              <a:t> [2 4 6]]</a:t>
            </a:r>
          </a:p>
          <a:p>
            <a:pPr algn="l" eaLnBrk="1" hangingPunct="1">
              <a:lnSpc>
                <a:spcPct val="120000"/>
              </a:lnSpc>
            </a:pPr>
            <a:r>
              <a:rPr lang="en-US" altLang="nl-NL" sz="1200" dirty="0">
                <a:latin typeface="Courier New" panose="02070309020205020404" pitchFamily="49" charset="0"/>
              </a:rPr>
              <a:t>&gt;&gt;&gt; print(a[0])  # this is just like a list of lists </a:t>
            </a:r>
          </a:p>
          <a:p>
            <a:pPr algn="l" eaLnBrk="1" hangingPunct="1">
              <a:lnSpc>
                <a:spcPct val="120000"/>
              </a:lnSpc>
            </a:pPr>
            <a:r>
              <a:rPr lang="en-US" altLang="nl-NL" sz="1200" dirty="0">
                <a:latin typeface="Courier New" panose="02070309020205020404" pitchFamily="49" charset="0"/>
              </a:rPr>
              <a:t>[1 2 3] </a:t>
            </a:r>
          </a:p>
          <a:p>
            <a:pPr algn="l" eaLnBrk="1" hangingPunct="1">
              <a:lnSpc>
                <a:spcPct val="120000"/>
              </a:lnSpc>
            </a:pPr>
            <a:r>
              <a:rPr lang="en-US" altLang="nl-NL" sz="1200" dirty="0">
                <a:latin typeface="Courier New" panose="02070309020205020404" pitchFamily="49" charset="0"/>
              </a:rPr>
              <a:t>&gt;&gt;&gt; print(a[1, 2])  # arrays can be given comma separated indices </a:t>
            </a:r>
          </a:p>
          <a:p>
            <a:pPr algn="l" eaLnBrk="1" hangingPunct="1">
              <a:lnSpc>
                <a:spcPct val="120000"/>
              </a:lnSpc>
            </a:pPr>
            <a:r>
              <a:rPr lang="en-US" altLang="nl-NL" sz="1200" dirty="0">
                <a:latin typeface="Courier New" panose="02070309020205020404" pitchFamily="49" charset="0"/>
              </a:rPr>
              <a:t>9 </a:t>
            </a:r>
          </a:p>
          <a:p>
            <a:pPr algn="l" eaLnBrk="1" hangingPunct="1">
              <a:lnSpc>
                <a:spcPct val="120000"/>
              </a:lnSpc>
            </a:pPr>
            <a:r>
              <a:rPr lang="en-US" altLang="nl-NL" sz="1200" dirty="0">
                <a:latin typeface="Courier New" panose="02070309020205020404" pitchFamily="49" charset="0"/>
              </a:rPr>
              <a:t>&gt;&gt;&gt; print(a[1, 1:3])  # and slices </a:t>
            </a:r>
          </a:p>
          <a:p>
            <a:pPr algn="l" eaLnBrk="1" hangingPunct="1">
              <a:lnSpc>
                <a:spcPct val="120000"/>
              </a:lnSpc>
            </a:pPr>
            <a:r>
              <a:rPr lang="en-US" altLang="nl-NL" sz="1200" dirty="0">
                <a:latin typeface="Courier New" panose="02070309020205020404" pitchFamily="49" charset="0"/>
              </a:rPr>
              <a:t>[6 9] </a:t>
            </a:r>
          </a:p>
          <a:p>
            <a:pPr algn="l" eaLnBrk="1" hangingPunct="1">
              <a:lnSpc>
                <a:spcPct val="120000"/>
              </a:lnSpc>
            </a:pPr>
            <a:r>
              <a:rPr lang="en-US" altLang="nl-NL" sz="1200" dirty="0">
                <a:latin typeface="Courier New" panose="02070309020205020404" pitchFamily="49" charset="0"/>
              </a:rPr>
              <a:t>&gt;&gt;&gt; print(a[:,1]) </a:t>
            </a:r>
          </a:p>
          <a:p>
            <a:pPr algn="l" eaLnBrk="1" hangingPunct="1">
              <a:lnSpc>
                <a:spcPct val="120000"/>
              </a:lnSpc>
            </a:pPr>
            <a:r>
              <a:rPr lang="en-US" altLang="nl-NL" sz="1200" dirty="0">
                <a:latin typeface="Courier New" panose="02070309020205020404" pitchFamily="49" charset="0"/>
              </a:rPr>
              <a:t>[2 6 4] </a:t>
            </a:r>
            <a:endParaRPr lang="nl-NL"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a[1, 2] = 7 </a:t>
            </a:r>
          </a:p>
          <a:p>
            <a:pPr algn="l" eaLnBrk="1" hangingPunct="1">
              <a:lnSpc>
                <a:spcPct val="120000"/>
              </a:lnSpc>
            </a:pPr>
            <a:r>
              <a:rPr lang="en-US" altLang="nl-NL" sz="1200" dirty="0">
                <a:latin typeface="Courier New" panose="02070309020205020404" pitchFamily="49" charset="0"/>
              </a:rPr>
              <a:t>&gt;&gt;&gt; print(a) </a:t>
            </a:r>
          </a:p>
          <a:p>
            <a:pPr algn="l" eaLnBrk="1" hangingPunct="1">
              <a:lnSpc>
                <a:spcPct val="120000"/>
              </a:lnSpc>
            </a:pPr>
            <a:r>
              <a:rPr lang="en-US" altLang="nl-NL" sz="1200" dirty="0">
                <a:latin typeface="Courier New" panose="02070309020205020404" pitchFamily="49" charset="0"/>
              </a:rPr>
              <a:t>[[1 2 3] </a:t>
            </a:r>
          </a:p>
          <a:p>
            <a:pPr algn="l" eaLnBrk="1" hangingPunct="1">
              <a:lnSpc>
                <a:spcPct val="120000"/>
              </a:lnSpc>
            </a:pPr>
            <a:r>
              <a:rPr lang="en-US" altLang="nl-NL" sz="1200" dirty="0">
                <a:latin typeface="Courier New" panose="02070309020205020404" pitchFamily="49" charset="0"/>
              </a:rPr>
              <a:t> [3 6 7] </a:t>
            </a:r>
          </a:p>
          <a:p>
            <a:pPr algn="l" eaLnBrk="1" hangingPunct="1">
              <a:lnSpc>
                <a:spcPct val="120000"/>
              </a:lnSpc>
            </a:pPr>
            <a:r>
              <a:rPr lang="en-US" altLang="nl-NL" sz="1200" dirty="0">
                <a:latin typeface="Courier New" panose="02070309020205020404" pitchFamily="49" charset="0"/>
              </a:rPr>
              <a:t> [2 4 6]] </a:t>
            </a:r>
          </a:p>
          <a:p>
            <a:pPr algn="l" eaLnBrk="1" hangingPunct="1">
              <a:lnSpc>
                <a:spcPct val="120000"/>
              </a:lnSpc>
            </a:pPr>
            <a:r>
              <a:rPr lang="en-US" altLang="nl-NL" sz="1200" dirty="0">
                <a:latin typeface="Courier New" panose="02070309020205020404" pitchFamily="49" charset="0"/>
              </a:rPr>
              <a:t>&gt;&gt;&gt; a[:, 0] = [0, 9, 8] </a:t>
            </a:r>
          </a:p>
          <a:p>
            <a:pPr algn="l" eaLnBrk="1" hangingPunct="1">
              <a:lnSpc>
                <a:spcPct val="120000"/>
              </a:lnSpc>
            </a:pPr>
            <a:r>
              <a:rPr lang="en-US" altLang="nl-NL" sz="1200" dirty="0">
                <a:latin typeface="Courier New" panose="02070309020205020404" pitchFamily="49" charset="0"/>
              </a:rPr>
              <a:t>&gt;&gt;&gt; print(a) </a:t>
            </a:r>
          </a:p>
          <a:p>
            <a:pPr algn="l" eaLnBrk="1" hangingPunct="1">
              <a:lnSpc>
                <a:spcPct val="120000"/>
              </a:lnSpc>
            </a:pPr>
            <a:r>
              <a:rPr lang="en-US" altLang="nl-NL" sz="1200" dirty="0">
                <a:latin typeface="Courier New" panose="02070309020205020404" pitchFamily="49" charset="0"/>
              </a:rPr>
              <a:t>[[0 2 3] </a:t>
            </a:r>
          </a:p>
          <a:p>
            <a:pPr algn="l" eaLnBrk="1" hangingPunct="1">
              <a:lnSpc>
                <a:spcPct val="120000"/>
              </a:lnSpc>
            </a:pPr>
            <a:r>
              <a:rPr lang="en-US" altLang="nl-NL" sz="1200" dirty="0">
                <a:latin typeface="Courier New" panose="02070309020205020404" pitchFamily="49" charset="0"/>
              </a:rPr>
              <a:t> [9 6 7] </a:t>
            </a:r>
          </a:p>
          <a:p>
            <a:pPr algn="l" eaLnBrk="1" hangingPunct="1">
              <a:lnSpc>
                <a:spcPct val="120000"/>
              </a:lnSpc>
            </a:pPr>
            <a:r>
              <a:rPr lang="en-US" altLang="nl-NL" sz="1200" dirty="0">
                <a:latin typeface="Courier New" panose="02070309020205020404" pitchFamily="49" charset="0"/>
              </a:rPr>
              <a:t> [8 4 6]] </a:t>
            </a:r>
          </a:p>
        </p:txBody>
      </p:sp>
    </p:spTree>
    <p:extLst>
      <p:ext uri="{BB962C8B-B14F-4D97-AF65-F5344CB8AC3E}">
        <p14:creationId xmlns:p14="http://schemas.microsoft.com/office/powerpoint/2010/main" val="42602786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951"/>
            <a:ext cx="8911687" cy="1280890"/>
          </a:xfrm>
        </p:spPr>
        <p:txBody>
          <a:bodyPr/>
          <a:lstStyle/>
          <a:p>
            <a:pPr algn="ctr"/>
            <a:r>
              <a:rPr lang="nl-NL" b="1" dirty="0"/>
              <a:t>Numpy – Creating arrays</a:t>
            </a:r>
            <a:endParaRPr lang="en-US" b="1" dirty="0"/>
          </a:p>
        </p:txBody>
      </p:sp>
      <p:sp>
        <p:nvSpPr>
          <p:cNvPr id="3" name="Content Placeholder 2"/>
          <p:cNvSpPr>
            <a:spLocks noGrp="1"/>
          </p:cNvSpPr>
          <p:nvPr>
            <p:ph idx="1"/>
          </p:nvPr>
        </p:nvSpPr>
        <p:spPr>
          <a:xfrm>
            <a:off x="2589212" y="787782"/>
            <a:ext cx="8915400" cy="5123440"/>
          </a:xfrm>
        </p:spPr>
        <p:txBody>
          <a:bodyPr/>
          <a:lstStyle/>
          <a:p>
            <a:r>
              <a:rPr lang="en-US" dirty="0"/>
              <a:t>Generation functions</a:t>
            </a:r>
          </a:p>
          <a:p>
            <a:pPr marL="0"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85</a:t>
            </a:fld>
            <a:endParaRPr lang="en-US"/>
          </a:p>
        </p:txBody>
      </p:sp>
      <p:sp>
        <p:nvSpPr>
          <p:cNvPr id="7" name="Rectangle 5"/>
          <p:cNvSpPr>
            <a:spLocks noChangeArrowheads="1"/>
          </p:cNvSpPr>
          <p:nvPr/>
        </p:nvSpPr>
        <p:spPr bwMode="auto">
          <a:xfrm>
            <a:off x="3360871" y="1266468"/>
            <a:ext cx="7767637" cy="43037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dirty="0">
                <a:latin typeface="Courier New" panose="02070309020205020404" pitchFamily="49" charset="0"/>
              </a:rPr>
              <a:t>&gt;&gt;&gt; x = </a:t>
            </a:r>
            <a:r>
              <a:rPr lang="en-US" altLang="nl-NL" sz="1200" dirty="0" err="1">
                <a:latin typeface="Courier New" panose="02070309020205020404" pitchFamily="49" charset="0"/>
              </a:rPr>
              <a:t>arange</a:t>
            </a:r>
            <a:r>
              <a:rPr lang="en-US" altLang="nl-NL" sz="1200" dirty="0">
                <a:latin typeface="Courier New" panose="02070309020205020404" pitchFamily="49" charset="0"/>
              </a:rPr>
              <a:t>(0, 10, 1) # arguments: start, stop, step</a:t>
            </a:r>
          </a:p>
          <a:p>
            <a:pPr algn="l" eaLnBrk="1" hangingPunct="1">
              <a:lnSpc>
                <a:spcPct val="120000"/>
              </a:lnSpc>
            </a:pPr>
            <a:r>
              <a:rPr lang="en-US" altLang="nl-NL" sz="1200" dirty="0">
                <a:latin typeface="Courier New" panose="02070309020205020404" pitchFamily="49" charset="0"/>
              </a:rPr>
              <a:t>&gt;&gt;&gt; x</a:t>
            </a:r>
          </a:p>
          <a:p>
            <a:pPr algn="l" eaLnBrk="1" hangingPunct="1">
              <a:lnSpc>
                <a:spcPct val="120000"/>
              </a:lnSpc>
            </a:pPr>
            <a:r>
              <a:rPr lang="en-US" altLang="nl-NL" sz="1200" dirty="0">
                <a:latin typeface="Courier New" panose="02070309020205020404" pitchFamily="49" charset="0"/>
              </a:rPr>
              <a:t>array([0, 1, 2, 3, 4, 5, 6, 7, 8, 9])</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numpy.linspace</a:t>
            </a:r>
            <a:r>
              <a:rPr lang="en-US" altLang="nl-NL" sz="1200" dirty="0">
                <a:latin typeface="Courier New" panose="02070309020205020404" pitchFamily="49" charset="0"/>
              </a:rPr>
              <a:t>(0, 10, 25)</a:t>
            </a:r>
          </a:p>
          <a:p>
            <a:pPr algn="l" eaLnBrk="1" hangingPunct="1">
              <a:lnSpc>
                <a:spcPct val="120000"/>
              </a:lnSpc>
            </a:pPr>
            <a:r>
              <a:rPr lang="en-US" altLang="nl-NL" sz="1200" dirty="0">
                <a:latin typeface="Courier New" panose="02070309020205020404" pitchFamily="49" charset="0"/>
              </a:rPr>
              <a:t>array([  0.        ,   0.41666667,   0.83333333,   1.25      ,</a:t>
            </a:r>
          </a:p>
          <a:p>
            <a:pPr algn="l" eaLnBrk="1" hangingPunct="1">
              <a:lnSpc>
                <a:spcPct val="120000"/>
              </a:lnSpc>
            </a:pPr>
            <a:r>
              <a:rPr lang="en-US" altLang="nl-NL" sz="1200" dirty="0">
                <a:latin typeface="Courier New" panose="02070309020205020404" pitchFamily="49" charset="0"/>
              </a:rPr>
              <a:t>         1.66666667,   2.08333333,   2.5       ,   2.91666667,</a:t>
            </a:r>
          </a:p>
          <a:p>
            <a:pPr algn="l" eaLnBrk="1" hangingPunct="1">
              <a:lnSpc>
                <a:spcPct val="120000"/>
              </a:lnSpc>
            </a:pPr>
            <a:r>
              <a:rPr lang="en-US" altLang="nl-NL" sz="1200" dirty="0">
                <a:latin typeface="Courier New" panose="02070309020205020404" pitchFamily="49" charset="0"/>
              </a:rPr>
              <a:t>         3.33333333,   3.75      ,   4.16666667,   4.58333333,</a:t>
            </a:r>
          </a:p>
          <a:p>
            <a:pPr algn="l" eaLnBrk="1" hangingPunct="1">
              <a:lnSpc>
                <a:spcPct val="120000"/>
              </a:lnSpc>
            </a:pPr>
            <a:r>
              <a:rPr lang="en-US" altLang="nl-NL" sz="1200" dirty="0">
                <a:latin typeface="Courier New" panose="02070309020205020404" pitchFamily="49" charset="0"/>
              </a:rPr>
              <a:t>         5.        ,   5.41666667,   5.83333333,   6.25      ,</a:t>
            </a:r>
          </a:p>
          <a:p>
            <a:pPr algn="l" eaLnBrk="1" hangingPunct="1">
              <a:lnSpc>
                <a:spcPct val="120000"/>
              </a:lnSpc>
            </a:pPr>
            <a:r>
              <a:rPr lang="en-US" altLang="nl-NL" sz="1200" dirty="0">
                <a:latin typeface="Courier New" panose="02070309020205020404" pitchFamily="49" charset="0"/>
              </a:rPr>
              <a:t>         6.66666667,   7.08333333,   7.5       ,   7.91666667,</a:t>
            </a:r>
          </a:p>
          <a:p>
            <a:pPr algn="l" eaLnBrk="1" hangingPunct="1">
              <a:lnSpc>
                <a:spcPct val="120000"/>
              </a:lnSpc>
            </a:pPr>
            <a:r>
              <a:rPr lang="en-US" altLang="nl-NL" sz="1200" dirty="0">
                <a:latin typeface="Courier New" panose="02070309020205020404" pitchFamily="49" charset="0"/>
              </a:rPr>
              <a:t>         8.33333333,   8.75      ,   9.16666667,   9.58333333,  10.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numpy.logspace</a:t>
            </a:r>
            <a:r>
              <a:rPr lang="en-US" altLang="nl-NL" sz="1200" dirty="0">
                <a:latin typeface="Courier New" panose="02070309020205020404" pitchFamily="49" charset="0"/>
              </a:rPr>
              <a:t>(0, 10, 10, base=</a:t>
            </a:r>
            <a:r>
              <a:rPr lang="en-US" altLang="nl-NL" sz="1200" dirty="0" err="1">
                <a:latin typeface="Courier New" panose="02070309020205020404" pitchFamily="49" charset="0"/>
              </a:rPr>
              <a:t>numpy.e</a:t>
            </a:r>
            <a:r>
              <a:rPr lang="en-US" altLang="nl-NL" sz="1200" dirty="0">
                <a:latin typeface="Courier New" panose="02070309020205020404" pitchFamily="49" charset="0"/>
              </a:rPr>
              <a:t>)</a:t>
            </a:r>
          </a:p>
          <a:p>
            <a:pPr algn="l" eaLnBrk="1" hangingPunct="1">
              <a:lnSpc>
                <a:spcPct val="120000"/>
              </a:lnSpc>
            </a:pPr>
            <a:r>
              <a:rPr lang="en-US" altLang="nl-NL" sz="1200" dirty="0">
                <a:latin typeface="Courier New" panose="02070309020205020404" pitchFamily="49" charset="0"/>
              </a:rPr>
              <a:t>array([  1.00000000e+00,   3.03773178e+00,   9.22781435e+00,</a:t>
            </a:r>
          </a:p>
          <a:p>
            <a:pPr algn="l" eaLnBrk="1" hangingPunct="1">
              <a:lnSpc>
                <a:spcPct val="120000"/>
              </a:lnSpc>
            </a:pPr>
            <a:r>
              <a:rPr lang="en-US" altLang="nl-NL" sz="1200" dirty="0">
                <a:latin typeface="Courier New" panose="02070309020205020404" pitchFamily="49" charset="0"/>
              </a:rPr>
              <a:t>         2.80316249e+01,   8.51525577e+01,   2.58670631e+02,</a:t>
            </a:r>
          </a:p>
          <a:p>
            <a:pPr algn="l" eaLnBrk="1" hangingPunct="1">
              <a:lnSpc>
                <a:spcPct val="120000"/>
              </a:lnSpc>
            </a:pPr>
            <a:r>
              <a:rPr lang="en-US" altLang="nl-NL" sz="1200" dirty="0">
                <a:latin typeface="Courier New" panose="02070309020205020404" pitchFamily="49" charset="0"/>
              </a:rPr>
              <a:t>         7.85771994e+02,   2.38696456e+03,   7.25095809e+03,</a:t>
            </a:r>
          </a:p>
          <a:p>
            <a:pPr algn="l" eaLnBrk="1" hangingPunct="1">
              <a:lnSpc>
                <a:spcPct val="120000"/>
              </a:lnSpc>
            </a:pPr>
            <a:r>
              <a:rPr lang="en-US" altLang="nl-NL" sz="1200" dirty="0">
                <a:latin typeface="Courier New" panose="02070309020205020404" pitchFamily="49" charset="0"/>
              </a:rPr>
              <a:t>         2.20264658e+04])</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endParaRPr lang="nl-NL" altLang="nl-NL" sz="1200" dirty="0">
              <a:latin typeface="Courier New" panose="02070309020205020404" pitchFamily="49" charset="0"/>
            </a:endParaRPr>
          </a:p>
        </p:txBody>
      </p:sp>
    </p:spTree>
    <p:extLst>
      <p:ext uri="{BB962C8B-B14F-4D97-AF65-F5344CB8AC3E}">
        <p14:creationId xmlns:p14="http://schemas.microsoft.com/office/powerpoint/2010/main" val="582217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015" y="99972"/>
            <a:ext cx="8911687" cy="1280890"/>
          </a:xfrm>
        </p:spPr>
        <p:txBody>
          <a:bodyPr/>
          <a:lstStyle/>
          <a:p>
            <a:pPr algn="ctr"/>
            <a:r>
              <a:rPr lang="nl-NL" b="1" dirty="0"/>
              <a:t>Numpy – Creating arrays</a:t>
            </a:r>
            <a:endParaRPr lang="en-US" b="1"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86</a:t>
            </a:fld>
            <a:endParaRPr lang="en-US"/>
          </a:p>
        </p:txBody>
      </p:sp>
      <p:sp>
        <p:nvSpPr>
          <p:cNvPr id="8" name="Rectangle 3"/>
          <p:cNvSpPr>
            <a:spLocks noChangeArrowheads="1"/>
          </p:cNvSpPr>
          <p:nvPr/>
        </p:nvSpPr>
        <p:spPr bwMode="auto">
          <a:xfrm>
            <a:off x="3038249" y="983443"/>
            <a:ext cx="8064500" cy="474662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pt-BR" altLang="nl-NL" sz="1200" dirty="0">
                <a:latin typeface="Courier New" panose="02070309020205020404" pitchFamily="49" charset="0"/>
              </a:rPr>
              <a:t># a diagonal matrix</a:t>
            </a:r>
          </a:p>
          <a:p>
            <a:pPr algn="l" eaLnBrk="1" hangingPunct="1">
              <a:lnSpc>
                <a:spcPct val="120000"/>
              </a:lnSpc>
            </a:pPr>
            <a:r>
              <a:rPr lang="pt-BR" altLang="nl-NL" sz="1200" dirty="0">
                <a:latin typeface="Courier New" panose="02070309020205020404" pitchFamily="49" charset="0"/>
              </a:rPr>
              <a:t>&gt;&gt;&gt; numpy.diag([1,2,3])</a:t>
            </a:r>
          </a:p>
          <a:p>
            <a:pPr algn="l" eaLnBrk="1" hangingPunct="1">
              <a:lnSpc>
                <a:spcPct val="120000"/>
              </a:lnSpc>
            </a:pPr>
            <a:r>
              <a:rPr lang="en-US" altLang="nl-NL" sz="1200" dirty="0">
                <a:latin typeface="Courier New" panose="02070309020205020404" pitchFamily="49" charset="0"/>
              </a:rPr>
              <a:t>array([[1, 0, 0],</a:t>
            </a:r>
          </a:p>
          <a:p>
            <a:pPr algn="l" eaLnBrk="1" hangingPunct="1">
              <a:lnSpc>
                <a:spcPct val="120000"/>
              </a:lnSpc>
            </a:pPr>
            <a:r>
              <a:rPr lang="en-US" altLang="nl-NL" sz="1200" dirty="0">
                <a:latin typeface="Courier New" panose="02070309020205020404" pitchFamily="49" charset="0"/>
              </a:rPr>
              <a:t>       [0, 2, 0],</a:t>
            </a:r>
          </a:p>
          <a:p>
            <a:pPr algn="l" eaLnBrk="1" hangingPunct="1">
              <a:lnSpc>
                <a:spcPct val="120000"/>
              </a:lnSpc>
            </a:pPr>
            <a:r>
              <a:rPr lang="en-US" altLang="nl-NL" sz="1200" dirty="0">
                <a:latin typeface="Courier New" panose="02070309020205020404" pitchFamily="49" charset="0"/>
              </a:rPr>
              <a:t>       [0, 0, 3]])</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b = </a:t>
            </a:r>
            <a:r>
              <a:rPr lang="en-US" altLang="nl-NL" sz="1200" dirty="0" err="1">
                <a:latin typeface="Courier New" panose="02070309020205020404" pitchFamily="49" charset="0"/>
              </a:rPr>
              <a:t>numpy.zeros</a:t>
            </a:r>
            <a:r>
              <a:rPr lang="en-US" altLang="nl-NL" sz="1200" dirty="0">
                <a:latin typeface="Courier New" panose="02070309020205020404" pitchFamily="49" charset="0"/>
              </a:rPr>
              <a:t>(5) </a:t>
            </a:r>
          </a:p>
          <a:p>
            <a:pPr algn="l" eaLnBrk="1" hangingPunct="1">
              <a:lnSpc>
                <a:spcPct val="120000"/>
              </a:lnSpc>
            </a:pPr>
            <a:r>
              <a:rPr lang="en-US" altLang="nl-NL" sz="1200" dirty="0">
                <a:latin typeface="Courier New" panose="02070309020205020404" pitchFamily="49" charset="0"/>
              </a:rPr>
              <a:t>&gt;&gt;&gt; print(b) </a:t>
            </a:r>
          </a:p>
          <a:p>
            <a:pPr algn="l" eaLnBrk="1" hangingPunct="1">
              <a:lnSpc>
                <a:spcPct val="120000"/>
              </a:lnSpc>
            </a:pPr>
            <a:r>
              <a:rPr lang="en-US" altLang="nl-NL" sz="1200" dirty="0">
                <a:latin typeface="Courier New" panose="02070309020205020404" pitchFamily="49" charset="0"/>
              </a:rPr>
              <a:t>[ 0.  0.  0.  0.  0.]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b.dtype</a:t>
            </a:r>
            <a:r>
              <a:rPr lang="en-US" altLang="nl-NL" sz="1200" dirty="0">
                <a:latin typeface="Courier New" panose="02070309020205020404" pitchFamily="49" charset="0"/>
              </a:rPr>
              <a:t> </a:t>
            </a:r>
          </a:p>
          <a:p>
            <a:pPr algn="l" eaLnBrk="1" hangingPunct="1">
              <a:lnSpc>
                <a:spcPct val="120000"/>
              </a:lnSpc>
            </a:pPr>
            <a:r>
              <a:rPr lang="en-US" altLang="nl-NL" sz="1200" dirty="0" err="1">
                <a:latin typeface="Courier New" panose="02070309020205020404" pitchFamily="49" charset="0"/>
              </a:rPr>
              <a:t>dtype</a:t>
            </a:r>
            <a:r>
              <a:rPr lang="en-US" altLang="nl-NL" sz="1200" dirty="0">
                <a:latin typeface="Courier New" panose="02070309020205020404" pitchFamily="49" charset="0"/>
              </a:rPr>
              <a:t>(‘float64’) </a:t>
            </a:r>
          </a:p>
          <a:p>
            <a:pPr algn="l" eaLnBrk="1" hangingPunct="1">
              <a:lnSpc>
                <a:spcPct val="120000"/>
              </a:lnSpc>
            </a:pPr>
            <a:r>
              <a:rPr lang="en-US" altLang="nl-NL" sz="1200" dirty="0">
                <a:latin typeface="Courier New" panose="02070309020205020404" pitchFamily="49" charset="0"/>
              </a:rPr>
              <a:t>&gt;&gt;&gt; n = 1000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my_int_array</a:t>
            </a:r>
            <a:r>
              <a:rPr lang="en-US" altLang="nl-NL" sz="1200" dirty="0">
                <a:latin typeface="Courier New" panose="02070309020205020404" pitchFamily="49" charset="0"/>
              </a:rPr>
              <a:t> = </a:t>
            </a:r>
            <a:r>
              <a:rPr lang="en-US" altLang="nl-NL" sz="1200" dirty="0" err="1">
                <a:latin typeface="Courier New" panose="02070309020205020404" pitchFamily="49" charset="0"/>
              </a:rPr>
              <a:t>numpy.zeros</a:t>
            </a:r>
            <a:r>
              <a:rPr lang="en-US" altLang="nl-NL" sz="1200" dirty="0">
                <a:latin typeface="Courier New" panose="02070309020205020404" pitchFamily="49" charset="0"/>
              </a:rPr>
              <a:t>(n, </a:t>
            </a:r>
            <a:r>
              <a:rPr lang="en-US" altLang="nl-NL" sz="1200" dirty="0" err="1">
                <a:latin typeface="Courier New" panose="02070309020205020404" pitchFamily="49" charset="0"/>
              </a:rPr>
              <a:t>dtype</a:t>
            </a:r>
            <a:r>
              <a:rPr lang="en-US" altLang="nl-NL" sz="1200" dirty="0">
                <a:latin typeface="Courier New" panose="02070309020205020404" pitchFamily="49" charset="0"/>
              </a:rPr>
              <a:t>=numpy.int)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my_int_array.dtype</a:t>
            </a:r>
            <a:r>
              <a:rPr lang="en-US" altLang="nl-NL" sz="1200" dirty="0">
                <a:latin typeface="Courier New" panose="02070309020205020404" pitchFamily="49" charset="0"/>
              </a:rPr>
              <a:t> </a:t>
            </a:r>
          </a:p>
          <a:p>
            <a:pPr algn="l" eaLnBrk="1" hangingPunct="1">
              <a:lnSpc>
                <a:spcPct val="120000"/>
              </a:lnSpc>
            </a:pPr>
            <a:r>
              <a:rPr lang="en-US" altLang="nl-NL" sz="1200" dirty="0" err="1">
                <a:latin typeface="Courier New" panose="02070309020205020404" pitchFamily="49" charset="0"/>
              </a:rPr>
              <a:t>dtype</a:t>
            </a:r>
            <a:r>
              <a:rPr lang="en-US" altLang="nl-NL" sz="1200" dirty="0">
                <a:latin typeface="Courier New" panose="02070309020205020404" pitchFamily="49" charset="0"/>
              </a:rPr>
              <a:t>(‘int32’) </a:t>
            </a:r>
            <a:endParaRPr lang="nl-NL" altLang="nl-NL" sz="1200" dirty="0">
              <a:latin typeface="Courier New" panose="02070309020205020404" pitchFamily="49" charset="0"/>
            </a:endParaRPr>
          </a:p>
          <a:p>
            <a:pPr algn="l" eaLnBrk="1" hangingPunct="1">
              <a:lnSpc>
                <a:spcPct val="120000"/>
              </a:lnSpc>
            </a:pPr>
            <a:endParaRPr lang="nl-NL" altLang="nl-NL" sz="1200" dirty="0">
              <a:latin typeface="Courier New" panose="02070309020205020404" pitchFamily="49" charset="0"/>
            </a:endParaRPr>
          </a:p>
          <a:p>
            <a:pPr algn="l" eaLnBrk="1" hangingPunct="1">
              <a:lnSpc>
                <a:spcPct val="120000"/>
              </a:lnSpc>
            </a:pPr>
            <a:r>
              <a:rPr lang="nl-NL" altLang="nl-NL" sz="1200" dirty="0">
                <a:latin typeface="Courier New" panose="02070309020205020404" pitchFamily="49" charset="0"/>
              </a:rPr>
              <a:t>&gt;&gt;&gt; c = numpy.ones((3,3))</a:t>
            </a:r>
          </a:p>
          <a:p>
            <a:pPr algn="l" eaLnBrk="1" hangingPunct="1">
              <a:lnSpc>
                <a:spcPct val="120000"/>
              </a:lnSpc>
            </a:pPr>
            <a:r>
              <a:rPr lang="nl-NL" altLang="nl-NL" sz="1200" dirty="0">
                <a:latin typeface="Courier New" panose="02070309020205020404" pitchFamily="49" charset="0"/>
              </a:rPr>
              <a:t>&gt;&gt;&gt; c</a:t>
            </a:r>
          </a:p>
          <a:p>
            <a:pPr algn="l" eaLnBrk="1" hangingPunct="1">
              <a:lnSpc>
                <a:spcPct val="120000"/>
              </a:lnSpc>
            </a:pPr>
            <a:r>
              <a:rPr lang="nl-NL" altLang="nl-NL" sz="1200" dirty="0">
                <a:latin typeface="Courier New" panose="02070309020205020404" pitchFamily="49" charset="0"/>
              </a:rPr>
              <a:t>array([[ 1.,  1.,  1.],</a:t>
            </a:r>
          </a:p>
          <a:p>
            <a:pPr algn="l" eaLnBrk="1" hangingPunct="1">
              <a:lnSpc>
                <a:spcPct val="120000"/>
              </a:lnSpc>
            </a:pPr>
            <a:r>
              <a:rPr lang="nl-NL" altLang="nl-NL" sz="1200" dirty="0">
                <a:latin typeface="Courier New" panose="02070309020205020404" pitchFamily="49" charset="0"/>
              </a:rPr>
              <a:t>       [ 1.,  1.,  1.],</a:t>
            </a:r>
          </a:p>
          <a:p>
            <a:pPr algn="l" eaLnBrk="1" hangingPunct="1">
              <a:lnSpc>
                <a:spcPct val="120000"/>
              </a:lnSpc>
            </a:pPr>
            <a:r>
              <a:rPr lang="nl-NL" altLang="nl-NL" sz="1200" dirty="0">
                <a:latin typeface="Courier New" panose="02070309020205020404" pitchFamily="49" charset="0"/>
              </a:rPr>
              <a:t>       [ 1.,  1.,  1.]])</a:t>
            </a:r>
          </a:p>
        </p:txBody>
      </p:sp>
    </p:spTree>
    <p:extLst>
      <p:ext uri="{BB962C8B-B14F-4D97-AF65-F5344CB8AC3E}">
        <p14:creationId xmlns:p14="http://schemas.microsoft.com/office/powerpoint/2010/main" val="27689791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9972"/>
            <a:ext cx="8911687" cy="1280890"/>
          </a:xfrm>
        </p:spPr>
        <p:txBody>
          <a:bodyPr/>
          <a:lstStyle/>
          <a:p>
            <a:pPr algn="ctr"/>
            <a:r>
              <a:rPr lang="nl-NL" b="1" dirty="0"/>
              <a:t>Numpy – array creation and use</a:t>
            </a:r>
            <a:endParaRPr lang="en-US" b="1"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87</a:t>
            </a:fld>
            <a:endParaRPr lang="en-US"/>
          </a:p>
        </p:txBody>
      </p:sp>
      <p:sp>
        <p:nvSpPr>
          <p:cNvPr id="7" name="Rectangle 3"/>
          <p:cNvSpPr>
            <a:spLocks noChangeArrowheads="1"/>
          </p:cNvSpPr>
          <p:nvPr/>
        </p:nvSpPr>
        <p:spPr bwMode="auto">
          <a:xfrm>
            <a:off x="2883706" y="1093155"/>
            <a:ext cx="8064500" cy="3859213"/>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a:latin typeface="Courier New" panose="02070309020205020404" pitchFamily="49" charset="0"/>
              </a:rPr>
              <a:t>&gt;&gt;&gt; d = numpy.arange(5)  # just like range() </a:t>
            </a:r>
          </a:p>
          <a:p>
            <a:pPr algn="l" eaLnBrk="1" hangingPunct="1">
              <a:lnSpc>
                <a:spcPct val="120000"/>
              </a:lnSpc>
            </a:pPr>
            <a:r>
              <a:rPr lang="en-US" altLang="nl-NL" sz="1200">
                <a:latin typeface="Courier New" panose="02070309020205020404" pitchFamily="49" charset="0"/>
              </a:rPr>
              <a:t>&gt;&gt;&gt; print(d) </a:t>
            </a:r>
          </a:p>
          <a:p>
            <a:pPr algn="l" eaLnBrk="1" hangingPunct="1">
              <a:lnSpc>
                <a:spcPct val="120000"/>
              </a:lnSpc>
            </a:pPr>
            <a:r>
              <a:rPr lang="en-US" altLang="nl-NL" sz="1200">
                <a:latin typeface="Courier New" panose="02070309020205020404" pitchFamily="49" charset="0"/>
              </a:rPr>
              <a:t>[0 1 2 3 4]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d[1] = 9.7 </a:t>
            </a:r>
          </a:p>
          <a:p>
            <a:pPr algn="l" eaLnBrk="1" hangingPunct="1">
              <a:lnSpc>
                <a:spcPct val="120000"/>
              </a:lnSpc>
            </a:pPr>
            <a:r>
              <a:rPr lang="en-US" altLang="nl-NL" sz="1200">
                <a:latin typeface="Courier New" panose="02070309020205020404" pitchFamily="49" charset="0"/>
              </a:rPr>
              <a:t>&gt;&gt;&gt; print(d)  # arrays keep their type even if elements changed </a:t>
            </a:r>
          </a:p>
          <a:p>
            <a:pPr algn="l" eaLnBrk="1" hangingPunct="1">
              <a:lnSpc>
                <a:spcPct val="120000"/>
              </a:lnSpc>
            </a:pPr>
            <a:r>
              <a:rPr lang="en-US" altLang="nl-NL" sz="1200">
                <a:latin typeface="Courier New" panose="02070309020205020404" pitchFamily="49" charset="0"/>
              </a:rPr>
              <a:t>[0 9 2 3 4]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print(d*0.4)  # operations create a new array, with new type </a:t>
            </a:r>
          </a:p>
          <a:p>
            <a:pPr algn="l" eaLnBrk="1" hangingPunct="1">
              <a:lnSpc>
                <a:spcPct val="120000"/>
              </a:lnSpc>
            </a:pPr>
            <a:r>
              <a:rPr lang="en-US" altLang="nl-NL" sz="1200">
                <a:latin typeface="Courier New" panose="02070309020205020404" pitchFamily="49" charset="0"/>
              </a:rPr>
              <a:t>[ 0.   3.6  0.8  1.2  1.6]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d = numpy.arange(5, dtype=numpy.float)  </a:t>
            </a:r>
          </a:p>
          <a:p>
            <a:pPr algn="l" eaLnBrk="1" hangingPunct="1">
              <a:lnSpc>
                <a:spcPct val="120000"/>
              </a:lnSpc>
            </a:pPr>
            <a:r>
              <a:rPr lang="en-US" altLang="nl-NL" sz="1200">
                <a:latin typeface="Courier New" panose="02070309020205020404" pitchFamily="49" charset="0"/>
              </a:rPr>
              <a:t>&gt;&gt;&gt; print(d) </a:t>
            </a:r>
          </a:p>
          <a:p>
            <a:pPr algn="l" eaLnBrk="1" hangingPunct="1">
              <a:lnSpc>
                <a:spcPct val="120000"/>
              </a:lnSpc>
            </a:pPr>
            <a:r>
              <a:rPr lang="en-US" altLang="nl-NL" sz="1200">
                <a:latin typeface="Courier New" panose="02070309020205020404" pitchFamily="49" charset="0"/>
              </a:rPr>
              <a:t>[ 0.  1.  2.  3.  4.]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numpy.arange(3, 7, 0.5)  # arbitrary start, stop and step </a:t>
            </a:r>
          </a:p>
          <a:p>
            <a:pPr algn="l" eaLnBrk="1" hangingPunct="1">
              <a:lnSpc>
                <a:spcPct val="120000"/>
              </a:lnSpc>
            </a:pPr>
            <a:r>
              <a:rPr lang="en-US" altLang="nl-NL" sz="1200">
                <a:latin typeface="Courier New" panose="02070309020205020404" pitchFamily="49" charset="0"/>
              </a:rPr>
              <a:t>array([ 3. , 3.5, 4. , 4.5, 5. , 5.5, 6. , 6.5]) </a:t>
            </a:r>
            <a:endParaRPr lang="nl-NL" altLang="nl-NL" sz="1200">
              <a:latin typeface="Courier New" panose="02070309020205020404" pitchFamily="49" charset="0"/>
            </a:endParaRPr>
          </a:p>
        </p:txBody>
      </p:sp>
    </p:spTree>
    <p:extLst>
      <p:ext uri="{BB962C8B-B14F-4D97-AF65-F5344CB8AC3E}">
        <p14:creationId xmlns:p14="http://schemas.microsoft.com/office/powerpoint/2010/main" val="7786391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nl-NL" b="1" dirty="0"/>
              <a:t>Numpy – array creation and use</a:t>
            </a:r>
            <a:endParaRPr lang="en-US" b="1"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88</a:t>
            </a:fld>
            <a:endParaRPr lang="en-US"/>
          </a:p>
        </p:txBody>
      </p:sp>
      <p:sp>
        <p:nvSpPr>
          <p:cNvPr id="7" name="Rectangle 5"/>
          <p:cNvSpPr>
            <a:spLocks noChangeArrowheads="1"/>
          </p:cNvSpPr>
          <p:nvPr/>
        </p:nvSpPr>
        <p:spPr bwMode="auto">
          <a:xfrm>
            <a:off x="3496058" y="1654533"/>
            <a:ext cx="7056437" cy="341630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dirty="0">
                <a:latin typeface="Courier New" panose="02070309020205020404" pitchFamily="49" charset="0"/>
              </a:rPr>
              <a:t>&gt;&gt;&gt; x, y = </a:t>
            </a:r>
            <a:r>
              <a:rPr lang="en-US" altLang="nl-NL" sz="1200" dirty="0" err="1">
                <a:latin typeface="Courier New" panose="02070309020205020404" pitchFamily="49" charset="0"/>
              </a:rPr>
              <a:t>numpy.mgrid</a:t>
            </a:r>
            <a:r>
              <a:rPr lang="en-US" altLang="nl-NL" sz="1200" dirty="0">
                <a:latin typeface="Courier New" panose="02070309020205020404" pitchFamily="49" charset="0"/>
              </a:rPr>
              <a:t>[0:5, 0:5] # similar to </a:t>
            </a:r>
            <a:r>
              <a:rPr lang="en-US" altLang="nl-NL" sz="1200" dirty="0" err="1">
                <a:latin typeface="Courier New" panose="02070309020205020404" pitchFamily="49" charset="0"/>
              </a:rPr>
              <a:t>meshgrid</a:t>
            </a:r>
            <a:r>
              <a:rPr lang="en-US" altLang="nl-NL" sz="1200" dirty="0">
                <a:latin typeface="Courier New" panose="02070309020205020404" pitchFamily="49" charset="0"/>
              </a:rPr>
              <a:t> in MATLAB</a:t>
            </a:r>
          </a:p>
          <a:p>
            <a:pPr algn="l" eaLnBrk="1" hangingPunct="1">
              <a:lnSpc>
                <a:spcPct val="120000"/>
              </a:lnSpc>
            </a:pPr>
            <a:r>
              <a:rPr lang="en-US" altLang="nl-NL" sz="1200" dirty="0">
                <a:latin typeface="Courier New" panose="02070309020205020404" pitchFamily="49" charset="0"/>
              </a:rPr>
              <a:t>&gt;&gt;&gt; x</a:t>
            </a:r>
          </a:p>
          <a:p>
            <a:pPr algn="l" eaLnBrk="1" hangingPunct="1">
              <a:lnSpc>
                <a:spcPct val="120000"/>
              </a:lnSpc>
            </a:pPr>
            <a:r>
              <a:rPr lang="en-US" altLang="nl-NL" sz="1200" dirty="0">
                <a:latin typeface="Courier New" panose="02070309020205020404" pitchFamily="49" charset="0"/>
              </a:rPr>
              <a:t>array([[0, 0, 0, 0, 0],</a:t>
            </a:r>
          </a:p>
          <a:p>
            <a:pPr algn="l" eaLnBrk="1" hangingPunct="1">
              <a:lnSpc>
                <a:spcPct val="120000"/>
              </a:lnSpc>
            </a:pPr>
            <a:r>
              <a:rPr lang="en-US" altLang="nl-NL" sz="1200" dirty="0">
                <a:latin typeface="Courier New" panose="02070309020205020404" pitchFamily="49" charset="0"/>
              </a:rPr>
              <a:t>       [1, 1, 1, 1, 1],</a:t>
            </a:r>
          </a:p>
          <a:p>
            <a:pPr algn="l" eaLnBrk="1" hangingPunct="1">
              <a:lnSpc>
                <a:spcPct val="120000"/>
              </a:lnSpc>
            </a:pPr>
            <a:r>
              <a:rPr lang="en-US" altLang="nl-NL" sz="1200" dirty="0">
                <a:latin typeface="Courier New" panose="02070309020205020404" pitchFamily="49" charset="0"/>
              </a:rPr>
              <a:t>       [2, 2, 2, 2, 2],</a:t>
            </a:r>
          </a:p>
          <a:p>
            <a:pPr algn="l" eaLnBrk="1" hangingPunct="1">
              <a:lnSpc>
                <a:spcPct val="120000"/>
              </a:lnSpc>
            </a:pPr>
            <a:r>
              <a:rPr lang="en-US" altLang="nl-NL" sz="1200" dirty="0">
                <a:latin typeface="Courier New" panose="02070309020205020404" pitchFamily="49" charset="0"/>
              </a:rPr>
              <a:t>       [3, 3, 3, 3, 3],</a:t>
            </a:r>
          </a:p>
          <a:p>
            <a:pPr algn="l" eaLnBrk="1" hangingPunct="1">
              <a:lnSpc>
                <a:spcPct val="120000"/>
              </a:lnSpc>
            </a:pPr>
            <a:r>
              <a:rPr lang="en-US" altLang="nl-NL" sz="1200" dirty="0">
                <a:latin typeface="Courier New" panose="02070309020205020404" pitchFamily="49" charset="0"/>
              </a:rPr>
              <a:t>       [4, 4, 4, 4, 4]])</a:t>
            </a:r>
          </a:p>
          <a:p>
            <a:pPr algn="l" eaLnBrk="1" hangingPunct="1">
              <a:lnSpc>
                <a:spcPct val="120000"/>
              </a:lnSpc>
            </a:pPr>
            <a:r>
              <a:rPr lang="en-US" altLang="nl-NL" sz="1200" dirty="0">
                <a:latin typeface="Courier New" panose="02070309020205020404" pitchFamily="49" charset="0"/>
              </a:rPr>
              <a:t># random data</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numpy.random.rand</a:t>
            </a:r>
            <a:r>
              <a:rPr lang="en-US" altLang="nl-NL" sz="1200" dirty="0">
                <a:latin typeface="Courier New" panose="02070309020205020404" pitchFamily="49" charset="0"/>
              </a:rPr>
              <a:t>(5,5)</a:t>
            </a:r>
          </a:p>
          <a:p>
            <a:pPr algn="l" eaLnBrk="1" hangingPunct="1">
              <a:lnSpc>
                <a:spcPct val="120000"/>
              </a:lnSpc>
            </a:pPr>
            <a:r>
              <a:rPr lang="en-US" altLang="nl-NL" sz="1200" dirty="0">
                <a:latin typeface="Courier New" panose="02070309020205020404" pitchFamily="49" charset="0"/>
              </a:rPr>
              <a:t>array([[ 0.51531133,  0.74085206,  0.99570623,  0.97064334,  0.5819413 ],</a:t>
            </a:r>
          </a:p>
          <a:p>
            <a:pPr algn="l" eaLnBrk="1" hangingPunct="1">
              <a:lnSpc>
                <a:spcPct val="120000"/>
              </a:lnSpc>
            </a:pPr>
            <a:r>
              <a:rPr lang="en-US" altLang="nl-NL" sz="1200" dirty="0">
                <a:latin typeface="Courier New" panose="02070309020205020404" pitchFamily="49" charset="0"/>
              </a:rPr>
              <a:t>       [ 0.2105685 ,  0.86289893,  0.13404438,  0.77967281,  0.78480563],</a:t>
            </a:r>
          </a:p>
          <a:p>
            <a:pPr algn="l" eaLnBrk="1" hangingPunct="1">
              <a:lnSpc>
                <a:spcPct val="120000"/>
              </a:lnSpc>
            </a:pPr>
            <a:r>
              <a:rPr lang="en-US" altLang="nl-NL" sz="1200" dirty="0">
                <a:latin typeface="Courier New" panose="02070309020205020404" pitchFamily="49" charset="0"/>
              </a:rPr>
              <a:t>       [ 0.62687607,  0.51112285,  0.18374991,  0.2582663 ,  0.58475672],</a:t>
            </a:r>
          </a:p>
          <a:p>
            <a:pPr algn="l" eaLnBrk="1" hangingPunct="1">
              <a:lnSpc>
                <a:spcPct val="120000"/>
              </a:lnSpc>
            </a:pPr>
            <a:r>
              <a:rPr lang="en-US" altLang="nl-NL" sz="1200" dirty="0">
                <a:latin typeface="Courier New" panose="02070309020205020404" pitchFamily="49" charset="0"/>
              </a:rPr>
              <a:t>       [ 0.72768256,  0.08885194,  0.69519174,  0.16049876,  0.34557215],</a:t>
            </a:r>
          </a:p>
          <a:p>
            <a:pPr algn="l" eaLnBrk="1" hangingPunct="1">
              <a:lnSpc>
                <a:spcPct val="120000"/>
              </a:lnSpc>
            </a:pPr>
            <a:r>
              <a:rPr lang="en-US" altLang="nl-NL" sz="1200" dirty="0">
                <a:latin typeface="Courier New" panose="02070309020205020404" pitchFamily="49" charset="0"/>
              </a:rPr>
              <a:t>       [ 0.93724333,  0.17407127,  0.1237831 ,  0.96840203,  0.52790012]])</a:t>
            </a:r>
          </a:p>
          <a:p>
            <a:pPr algn="l" eaLnBrk="1" hangingPunct="1">
              <a:lnSpc>
                <a:spcPct val="120000"/>
              </a:lnSpc>
            </a:pPr>
            <a:endParaRPr lang="en-US" altLang="nl-NL" sz="1200" dirty="0">
              <a:latin typeface="Courier New" panose="02070309020205020404" pitchFamily="49" charset="0"/>
            </a:endParaRPr>
          </a:p>
        </p:txBody>
      </p:sp>
    </p:spTree>
    <p:extLst>
      <p:ext uri="{BB962C8B-B14F-4D97-AF65-F5344CB8AC3E}">
        <p14:creationId xmlns:p14="http://schemas.microsoft.com/office/powerpoint/2010/main" val="29993118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7337"/>
            <a:ext cx="8911687" cy="640445"/>
          </a:xfrm>
        </p:spPr>
        <p:txBody>
          <a:bodyPr/>
          <a:lstStyle/>
          <a:p>
            <a:pPr algn="ctr"/>
            <a:r>
              <a:rPr lang="nl-NL" b="1" dirty="0"/>
              <a:t>Numpy - ndarray</a:t>
            </a:r>
            <a:endParaRPr lang="en-US" b="1" dirty="0"/>
          </a:p>
        </p:txBody>
      </p:sp>
      <p:sp>
        <p:nvSpPr>
          <p:cNvPr id="3" name="Content Placeholder 2"/>
          <p:cNvSpPr>
            <a:spLocks noGrp="1"/>
          </p:cNvSpPr>
          <p:nvPr>
            <p:ph idx="1"/>
          </p:nvPr>
        </p:nvSpPr>
        <p:spPr>
          <a:xfrm>
            <a:off x="2589212" y="953037"/>
            <a:ext cx="8915400" cy="4958185"/>
          </a:xfrm>
        </p:spPr>
        <p:txBody>
          <a:bodyPr/>
          <a:lstStyle/>
          <a:p>
            <a:r>
              <a:rPr lang="en-US" altLang="nl-NL" dirty="0" err="1"/>
              <a:t>NumPy's</a:t>
            </a:r>
            <a:r>
              <a:rPr lang="en-US" altLang="nl-NL" dirty="0"/>
              <a:t> main object is the homogeneous multidimensional array called </a:t>
            </a:r>
            <a:r>
              <a:rPr lang="en-US" altLang="nl-NL" dirty="0" err="1">
                <a:latin typeface="Courier New" panose="02070309020205020404" pitchFamily="49" charset="0"/>
              </a:rPr>
              <a:t>ndarray</a:t>
            </a:r>
            <a:r>
              <a:rPr lang="en-US" altLang="nl-NL" dirty="0"/>
              <a:t>. </a:t>
            </a:r>
          </a:p>
          <a:p>
            <a:pPr lvl="1"/>
            <a:r>
              <a:rPr lang="en-US" altLang="nl-NL" dirty="0"/>
              <a:t>This is a table of elements (usually numbers), all of the same type, indexed by a tuple of positive integers. Typical examples of multidimensional arrays include vectors, matrices, images and spreadsheets.</a:t>
            </a:r>
          </a:p>
          <a:p>
            <a:pPr lvl="1"/>
            <a:r>
              <a:rPr lang="en-US" altLang="nl-NL" dirty="0"/>
              <a:t>Dimensions usually called axes, number of axes is the </a:t>
            </a:r>
            <a:r>
              <a:rPr lang="en-US" altLang="nl-NL" dirty="0" smtClean="0"/>
              <a:t>rank</a:t>
            </a:r>
          </a:p>
          <a:p>
            <a:pPr marL="0" indent="0">
              <a:buNone/>
            </a:pPr>
            <a:r>
              <a:rPr lang="en-US" altLang="nl-NL" dirty="0"/>
              <a:t>[7, 5, -1] 			An array of rank 1 i.e. It has 1 axis of length 3</a:t>
            </a:r>
          </a:p>
          <a:p>
            <a:pPr marL="0" indent="0">
              <a:buNone/>
            </a:pPr>
            <a:endParaRPr lang="en-US" altLang="nl-NL" dirty="0"/>
          </a:p>
          <a:p>
            <a:pPr marL="0" indent="0">
              <a:buNone/>
            </a:pPr>
            <a:r>
              <a:rPr lang="en-US" altLang="nl-NL" dirty="0"/>
              <a:t>[ [ 1.5, 0.2, -3.7] , 		An array of rank 2 i.e. It has 2 axes, the first </a:t>
            </a:r>
          </a:p>
          <a:p>
            <a:pPr marL="0" indent="0">
              <a:buNone/>
            </a:pPr>
            <a:r>
              <a:rPr lang="en-US" altLang="nl-NL" dirty="0"/>
              <a:t>[ 0.1, 1.7, 2.9] ] 		</a:t>
            </a:r>
            <a:r>
              <a:rPr lang="en-US" altLang="nl-NL" dirty="0" smtClean="0"/>
              <a:t>	length </a:t>
            </a:r>
            <a:r>
              <a:rPr lang="en-US" altLang="nl-NL" dirty="0"/>
              <a:t>3, the second of length 3 (a matrix </a:t>
            </a:r>
          </a:p>
          <a:p>
            <a:pPr marL="0" indent="0">
              <a:buNone/>
            </a:pPr>
            <a:r>
              <a:rPr lang="en-US" altLang="nl-NL" dirty="0"/>
              <a:t>			</a:t>
            </a:r>
            <a:r>
              <a:rPr lang="en-US" altLang="nl-NL" dirty="0" smtClean="0"/>
              <a:t>			with </a:t>
            </a:r>
            <a:r>
              <a:rPr lang="en-US" altLang="nl-NL" dirty="0"/>
              <a:t>2 rows and 3 columns</a:t>
            </a:r>
            <a:endParaRPr lang="nl-NL" altLang="nl-NL" dirty="0"/>
          </a:p>
          <a:p>
            <a:pPr marL="457200" lvl="1" indent="0">
              <a:buNone/>
            </a:pP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89</a:t>
            </a:fld>
            <a:endParaRPr lang="en-US"/>
          </a:p>
        </p:txBody>
      </p:sp>
    </p:spTree>
    <p:extLst>
      <p:ext uri="{BB962C8B-B14F-4D97-AF65-F5344CB8AC3E}">
        <p14:creationId xmlns:p14="http://schemas.microsoft.com/office/powerpoint/2010/main" val="271135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ASPECTS OF LANGUAGES</a:t>
            </a:r>
          </a:p>
        </p:txBody>
      </p:sp>
      <p:sp>
        <p:nvSpPr>
          <p:cNvPr id="3" name="Content Placeholder 2"/>
          <p:cNvSpPr>
            <a:spLocks noGrp="1"/>
          </p:cNvSpPr>
          <p:nvPr>
            <p:ph idx="1"/>
          </p:nvPr>
        </p:nvSpPr>
        <p:spPr/>
        <p:txBody>
          <a:bodyPr/>
          <a:lstStyle/>
          <a:p>
            <a:r>
              <a:rPr lang="en-US" dirty="0" smtClean="0"/>
              <a:t>primitive </a:t>
            </a:r>
            <a:r>
              <a:rPr lang="en-US" dirty="0"/>
              <a:t>constructs</a:t>
            </a:r>
          </a:p>
          <a:p>
            <a:pPr lvl="1"/>
            <a:r>
              <a:rPr lang="en-US" dirty="0" smtClean="0"/>
              <a:t>English</a:t>
            </a:r>
            <a:r>
              <a:rPr lang="en-US" dirty="0"/>
              <a:t>: words</a:t>
            </a:r>
          </a:p>
          <a:p>
            <a:pPr lvl="1"/>
            <a:r>
              <a:rPr lang="en-US" dirty="0" smtClean="0"/>
              <a:t>programming </a:t>
            </a:r>
            <a:r>
              <a:rPr lang="en-US" dirty="0"/>
              <a:t>language: numbers, strings, simple operators </a:t>
            </a:r>
          </a:p>
          <a:p>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9</a:t>
            </a:fld>
            <a:endParaRPr lang="en-US"/>
          </a:p>
        </p:txBody>
      </p:sp>
      <p:pic>
        <p:nvPicPr>
          <p:cNvPr id="7" name="Picture 6"/>
          <p:cNvPicPr>
            <a:picLocks noChangeAspect="1"/>
          </p:cNvPicPr>
          <p:nvPr/>
        </p:nvPicPr>
        <p:blipFill>
          <a:blip r:embed="rId2"/>
          <a:stretch>
            <a:fillRect/>
          </a:stretch>
        </p:blipFill>
        <p:spPr>
          <a:xfrm>
            <a:off x="1607796" y="3314215"/>
            <a:ext cx="5669280" cy="2398846"/>
          </a:xfrm>
          <a:prstGeom prst="rect">
            <a:avLst/>
          </a:prstGeom>
        </p:spPr>
      </p:pic>
      <p:pic>
        <p:nvPicPr>
          <p:cNvPr id="8" name="Picture 7"/>
          <p:cNvPicPr>
            <a:picLocks noChangeAspect="1"/>
          </p:cNvPicPr>
          <p:nvPr/>
        </p:nvPicPr>
        <p:blipFill>
          <a:blip r:embed="rId3"/>
          <a:stretch>
            <a:fillRect/>
          </a:stretch>
        </p:blipFill>
        <p:spPr>
          <a:xfrm>
            <a:off x="7228518" y="3317954"/>
            <a:ext cx="2560320" cy="2392562"/>
          </a:xfrm>
          <a:prstGeom prst="rect">
            <a:avLst/>
          </a:prstGeom>
        </p:spPr>
      </p:pic>
    </p:spTree>
    <p:extLst>
      <p:ext uri="{BB962C8B-B14F-4D97-AF65-F5344CB8AC3E}">
        <p14:creationId xmlns:p14="http://schemas.microsoft.com/office/powerpoint/2010/main" val="9492396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99972"/>
            <a:ext cx="8911687" cy="1280890"/>
          </a:xfrm>
        </p:spPr>
        <p:txBody>
          <a:bodyPr/>
          <a:lstStyle/>
          <a:p>
            <a:pPr algn="ctr"/>
            <a:r>
              <a:rPr lang="nl-NL" b="1" dirty="0"/>
              <a:t>Numpy – ndarray attributes</a:t>
            </a:r>
            <a:endParaRPr lang="en-US" b="1" dirty="0"/>
          </a:p>
        </p:txBody>
      </p:sp>
      <p:sp>
        <p:nvSpPr>
          <p:cNvPr id="3" name="Content Placeholder 2"/>
          <p:cNvSpPr>
            <a:spLocks noGrp="1"/>
          </p:cNvSpPr>
          <p:nvPr>
            <p:ph idx="1"/>
          </p:nvPr>
        </p:nvSpPr>
        <p:spPr>
          <a:xfrm>
            <a:off x="2589212" y="787782"/>
            <a:ext cx="8915400" cy="5123440"/>
          </a:xfrm>
        </p:spPr>
        <p:txBody>
          <a:bodyPr/>
          <a:lstStyle/>
          <a:p>
            <a:pPr algn="just"/>
            <a:r>
              <a:rPr lang="en-US" altLang="nl-NL" sz="1600" b="1" dirty="0" err="1"/>
              <a:t>ndarray.ndim</a:t>
            </a:r>
            <a:endParaRPr lang="en-US" altLang="nl-NL" sz="1600" b="1" dirty="0"/>
          </a:p>
          <a:p>
            <a:pPr lvl="1" algn="just"/>
            <a:r>
              <a:rPr lang="en-US" altLang="nl-NL" sz="1400" dirty="0"/>
              <a:t>the number of axes (dimensions) of the array i.e. the rank. </a:t>
            </a:r>
          </a:p>
          <a:p>
            <a:pPr algn="just"/>
            <a:r>
              <a:rPr lang="en-US" altLang="nl-NL" sz="1600" b="1" dirty="0" err="1"/>
              <a:t>ndarray.shape</a:t>
            </a:r>
            <a:endParaRPr lang="en-US" altLang="nl-NL" sz="1600" b="1" dirty="0"/>
          </a:p>
          <a:p>
            <a:pPr lvl="1" algn="just"/>
            <a:r>
              <a:rPr lang="en-US" altLang="nl-NL" sz="1400" dirty="0"/>
              <a:t>the dimensions of the array. This is a tuple of integers indicating the size of the array in each dimension. For a matrix with n rows and m columns, shape will be (</a:t>
            </a:r>
            <a:r>
              <a:rPr lang="en-US" altLang="nl-NL" sz="1400" dirty="0" err="1"/>
              <a:t>n,m</a:t>
            </a:r>
            <a:r>
              <a:rPr lang="en-US" altLang="nl-NL" sz="1400" dirty="0"/>
              <a:t>). The length of the shape tuple is therefore the rank, or number of dimensions, </a:t>
            </a:r>
            <a:r>
              <a:rPr lang="en-US" altLang="nl-NL" sz="1400" dirty="0" err="1"/>
              <a:t>ndim</a:t>
            </a:r>
            <a:r>
              <a:rPr lang="en-US" altLang="nl-NL" sz="1400" dirty="0"/>
              <a:t>. </a:t>
            </a:r>
          </a:p>
          <a:p>
            <a:pPr algn="just"/>
            <a:r>
              <a:rPr lang="en-US" altLang="nl-NL" sz="1600" b="1" dirty="0" err="1"/>
              <a:t>ndarray.size</a:t>
            </a:r>
            <a:endParaRPr lang="en-US" altLang="nl-NL" sz="1600" b="1" dirty="0"/>
          </a:p>
          <a:p>
            <a:pPr lvl="1" algn="just"/>
            <a:r>
              <a:rPr lang="en-US" altLang="nl-NL" sz="1400" dirty="0"/>
              <a:t>the total number of elements of the array, equal to the product of the elements of shape. </a:t>
            </a:r>
          </a:p>
          <a:p>
            <a:pPr algn="just"/>
            <a:r>
              <a:rPr lang="en-US" altLang="nl-NL" sz="1600" b="1" dirty="0" err="1"/>
              <a:t>ndarray.dtype</a:t>
            </a:r>
            <a:endParaRPr lang="en-US" altLang="nl-NL" sz="1600" b="1" dirty="0"/>
          </a:p>
          <a:p>
            <a:pPr lvl="1" algn="just"/>
            <a:r>
              <a:rPr lang="en-US" altLang="nl-NL" sz="1400" dirty="0"/>
              <a:t>an object describing the type of the elements in the array. One can create or specify </a:t>
            </a:r>
            <a:r>
              <a:rPr lang="en-US" altLang="nl-NL" sz="1400" dirty="0" err="1"/>
              <a:t>dtype's</a:t>
            </a:r>
            <a:r>
              <a:rPr lang="en-US" altLang="nl-NL" sz="1400" dirty="0"/>
              <a:t> using standard Python types. </a:t>
            </a:r>
            <a:r>
              <a:rPr lang="en-US" altLang="nl-NL" sz="1400" dirty="0" err="1"/>
              <a:t>NumPy</a:t>
            </a:r>
            <a:r>
              <a:rPr lang="en-US" altLang="nl-NL" sz="1400" dirty="0"/>
              <a:t> provides many, for example </a:t>
            </a:r>
            <a:r>
              <a:rPr lang="en-US" altLang="nl-NL" sz="1400" dirty="0" err="1"/>
              <a:t>bool</a:t>
            </a:r>
            <a:r>
              <a:rPr lang="en-US" altLang="nl-NL" sz="1400" dirty="0"/>
              <a:t>_, character, </a:t>
            </a:r>
            <a:r>
              <a:rPr lang="en-US" altLang="nl-NL" sz="1400" dirty="0" err="1"/>
              <a:t>int</a:t>
            </a:r>
            <a:r>
              <a:rPr lang="en-US" altLang="nl-NL" sz="1400" dirty="0"/>
              <a:t>_, int8, int16, int32, int64, float_, float8, float16, float32, float64, complex_, complex64, object_. </a:t>
            </a:r>
          </a:p>
          <a:p>
            <a:pPr algn="just"/>
            <a:r>
              <a:rPr lang="en-US" altLang="nl-NL" sz="1600" b="1" dirty="0" err="1"/>
              <a:t>ndarray.itemsize</a:t>
            </a:r>
            <a:endParaRPr lang="en-US" altLang="nl-NL" sz="1600" b="1" dirty="0"/>
          </a:p>
          <a:p>
            <a:pPr lvl="1" algn="just"/>
            <a:r>
              <a:rPr lang="en-US" altLang="nl-NL" sz="1400" dirty="0"/>
              <a:t>the size in bytes of each element of the array. E.g. for elements of type float64, </a:t>
            </a:r>
            <a:r>
              <a:rPr lang="en-US" altLang="nl-NL" sz="1400" dirty="0" err="1"/>
              <a:t>itemsize</a:t>
            </a:r>
            <a:r>
              <a:rPr lang="en-US" altLang="nl-NL" sz="1400" dirty="0"/>
              <a:t> is 8 (=64/8), while complex32 has </a:t>
            </a:r>
            <a:r>
              <a:rPr lang="en-US" altLang="nl-NL" sz="1400" dirty="0" err="1"/>
              <a:t>itemsize</a:t>
            </a:r>
            <a:r>
              <a:rPr lang="en-US" altLang="nl-NL" sz="1400" dirty="0"/>
              <a:t> 4 (=32/8) (equivalent to </a:t>
            </a:r>
            <a:r>
              <a:rPr lang="en-US" altLang="nl-NL" sz="1400" dirty="0" err="1"/>
              <a:t>ndarray.dtype.itemsize</a:t>
            </a:r>
            <a:r>
              <a:rPr lang="en-US" altLang="nl-NL" sz="1400" dirty="0"/>
              <a:t>).</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90</a:t>
            </a:fld>
            <a:endParaRPr lang="en-US"/>
          </a:p>
        </p:txBody>
      </p:sp>
    </p:spTree>
    <p:extLst>
      <p:ext uri="{BB962C8B-B14F-4D97-AF65-F5344CB8AC3E}">
        <p14:creationId xmlns:p14="http://schemas.microsoft.com/office/powerpoint/2010/main" val="35727498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nl-NL" b="1" dirty="0" smtClean="0"/>
              <a:t>Numpy – array creation and use</a:t>
            </a:r>
          </a:p>
        </p:txBody>
      </p:sp>
      <p:sp>
        <p:nvSpPr>
          <p:cNvPr id="18435" name="Rectangle 3"/>
          <p:cNvSpPr>
            <a:spLocks noChangeArrowheads="1"/>
          </p:cNvSpPr>
          <p:nvPr/>
        </p:nvSpPr>
        <p:spPr bwMode="auto">
          <a:xfrm>
            <a:off x="2063750" y="2060576"/>
            <a:ext cx="3600450" cy="4302125"/>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s-ES" altLang="nl-NL" sz="1200" dirty="0">
                <a:latin typeface="Courier New" panose="02070309020205020404" pitchFamily="49" charset="0"/>
              </a:rPr>
              <a:t>&gt;&gt;&gt; x = </a:t>
            </a:r>
            <a:r>
              <a:rPr lang="es-ES" altLang="nl-NL" sz="1200" dirty="0" err="1">
                <a:latin typeface="Courier New" panose="02070309020205020404" pitchFamily="49" charset="0"/>
              </a:rPr>
              <a:t>np.array</a:t>
            </a:r>
            <a:r>
              <a:rPr lang="es-ES" altLang="nl-NL" sz="1200" dirty="0">
                <a:latin typeface="Courier New" panose="02070309020205020404" pitchFamily="49" charset="0"/>
              </a:rPr>
              <a:t>([1,2,3,4])</a:t>
            </a:r>
          </a:p>
          <a:p>
            <a:pPr algn="l" eaLnBrk="1" hangingPunct="1">
              <a:lnSpc>
                <a:spcPct val="120000"/>
              </a:lnSpc>
            </a:pPr>
            <a:r>
              <a:rPr lang="es-ES" altLang="nl-NL" sz="1200" dirty="0">
                <a:latin typeface="Courier New" panose="02070309020205020404" pitchFamily="49" charset="0"/>
              </a:rPr>
              <a:t>&gt;&gt;&gt; y = x</a:t>
            </a:r>
          </a:p>
          <a:p>
            <a:pPr algn="l" eaLnBrk="1" hangingPunct="1">
              <a:lnSpc>
                <a:spcPct val="120000"/>
              </a:lnSpc>
            </a:pPr>
            <a:r>
              <a:rPr lang="es-ES" altLang="nl-NL" sz="1200" dirty="0">
                <a:latin typeface="Courier New" panose="02070309020205020404" pitchFamily="49" charset="0"/>
              </a:rPr>
              <a:t>&gt;&gt;&gt; x </a:t>
            </a:r>
            <a:r>
              <a:rPr lang="es-ES" altLang="nl-NL" sz="1200" dirty="0" err="1">
                <a:latin typeface="Courier New" panose="02070309020205020404" pitchFamily="49" charset="0"/>
              </a:rPr>
              <a:t>is</a:t>
            </a:r>
            <a:r>
              <a:rPr lang="es-ES" altLang="nl-NL" sz="1200" dirty="0">
                <a:latin typeface="Courier New" panose="02070309020205020404" pitchFamily="49" charset="0"/>
              </a:rPr>
              <a:t> y</a:t>
            </a:r>
          </a:p>
          <a:p>
            <a:pPr algn="l" eaLnBrk="1" hangingPunct="1">
              <a:lnSpc>
                <a:spcPct val="120000"/>
              </a:lnSpc>
            </a:pPr>
            <a:r>
              <a:rPr lang="es-ES" altLang="nl-NL" sz="1200" dirty="0">
                <a:latin typeface="Courier New" panose="02070309020205020404" pitchFamily="49" charset="0"/>
              </a:rPr>
              <a:t>True</a:t>
            </a:r>
          </a:p>
          <a:p>
            <a:pPr algn="l" eaLnBrk="1" hangingPunct="1">
              <a:lnSpc>
                <a:spcPct val="120000"/>
              </a:lnSpc>
            </a:pPr>
            <a:r>
              <a:rPr lang="es-ES" altLang="nl-NL" sz="1200" dirty="0">
                <a:latin typeface="Courier New" panose="02070309020205020404" pitchFamily="49" charset="0"/>
              </a:rPr>
              <a:t>&gt;&gt;&gt; id(x), id(y)</a:t>
            </a:r>
          </a:p>
          <a:p>
            <a:pPr algn="l" eaLnBrk="1" hangingPunct="1">
              <a:lnSpc>
                <a:spcPct val="120000"/>
              </a:lnSpc>
            </a:pPr>
            <a:r>
              <a:rPr lang="es-ES" altLang="nl-NL" sz="1200" dirty="0">
                <a:latin typeface="Courier New" panose="02070309020205020404" pitchFamily="49" charset="0"/>
              </a:rPr>
              <a:t>(139814289111920, 139814289111920)</a:t>
            </a:r>
          </a:p>
          <a:p>
            <a:pPr algn="l" eaLnBrk="1" hangingPunct="1">
              <a:lnSpc>
                <a:spcPct val="120000"/>
              </a:lnSpc>
            </a:pPr>
            <a:r>
              <a:rPr lang="es-ES" altLang="nl-NL" sz="1200" dirty="0">
                <a:latin typeface="Courier New" panose="02070309020205020404" pitchFamily="49" charset="0"/>
              </a:rPr>
              <a:t>&gt;&gt;&gt; x[0] = 9</a:t>
            </a:r>
          </a:p>
          <a:p>
            <a:pPr algn="l" eaLnBrk="1" hangingPunct="1">
              <a:lnSpc>
                <a:spcPct val="120000"/>
              </a:lnSpc>
            </a:pPr>
            <a:r>
              <a:rPr lang="es-ES" altLang="nl-NL" sz="1200" dirty="0">
                <a:latin typeface="Courier New" panose="02070309020205020404" pitchFamily="49" charset="0"/>
              </a:rPr>
              <a:t>&gt;&gt;&gt; y</a:t>
            </a:r>
          </a:p>
          <a:p>
            <a:pPr algn="l" eaLnBrk="1" hangingPunct="1">
              <a:lnSpc>
                <a:spcPct val="120000"/>
              </a:lnSpc>
            </a:pPr>
            <a:r>
              <a:rPr lang="es-ES" altLang="nl-NL" sz="1200" dirty="0" err="1">
                <a:latin typeface="Courier New" panose="02070309020205020404" pitchFamily="49" charset="0"/>
              </a:rPr>
              <a:t>array</a:t>
            </a:r>
            <a:r>
              <a:rPr lang="es-ES" altLang="nl-NL" sz="1200" dirty="0">
                <a:latin typeface="Courier New" panose="02070309020205020404" pitchFamily="49" charset="0"/>
              </a:rPr>
              <a:t>([9, 2, 3, 4])</a:t>
            </a:r>
            <a:endParaRPr lang="nl-NL" altLang="nl-NL" sz="1200" dirty="0">
              <a:latin typeface="Courier New" panose="02070309020205020404" pitchFamily="49" charset="0"/>
            </a:endParaRPr>
          </a:p>
          <a:p>
            <a:pPr algn="l" eaLnBrk="1" hangingPunct="1">
              <a:lnSpc>
                <a:spcPct val="120000"/>
              </a:lnSpc>
            </a:pPr>
            <a:endParaRPr lang="es-ES" altLang="nl-NL" sz="1200" dirty="0">
              <a:latin typeface="Courier New" panose="02070309020205020404" pitchFamily="49" charset="0"/>
            </a:endParaRPr>
          </a:p>
          <a:p>
            <a:pPr algn="l" eaLnBrk="1" hangingPunct="1">
              <a:lnSpc>
                <a:spcPct val="120000"/>
              </a:lnSpc>
            </a:pPr>
            <a:r>
              <a:rPr lang="es-ES" altLang="nl-NL" sz="1200" dirty="0">
                <a:latin typeface="Courier New" panose="02070309020205020404" pitchFamily="49" charset="0"/>
              </a:rPr>
              <a:t>&gt;&gt;&gt; x[0] = 1</a:t>
            </a:r>
          </a:p>
          <a:p>
            <a:pPr algn="l" eaLnBrk="1" hangingPunct="1">
              <a:lnSpc>
                <a:spcPct val="120000"/>
              </a:lnSpc>
            </a:pPr>
            <a:r>
              <a:rPr lang="es-ES" altLang="nl-NL" sz="1200" dirty="0">
                <a:latin typeface="Courier New" panose="02070309020205020404" pitchFamily="49" charset="0"/>
              </a:rPr>
              <a:t>&gt;&gt;&gt; z = x[:]</a:t>
            </a:r>
          </a:p>
          <a:p>
            <a:pPr algn="l" eaLnBrk="1" hangingPunct="1">
              <a:lnSpc>
                <a:spcPct val="120000"/>
              </a:lnSpc>
            </a:pPr>
            <a:r>
              <a:rPr lang="es-ES" altLang="nl-NL" sz="1200" dirty="0">
                <a:latin typeface="Courier New" panose="02070309020205020404" pitchFamily="49" charset="0"/>
              </a:rPr>
              <a:t>&gt;&gt;&gt; x </a:t>
            </a:r>
            <a:r>
              <a:rPr lang="es-ES" altLang="nl-NL" sz="1200" dirty="0" err="1">
                <a:latin typeface="Courier New" panose="02070309020205020404" pitchFamily="49" charset="0"/>
              </a:rPr>
              <a:t>is</a:t>
            </a:r>
            <a:r>
              <a:rPr lang="es-ES" altLang="nl-NL" sz="1200" dirty="0">
                <a:latin typeface="Courier New" panose="02070309020205020404" pitchFamily="49" charset="0"/>
              </a:rPr>
              <a:t> z</a:t>
            </a:r>
          </a:p>
          <a:p>
            <a:pPr algn="l" eaLnBrk="1" hangingPunct="1">
              <a:lnSpc>
                <a:spcPct val="120000"/>
              </a:lnSpc>
            </a:pPr>
            <a:r>
              <a:rPr lang="es-ES" altLang="nl-NL" sz="1200" dirty="0">
                <a:latin typeface="Courier New" panose="02070309020205020404" pitchFamily="49" charset="0"/>
              </a:rPr>
              <a:t>False</a:t>
            </a:r>
          </a:p>
          <a:p>
            <a:pPr algn="l" eaLnBrk="1" hangingPunct="1">
              <a:lnSpc>
                <a:spcPct val="120000"/>
              </a:lnSpc>
            </a:pPr>
            <a:r>
              <a:rPr lang="es-ES" altLang="nl-NL" sz="1200" dirty="0">
                <a:latin typeface="Courier New" panose="02070309020205020404" pitchFamily="49" charset="0"/>
              </a:rPr>
              <a:t>&gt;&gt;&gt; id(x), id(z)</a:t>
            </a:r>
          </a:p>
          <a:p>
            <a:pPr algn="l" eaLnBrk="1" hangingPunct="1">
              <a:lnSpc>
                <a:spcPct val="120000"/>
              </a:lnSpc>
            </a:pPr>
            <a:r>
              <a:rPr lang="es-ES" altLang="nl-NL" sz="1200" dirty="0">
                <a:latin typeface="Courier New" panose="02070309020205020404" pitchFamily="49" charset="0"/>
              </a:rPr>
              <a:t>(139814289111920, 139814289112080)</a:t>
            </a:r>
          </a:p>
          <a:p>
            <a:pPr algn="l" eaLnBrk="1" hangingPunct="1">
              <a:lnSpc>
                <a:spcPct val="120000"/>
              </a:lnSpc>
            </a:pPr>
            <a:r>
              <a:rPr lang="es-ES" altLang="nl-NL" sz="1200" dirty="0">
                <a:latin typeface="Courier New" panose="02070309020205020404" pitchFamily="49" charset="0"/>
              </a:rPr>
              <a:t>&gt;&gt;&gt; x[0] = 8</a:t>
            </a:r>
          </a:p>
          <a:p>
            <a:pPr algn="l" eaLnBrk="1" hangingPunct="1">
              <a:lnSpc>
                <a:spcPct val="120000"/>
              </a:lnSpc>
            </a:pPr>
            <a:r>
              <a:rPr lang="es-ES" altLang="nl-NL" sz="1200" dirty="0">
                <a:latin typeface="Courier New" panose="02070309020205020404" pitchFamily="49" charset="0"/>
              </a:rPr>
              <a:t>&gt;&gt;&gt; z</a:t>
            </a:r>
          </a:p>
          <a:p>
            <a:pPr algn="l" eaLnBrk="1" hangingPunct="1">
              <a:lnSpc>
                <a:spcPct val="120000"/>
              </a:lnSpc>
            </a:pPr>
            <a:r>
              <a:rPr lang="es-ES" altLang="nl-NL" sz="1200" dirty="0" err="1">
                <a:latin typeface="Courier New" panose="02070309020205020404" pitchFamily="49" charset="0"/>
              </a:rPr>
              <a:t>array</a:t>
            </a:r>
            <a:r>
              <a:rPr lang="es-ES" altLang="nl-NL" sz="1200" dirty="0">
                <a:latin typeface="Courier New" panose="02070309020205020404" pitchFamily="49" charset="0"/>
              </a:rPr>
              <a:t>([8, 2, 3, 4])</a:t>
            </a:r>
          </a:p>
        </p:txBody>
      </p:sp>
      <p:sp>
        <p:nvSpPr>
          <p:cNvPr id="18436" name="Rectangle 1"/>
          <p:cNvSpPr>
            <a:spLocks noChangeArrowheads="1"/>
          </p:cNvSpPr>
          <p:nvPr/>
        </p:nvSpPr>
        <p:spPr bwMode="auto">
          <a:xfrm>
            <a:off x="2063750" y="1557339"/>
            <a:ext cx="81359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r>
              <a:rPr lang="en-US" altLang="nl-NL" sz="1800"/>
              <a:t>Two ndarrays are mutable and may be views to the same memory:</a:t>
            </a:r>
          </a:p>
        </p:txBody>
      </p:sp>
      <p:sp>
        <p:nvSpPr>
          <p:cNvPr id="18437" name="Rectangle 3"/>
          <p:cNvSpPr>
            <a:spLocks noChangeArrowheads="1"/>
          </p:cNvSpPr>
          <p:nvPr/>
        </p:nvSpPr>
        <p:spPr bwMode="auto">
          <a:xfrm>
            <a:off x="6167439" y="2051050"/>
            <a:ext cx="4103687" cy="4302716"/>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s-ES" altLang="nl-NL" sz="1200" dirty="0">
                <a:latin typeface="Courier New" panose="02070309020205020404" pitchFamily="49" charset="0"/>
              </a:rPr>
              <a:t>&gt;&gt;&gt; x = </a:t>
            </a:r>
            <a:r>
              <a:rPr lang="es-ES" altLang="nl-NL" sz="1200" dirty="0" err="1">
                <a:latin typeface="Courier New" panose="02070309020205020404" pitchFamily="49" charset="0"/>
              </a:rPr>
              <a:t>np.array</a:t>
            </a:r>
            <a:r>
              <a:rPr lang="es-ES" altLang="nl-NL" sz="1200" dirty="0">
                <a:latin typeface="Courier New" panose="02070309020205020404" pitchFamily="49" charset="0"/>
              </a:rPr>
              <a:t>([1,2,3,4])</a:t>
            </a:r>
          </a:p>
          <a:p>
            <a:pPr algn="l" eaLnBrk="1" hangingPunct="1">
              <a:lnSpc>
                <a:spcPct val="120000"/>
              </a:lnSpc>
            </a:pPr>
            <a:r>
              <a:rPr lang="es-ES" altLang="nl-NL" sz="1200" dirty="0">
                <a:latin typeface="Courier New" panose="02070309020205020404" pitchFamily="49" charset="0"/>
              </a:rPr>
              <a:t>&gt;&gt;&gt; y = </a:t>
            </a:r>
            <a:r>
              <a:rPr lang="es-ES" altLang="nl-NL" sz="1200" dirty="0" err="1">
                <a:latin typeface="Courier New" panose="02070309020205020404" pitchFamily="49" charset="0"/>
              </a:rPr>
              <a:t>x.copy</a:t>
            </a:r>
            <a:r>
              <a:rPr lang="es-ES" altLang="nl-NL" sz="1200" dirty="0">
                <a:latin typeface="Courier New" panose="02070309020205020404" pitchFamily="49" charset="0"/>
              </a:rPr>
              <a:t>()</a:t>
            </a:r>
          </a:p>
          <a:p>
            <a:pPr algn="l" eaLnBrk="1" hangingPunct="1">
              <a:lnSpc>
                <a:spcPct val="120000"/>
              </a:lnSpc>
            </a:pPr>
            <a:r>
              <a:rPr lang="es-ES" altLang="nl-NL" sz="1200" dirty="0">
                <a:latin typeface="Courier New" panose="02070309020205020404" pitchFamily="49" charset="0"/>
              </a:rPr>
              <a:t>&gt;&gt;&gt; x </a:t>
            </a:r>
            <a:r>
              <a:rPr lang="es-ES" altLang="nl-NL" sz="1200" dirty="0" err="1">
                <a:latin typeface="Courier New" panose="02070309020205020404" pitchFamily="49" charset="0"/>
              </a:rPr>
              <a:t>is</a:t>
            </a:r>
            <a:r>
              <a:rPr lang="es-ES" altLang="nl-NL" sz="1200" dirty="0">
                <a:latin typeface="Courier New" panose="02070309020205020404" pitchFamily="49" charset="0"/>
              </a:rPr>
              <a:t> y</a:t>
            </a:r>
          </a:p>
          <a:p>
            <a:pPr algn="l" eaLnBrk="1" hangingPunct="1">
              <a:lnSpc>
                <a:spcPct val="120000"/>
              </a:lnSpc>
            </a:pPr>
            <a:r>
              <a:rPr lang="es-ES" altLang="nl-NL" sz="1200" dirty="0">
                <a:latin typeface="Courier New" panose="02070309020205020404" pitchFamily="49" charset="0"/>
              </a:rPr>
              <a:t>False</a:t>
            </a:r>
          </a:p>
          <a:p>
            <a:pPr algn="l" eaLnBrk="1" hangingPunct="1">
              <a:lnSpc>
                <a:spcPct val="120000"/>
              </a:lnSpc>
            </a:pPr>
            <a:r>
              <a:rPr lang="es-ES" altLang="nl-NL" sz="1200" dirty="0">
                <a:latin typeface="Courier New" panose="02070309020205020404" pitchFamily="49" charset="0"/>
              </a:rPr>
              <a:t>&gt;&gt;&gt; id(x), id(y)</a:t>
            </a:r>
          </a:p>
          <a:p>
            <a:pPr algn="l" eaLnBrk="1" hangingPunct="1">
              <a:lnSpc>
                <a:spcPct val="120000"/>
              </a:lnSpc>
            </a:pPr>
            <a:r>
              <a:rPr lang="es-ES" altLang="nl-NL" sz="1200" dirty="0">
                <a:latin typeface="Courier New" panose="02070309020205020404" pitchFamily="49" charset="0"/>
              </a:rPr>
              <a:t>(139814289111920, 139814289111840)</a:t>
            </a:r>
          </a:p>
          <a:p>
            <a:pPr algn="l" eaLnBrk="1" hangingPunct="1">
              <a:lnSpc>
                <a:spcPct val="120000"/>
              </a:lnSpc>
            </a:pPr>
            <a:r>
              <a:rPr lang="es-ES" altLang="nl-NL" sz="1200" dirty="0">
                <a:latin typeface="Courier New" panose="02070309020205020404" pitchFamily="49" charset="0"/>
              </a:rPr>
              <a:t>&gt;&gt;&gt; x[0] = 9</a:t>
            </a:r>
          </a:p>
          <a:p>
            <a:pPr algn="l" eaLnBrk="1" hangingPunct="1">
              <a:lnSpc>
                <a:spcPct val="120000"/>
              </a:lnSpc>
            </a:pPr>
            <a:r>
              <a:rPr lang="es-ES" altLang="nl-NL" sz="1200" dirty="0">
                <a:latin typeface="Courier New" panose="02070309020205020404" pitchFamily="49" charset="0"/>
              </a:rPr>
              <a:t>&gt;&gt;&gt; x</a:t>
            </a:r>
          </a:p>
          <a:p>
            <a:pPr algn="l" eaLnBrk="1" hangingPunct="1">
              <a:lnSpc>
                <a:spcPct val="120000"/>
              </a:lnSpc>
            </a:pPr>
            <a:r>
              <a:rPr lang="es-ES" altLang="nl-NL" sz="1200" dirty="0" err="1">
                <a:latin typeface="Courier New" panose="02070309020205020404" pitchFamily="49" charset="0"/>
              </a:rPr>
              <a:t>array</a:t>
            </a:r>
            <a:r>
              <a:rPr lang="es-ES" altLang="nl-NL" sz="1200" dirty="0">
                <a:latin typeface="Courier New" panose="02070309020205020404" pitchFamily="49" charset="0"/>
              </a:rPr>
              <a:t>([9, 2, 3, 4])</a:t>
            </a:r>
          </a:p>
          <a:p>
            <a:pPr algn="l" eaLnBrk="1" hangingPunct="1">
              <a:lnSpc>
                <a:spcPct val="120000"/>
              </a:lnSpc>
            </a:pPr>
            <a:r>
              <a:rPr lang="es-ES" altLang="nl-NL" sz="1200" dirty="0">
                <a:latin typeface="Courier New" panose="02070309020205020404" pitchFamily="49" charset="0"/>
              </a:rPr>
              <a:t>&gt;&gt;&gt; y</a:t>
            </a:r>
          </a:p>
          <a:p>
            <a:pPr algn="l" eaLnBrk="1" hangingPunct="1">
              <a:lnSpc>
                <a:spcPct val="120000"/>
              </a:lnSpc>
            </a:pPr>
            <a:r>
              <a:rPr lang="es-ES" altLang="nl-NL" sz="1200" dirty="0" err="1">
                <a:latin typeface="Courier New" panose="02070309020205020404" pitchFamily="49" charset="0"/>
              </a:rPr>
              <a:t>array</a:t>
            </a:r>
            <a:r>
              <a:rPr lang="es-ES" altLang="nl-NL" sz="1200" dirty="0">
                <a:latin typeface="Courier New" panose="02070309020205020404" pitchFamily="49" charset="0"/>
              </a:rPr>
              <a:t>([1, 2, 3, 4</a:t>
            </a:r>
            <a:r>
              <a:rPr lang="es-ES" altLang="nl-NL" sz="1200" dirty="0" smtClean="0">
                <a:latin typeface="Courier New" panose="02070309020205020404" pitchFamily="49" charset="0"/>
              </a:rPr>
              <a:t>])</a:t>
            </a:r>
          </a:p>
          <a:p>
            <a:pPr algn="l" eaLnBrk="1" hangingPunct="1">
              <a:lnSpc>
                <a:spcPct val="120000"/>
              </a:lnSpc>
            </a:pPr>
            <a:endParaRPr lang="es-ES" altLang="nl-NL" sz="1200" dirty="0" smtClean="0">
              <a:latin typeface="Courier New" panose="02070309020205020404" pitchFamily="49" charset="0"/>
            </a:endParaRPr>
          </a:p>
          <a:p>
            <a:pPr eaLnBrk="1" hangingPunct="1">
              <a:lnSpc>
                <a:spcPct val="120000"/>
              </a:lnSpc>
            </a:pPr>
            <a:r>
              <a:rPr lang="en-US" sz="1200" dirty="0" smtClean="0"/>
              <a:t>&gt;&gt;&gt;</a:t>
            </a:r>
            <a:r>
              <a:rPr lang="en-US" sz="1200" dirty="0">
                <a:latin typeface="Courier New" panose="02070309020205020404" pitchFamily="49" charset="0"/>
              </a:rPr>
              <a:t>a = </a:t>
            </a:r>
            <a:r>
              <a:rPr lang="en-US" sz="1200" dirty="0" err="1">
                <a:latin typeface="Courier New" panose="02070309020205020404" pitchFamily="49" charset="0"/>
              </a:rPr>
              <a:t>np.arange</a:t>
            </a:r>
            <a:r>
              <a:rPr lang="en-US" sz="1200" dirty="0">
                <a:latin typeface="Courier New" panose="02070309020205020404" pitchFamily="49" charset="0"/>
              </a:rPr>
              <a:t>(10).reshape((2,5)) </a:t>
            </a:r>
          </a:p>
          <a:p>
            <a:pPr eaLnBrk="1" hangingPunct="1">
              <a:lnSpc>
                <a:spcPct val="120000"/>
              </a:lnSpc>
            </a:pPr>
            <a:r>
              <a:rPr lang="en-US" sz="1200" dirty="0" smtClean="0">
                <a:latin typeface="Courier New" panose="02070309020205020404" pitchFamily="49" charset="0"/>
              </a:rPr>
              <a:t>&gt;&gt;&gt;</a:t>
            </a:r>
            <a:r>
              <a:rPr lang="en-US" sz="1200" dirty="0" err="1" smtClean="0">
                <a:latin typeface="Courier New" panose="02070309020205020404" pitchFamily="49" charset="0"/>
              </a:rPr>
              <a:t>a.ndim</a:t>
            </a:r>
            <a:r>
              <a:rPr lang="en-US" sz="1200" dirty="0" smtClean="0">
                <a:latin typeface="Courier New" panose="02070309020205020404" pitchFamily="49" charset="0"/>
              </a:rPr>
              <a:t>  </a:t>
            </a:r>
            <a:r>
              <a:rPr lang="en-US" sz="1200" dirty="0">
                <a:latin typeface="Courier New" panose="02070309020205020404" pitchFamily="49" charset="0"/>
              </a:rPr>
              <a:t># 2 dimension </a:t>
            </a:r>
          </a:p>
          <a:p>
            <a:pPr eaLnBrk="1" hangingPunct="1">
              <a:lnSpc>
                <a:spcPct val="120000"/>
              </a:lnSpc>
            </a:pPr>
            <a:r>
              <a:rPr lang="en-US" sz="1200" dirty="0" smtClean="0">
                <a:latin typeface="Courier New" panose="02070309020205020404" pitchFamily="49" charset="0"/>
              </a:rPr>
              <a:t>&gt;&gt;&gt;</a:t>
            </a:r>
            <a:r>
              <a:rPr lang="en-US" sz="1200" dirty="0" err="1" smtClean="0">
                <a:latin typeface="Courier New" panose="02070309020205020404" pitchFamily="49" charset="0"/>
              </a:rPr>
              <a:t>a.shape</a:t>
            </a:r>
            <a:r>
              <a:rPr lang="en-US" sz="1200" dirty="0" smtClean="0">
                <a:latin typeface="Courier New" panose="02070309020205020404" pitchFamily="49" charset="0"/>
              </a:rPr>
              <a:t> </a:t>
            </a:r>
            <a:r>
              <a:rPr lang="en-US" sz="1200" dirty="0">
                <a:latin typeface="Courier New" panose="02070309020205020404" pitchFamily="49" charset="0"/>
              </a:rPr>
              <a:t># (2, 5) shape of array</a:t>
            </a:r>
          </a:p>
          <a:p>
            <a:pPr eaLnBrk="1" hangingPunct="1">
              <a:lnSpc>
                <a:spcPct val="120000"/>
              </a:lnSpc>
            </a:pPr>
            <a:r>
              <a:rPr lang="en-US" sz="1200" dirty="0" smtClean="0">
                <a:latin typeface="Courier New" panose="02070309020205020404" pitchFamily="49" charset="0"/>
              </a:rPr>
              <a:t>&gt;&gt;&gt;</a:t>
            </a:r>
            <a:r>
              <a:rPr lang="en-US" sz="1200" dirty="0" err="1" smtClean="0">
                <a:latin typeface="Courier New" panose="02070309020205020404" pitchFamily="49" charset="0"/>
              </a:rPr>
              <a:t>a.size</a:t>
            </a:r>
            <a:r>
              <a:rPr lang="en-US" sz="1200" dirty="0" smtClean="0">
                <a:latin typeface="Courier New" panose="02070309020205020404" pitchFamily="49" charset="0"/>
              </a:rPr>
              <a:t> </a:t>
            </a:r>
            <a:r>
              <a:rPr lang="en-US" sz="1200" dirty="0">
                <a:latin typeface="Courier New" panose="02070309020205020404" pitchFamily="49" charset="0"/>
              </a:rPr>
              <a:t># 10 # of elements </a:t>
            </a:r>
          </a:p>
          <a:p>
            <a:pPr eaLnBrk="1" hangingPunct="1">
              <a:lnSpc>
                <a:spcPct val="120000"/>
              </a:lnSpc>
            </a:pPr>
            <a:r>
              <a:rPr lang="en-US" sz="1200" dirty="0" smtClean="0">
                <a:latin typeface="Courier New" panose="02070309020205020404" pitchFamily="49" charset="0"/>
              </a:rPr>
              <a:t>&gt;&gt;&gt;</a:t>
            </a:r>
            <a:r>
              <a:rPr lang="en-US" sz="1200" dirty="0" err="1" smtClean="0">
                <a:latin typeface="Courier New" panose="02070309020205020404" pitchFamily="49" charset="0"/>
              </a:rPr>
              <a:t>a.T</a:t>
            </a:r>
            <a:r>
              <a:rPr lang="en-US" sz="1200" dirty="0" smtClean="0">
                <a:latin typeface="Courier New" panose="02070309020205020404" pitchFamily="49" charset="0"/>
              </a:rPr>
              <a:t> </a:t>
            </a:r>
            <a:r>
              <a:rPr lang="en-US" sz="1200" dirty="0">
                <a:latin typeface="Courier New" panose="02070309020205020404" pitchFamily="49" charset="0"/>
              </a:rPr>
              <a:t># transpose</a:t>
            </a:r>
          </a:p>
          <a:p>
            <a:pPr eaLnBrk="1" hangingPunct="1">
              <a:lnSpc>
                <a:spcPct val="120000"/>
              </a:lnSpc>
            </a:pPr>
            <a:r>
              <a:rPr lang="en-US" sz="1200" dirty="0" smtClean="0">
                <a:latin typeface="Courier New" panose="02070309020205020404" pitchFamily="49" charset="0"/>
              </a:rPr>
              <a:t>&gt;&gt;&gt;</a:t>
            </a:r>
            <a:r>
              <a:rPr lang="en-US" sz="1200" dirty="0" err="1" smtClean="0">
                <a:latin typeface="Courier New" panose="02070309020205020404" pitchFamily="49" charset="0"/>
              </a:rPr>
              <a:t>a.dtype</a:t>
            </a:r>
            <a:r>
              <a:rPr lang="en-US" sz="1200" dirty="0" smtClean="0">
                <a:latin typeface="Courier New" panose="02070309020205020404" pitchFamily="49" charset="0"/>
              </a:rPr>
              <a:t> </a:t>
            </a:r>
            <a:r>
              <a:rPr lang="en-US" sz="1200" dirty="0">
                <a:latin typeface="Courier New" panose="02070309020205020404" pitchFamily="49" charset="0"/>
              </a:rPr>
              <a:t># data type</a:t>
            </a:r>
            <a:endParaRPr lang="nl-NL" altLang="nl-NL" sz="1200" dirty="0">
              <a:latin typeface="Courier New" panose="02070309020205020404" pitchFamily="49" charset="0"/>
            </a:endParaRPr>
          </a:p>
          <a:p>
            <a:pPr eaLnBrk="1" hangingPunct="1">
              <a:lnSpc>
                <a:spcPct val="120000"/>
              </a:lnSpc>
            </a:pPr>
            <a:endParaRPr lang="es-ES" altLang="nl-NL" sz="1200" dirty="0">
              <a:latin typeface="Courier New" panose="02070309020205020404" pitchFamily="49" charset="0"/>
            </a:endParaRPr>
          </a:p>
        </p:txBody>
      </p:sp>
    </p:spTree>
    <p:extLst>
      <p:ext uri="{BB962C8B-B14F-4D97-AF65-F5344CB8AC3E}">
        <p14:creationId xmlns:p14="http://schemas.microsoft.com/office/powerpoint/2010/main" val="169582067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defRPr/>
            </a:pPr>
            <a:r>
              <a:rPr lang="nl-NL" b="1" dirty="0" smtClean="0"/>
              <a:t>Numpy – array creation and use</a:t>
            </a:r>
          </a:p>
        </p:txBody>
      </p:sp>
      <p:sp>
        <p:nvSpPr>
          <p:cNvPr id="19459" name="Rectangle 3"/>
          <p:cNvSpPr>
            <a:spLocks noChangeArrowheads="1"/>
          </p:cNvSpPr>
          <p:nvPr/>
        </p:nvSpPr>
        <p:spPr bwMode="auto">
          <a:xfrm>
            <a:off x="2063750" y="1484314"/>
            <a:ext cx="8064500" cy="5189537"/>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a:latin typeface="Courier New" panose="02070309020205020404" pitchFamily="49" charset="0"/>
              </a:rPr>
              <a:t>&gt;&gt;&gt; a = numpy.arange(4.0) </a:t>
            </a:r>
          </a:p>
          <a:p>
            <a:pPr algn="l" eaLnBrk="1" hangingPunct="1">
              <a:lnSpc>
                <a:spcPct val="120000"/>
              </a:lnSpc>
            </a:pPr>
            <a:r>
              <a:rPr lang="en-US" altLang="nl-NL" sz="1200">
                <a:latin typeface="Courier New" panose="02070309020205020404" pitchFamily="49" charset="0"/>
              </a:rPr>
              <a:t>&gt;&gt;&gt; b = a * 23.4 </a:t>
            </a:r>
          </a:p>
          <a:p>
            <a:pPr algn="l" eaLnBrk="1" hangingPunct="1">
              <a:lnSpc>
                <a:spcPct val="120000"/>
              </a:lnSpc>
            </a:pPr>
            <a:r>
              <a:rPr lang="en-US" altLang="nl-NL" sz="1200">
                <a:latin typeface="Courier New" panose="02070309020205020404" pitchFamily="49" charset="0"/>
              </a:rPr>
              <a:t>&gt;&gt;&gt; c = b/(a+1) </a:t>
            </a:r>
          </a:p>
          <a:p>
            <a:pPr algn="l" eaLnBrk="1" hangingPunct="1">
              <a:lnSpc>
                <a:spcPct val="120000"/>
              </a:lnSpc>
            </a:pPr>
            <a:r>
              <a:rPr lang="en-US" altLang="nl-NL" sz="1200">
                <a:latin typeface="Courier New" panose="02070309020205020404" pitchFamily="49" charset="0"/>
              </a:rPr>
              <a:t>&gt;&gt;&gt; c += 10 </a:t>
            </a:r>
          </a:p>
          <a:p>
            <a:pPr algn="l" eaLnBrk="1" hangingPunct="1">
              <a:lnSpc>
                <a:spcPct val="120000"/>
              </a:lnSpc>
            </a:pPr>
            <a:r>
              <a:rPr lang="en-US" altLang="nl-NL" sz="1200">
                <a:latin typeface="Courier New" panose="02070309020205020404" pitchFamily="49" charset="0"/>
              </a:rPr>
              <a:t>&gt;&gt;&gt; print c </a:t>
            </a:r>
          </a:p>
          <a:p>
            <a:pPr algn="l" eaLnBrk="1" hangingPunct="1">
              <a:lnSpc>
                <a:spcPct val="120000"/>
              </a:lnSpc>
            </a:pPr>
            <a:r>
              <a:rPr lang="en-US" altLang="nl-NL" sz="1200">
                <a:latin typeface="Courier New" panose="02070309020205020404" pitchFamily="49" charset="0"/>
              </a:rPr>
              <a:t>[ 10.   21.7  25.6  27.55]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arr = numpy.arange(100, 200) </a:t>
            </a:r>
          </a:p>
          <a:p>
            <a:pPr algn="l" eaLnBrk="1" hangingPunct="1">
              <a:lnSpc>
                <a:spcPct val="120000"/>
              </a:lnSpc>
            </a:pPr>
            <a:r>
              <a:rPr lang="en-US" altLang="nl-NL" sz="1200">
                <a:latin typeface="Courier New" panose="02070309020205020404" pitchFamily="49" charset="0"/>
              </a:rPr>
              <a:t>&gt;&gt;&gt; select = [5, 25, 50, 75, -5] </a:t>
            </a:r>
          </a:p>
          <a:p>
            <a:pPr algn="l" eaLnBrk="1" hangingPunct="1">
              <a:lnSpc>
                <a:spcPct val="120000"/>
              </a:lnSpc>
            </a:pPr>
            <a:r>
              <a:rPr lang="en-US" altLang="nl-NL" sz="1200">
                <a:latin typeface="Courier New" panose="02070309020205020404" pitchFamily="49" charset="0"/>
              </a:rPr>
              <a:t>&gt;&gt;&gt; print(arr[select])  # can use integer lists as indices </a:t>
            </a:r>
          </a:p>
          <a:p>
            <a:pPr algn="l" eaLnBrk="1" hangingPunct="1">
              <a:lnSpc>
                <a:spcPct val="120000"/>
              </a:lnSpc>
            </a:pPr>
            <a:r>
              <a:rPr lang="en-US" altLang="nl-NL" sz="1200">
                <a:latin typeface="Courier New" panose="02070309020205020404" pitchFamily="49" charset="0"/>
              </a:rPr>
              <a:t>[105, 125, 150, 175, 195]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arr = numpy.arange(10, 20 )</a:t>
            </a:r>
          </a:p>
          <a:p>
            <a:pPr algn="l" eaLnBrk="1" hangingPunct="1">
              <a:lnSpc>
                <a:spcPct val="120000"/>
              </a:lnSpc>
            </a:pPr>
            <a:r>
              <a:rPr lang="en-US" altLang="nl-NL" sz="1200">
                <a:latin typeface="Courier New" panose="02070309020205020404" pitchFamily="49" charset="0"/>
              </a:rPr>
              <a:t>&gt;&gt;&gt; div_by_3 = arr%3 == 0  # comparison produces boolean array </a:t>
            </a:r>
          </a:p>
          <a:p>
            <a:pPr algn="l" eaLnBrk="1" hangingPunct="1">
              <a:lnSpc>
                <a:spcPct val="120000"/>
              </a:lnSpc>
            </a:pPr>
            <a:r>
              <a:rPr lang="en-US" altLang="nl-NL" sz="1200">
                <a:latin typeface="Courier New" panose="02070309020205020404" pitchFamily="49" charset="0"/>
              </a:rPr>
              <a:t>&gt;&gt;&gt; print(div_by_3) </a:t>
            </a:r>
          </a:p>
          <a:p>
            <a:pPr algn="l" eaLnBrk="1" hangingPunct="1">
              <a:lnSpc>
                <a:spcPct val="120000"/>
              </a:lnSpc>
            </a:pPr>
            <a:r>
              <a:rPr lang="en-US" altLang="nl-NL" sz="1200">
                <a:latin typeface="Courier New" panose="02070309020205020404" pitchFamily="49" charset="0"/>
              </a:rPr>
              <a:t>[ False False  True False False  True False False  True False] </a:t>
            </a:r>
          </a:p>
          <a:p>
            <a:pPr algn="l" eaLnBrk="1" hangingPunct="1">
              <a:lnSpc>
                <a:spcPct val="120000"/>
              </a:lnSpc>
            </a:pPr>
            <a:r>
              <a:rPr lang="en-US" altLang="nl-NL" sz="1200">
                <a:latin typeface="Courier New" panose="02070309020205020404" pitchFamily="49" charset="0"/>
              </a:rPr>
              <a:t>&gt;&gt;&gt; print(arr[div_by_3])  # can use boolean lists as indices </a:t>
            </a:r>
          </a:p>
          <a:p>
            <a:pPr algn="l" eaLnBrk="1" hangingPunct="1">
              <a:lnSpc>
                <a:spcPct val="120000"/>
              </a:lnSpc>
            </a:pPr>
            <a:r>
              <a:rPr lang="en-US" altLang="nl-NL" sz="1200">
                <a:latin typeface="Courier New" panose="02070309020205020404" pitchFamily="49" charset="0"/>
              </a:rPr>
              <a:t>[12 15 18] </a:t>
            </a:r>
          </a:p>
          <a:p>
            <a:pPr algn="l" eaLnBrk="1" hangingPunct="1">
              <a:lnSpc>
                <a:spcPct val="120000"/>
              </a:lnSpc>
            </a:pPr>
            <a:endParaRPr lang="en-US" altLang="nl-NL" sz="1200">
              <a:latin typeface="Courier New" panose="02070309020205020404" pitchFamily="49" charset="0"/>
            </a:endParaRPr>
          </a:p>
          <a:p>
            <a:pPr algn="l" eaLnBrk="1" hangingPunct="1">
              <a:lnSpc>
                <a:spcPct val="120000"/>
              </a:lnSpc>
            </a:pPr>
            <a:r>
              <a:rPr lang="en-US" altLang="nl-NL" sz="1200">
                <a:latin typeface="Courier New" panose="02070309020205020404" pitchFamily="49" charset="0"/>
              </a:rPr>
              <a:t>&gt;&gt;&gt; arr = numpy.arange(10, 20) . reshape((2,5))</a:t>
            </a:r>
          </a:p>
          <a:p>
            <a:pPr algn="l" eaLnBrk="1" hangingPunct="1">
              <a:lnSpc>
                <a:spcPct val="120000"/>
              </a:lnSpc>
            </a:pPr>
            <a:r>
              <a:rPr lang="en-US" altLang="nl-NL" sz="1200">
                <a:latin typeface="Courier New" panose="02070309020205020404" pitchFamily="49" charset="0"/>
              </a:rPr>
              <a:t>[[10 11 12 13 14]</a:t>
            </a:r>
          </a:p>
          <a:p>
            <a:pPr algn="l" eaLnBrk="1" hangingPunct="1">
              <a:lnSpc>
                <a:spcPct val="120000"/>
              </a:lnSpc>
            </a:pPr>
            <a:r>
              <a:rPr lang="en-US" altLang="nl-NL" sz="1200">
                <a:latin typeface="Courier New" panose="02070309020205020404" pitchFamily="49" charset="0"/>
              </a:rPr>
              <a:t> [15 16 17 18 19]]</a:t>
            </a:r>
          </a:p>
          <a:p>
            <a:pPr algn="l" eaLnBrk="1" hangingPunct="1">
              <a:lnSpc>
                <a:spcPct val="120000"/>
              </a:lnSpc>
            </a:pPr>
            <a:endParaRPr lang="nl-NL" altLang="nl-NL" sz="1200">
              <a:latin typeface="Courier New" panose="02070309020205020404" pitchFamily="49" charset="0"/>
            </a:endParaRPr>
          </a:p>
        </p:txBody>
      </p:sp>
    </p:spTree>
    <p:extLst>
      <p:ext uri="{BB962C8B-B14F-4D97-AF65-F5344CB8AC3E}">
        <p14:creationId xmlns:p14="http://schemas.microsoft.com/office/powerpoint/2010/main" val="17347660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lgn="ctr" eaLnBrk="1" hangingPunct="1">
              <a:defRPr/>
            </a:pPr>
            <a:r>
              <a:rPr lang="nl-NL" b="1" dirty="0" smtClean="0"/>
              <a:t>Numpy – array methods</a:t>
            </a:r>
          </a:p>
        </p:txBody>
      </p:sp>
      <p:sp>
        <p:nvSpPr>
          <p:cNvPr id="20483" name="Rectangle 3"/>
          <p:cNvSpPr>
            <a:spLocks noChangeArrowheads="1"/>
          </p:cNvSpPr>
          <p:nvPr/>
        </p:nvSpPr>
        <p:spPr bwMode="auto">
          <a:xfrm>
            <a:off x="2063750" y="1484313"/>
            <a:ext cx="8064500" cy="4044950"/>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a:latin typeface="Courier New" panose="02070309020205020404" pitchFamily="49" charset="0"/>
              </a:rPr>
              <a:t>&gt;&gt;&gt; arr.sum() </a:t>
            </a:r>
          </a:p>
          <a:p>
            <a:pPr algn="l" eaLnBrk="1" hangingPunct="1">
              <a:lnSpc>
                <a:spcPct val="120000"/>
              </a:lnSpc>
            </a:pPr>
            <a:r>
              <a:rPr lang="en-US" altLang="nl-NL" sz="1200">
                <a:latin typeface="Courier New" panose="02070309020205020404" pitchFamily="49" charset="0"/>
              </a:rPr>
              <a:t>145 </a:t>
            </a:r>
          </a:p>
          <a:p>
            <a:pPr algn="l" eaLnBrk="1" hangingPunct="1">
              <a:lnSpc>
                <a:spcPct val="120000"/>
              </a:lnSpc>
            </a:pPr>
            <a:r>
              <a:rPr lang="en-US" altLang="nl-NL" sz="1200">
                <a:latin typeface="Courier New" panose="02070309020205020404" pitchFamily="49" charset="0"/>
              </a:rPr>
              <a:t>&gt;&gt;&gt; arr.mean() </a:t>
            </a:r>
          </a:p>
          <a:p>
            <a:pPr algn="l" eaLnBrk="1" hangingPunct="1">
              <a:lnSpc>
                <a:spcPct val="120000"/>
              </a:lnSpc>
            </a:pPr>
            <a:r>
              <a:rPr lang="en-US" altLang="nl-NL" sz="1200">
                <a:latin typeface="Courier New" panose="02070309020205020404" pitchFamily="49" charset="0"/>
              </a:rPr>
              <a:t>14.5 </a:t>
            </a:r>
          </a:p>
          <a:p>
            <a:pPr algn="l" eaLnBrk="1" hangingPunct="1">
              <a:lnSpc>
                <a:spcPct val="120000"/>
              </a:lnSpc>
            </a:pPr>
            <a:r>
              <a:rPr lang="en-US" altLang="nl-NL" sz="1200">
                <a:latin typeface="Courier New" panose="02070309020205020404" pitchFamily="49" charset="0"/>
              </a:rPr>
              <a:t>&gt;&gt;&gt; arr.std() </a:t>
            </a:r>
          </a:p>
          <a:p>
            <a:pPr algn="l" eaLnBrk="1" hangingPunct="1">
              <a:lnSpc>
                <a:spcPct val="120000"/>
              </a:lnSpc>
            </a:pPr>
            <a:r>
              <a:rPr lang="en-US" altLang="nl-NL" sz="1200">
                <a:latin typeface="Courier New" panose="02070309020205020404" pitchFamily="49" charset="0"/>
              </a:rPr>
              <a:t>2.8722813232690143 </a:t>
            </a:r>
          </a:p>
          <a:p>
            <a:pPr algn="l" eaLnBrk="1" hangingPunct="1">
              <a:lnSpc>
                <a:spcPct val="120000"/>
              </a:lnSpc>
            </a:pPr>
            <a:r>
              <a:rPr lang="en-US" altLang="nl-NL" sz="1200">
                <a:latin typeface="Courier New" panose="02070309020205020404" pitchFamily="49" charset="0"/>
              </a:rPr>
              <a:t>&gt;&gt;&gt; arr.max() </a:t>
            </a:r>
          </a:p>
          <a:p>
            <a:pPr algn="l" eaLnBrk="1" hangingPunct="1">
              <a:lnSpc>
                <a:spcPct val="120000"/>
              </a:lnSpc>
            </a:pPr>
            <a:r>
              <a:rPr lang="en-US" altLang="nl-NL" sz="1200">
                <a:latin typeface="Courier New" panose="02070309020205020404" pitchFamily="49" charset="0"/>
              </a:rPr>
              <a:t>19 </a:t>
            </a:r>
          </a:p>
          <a:p>
            <a:pPr algn="l" eaLnBrk="1" hangingPunct="1">
              <a:lnSpc>
                <a:spcPct val="120000"/>
              </a:lnSpc>
            </a:pPr>
            <a:r>
              <a:rPr lang="en-US" altLang="nl-NL" sz="1200">
                <a:latin typeface="Courier New" panose="02070309020205020404" pitchFamily="49" charset="0"/>
              </a:rPr>
              <a:t>&gt;&gt;&gt; arr.min() </a:t>
            </a:r>
          </a:p>
          <a:p>
            <a:pPr algn="l" eaLnBrk="1" hangingPunct="1">
              <a:lnSpc>
                <a:spcPct val="120000"/>
              </a:lnSpc>
            </a:pPr>
            <a:r>
              <a:rPr lang="en-US" altLang="nl-NL" sz="1200">
                <a:latin typeface="Courier New" panose="02070309020205020404" pitchFamily="49" charset="0"/>
              </a:rPr>
              <a:t>10 </a:t>
            </a:r>
          </a:p>
          <a:p>
            <a:pPr algn="l" eaLnBrk="1" hangingPunct="1">
              <a:lnSpc>
                <a:spcPct val="120000"/>
              </a:lnSpc>
            </a:pPr>
            <a:r>
              <a:rPr lang="en-US" altLang="nl-NL" sz="1200">
                <a:latin typeface="Courier New" panose="02070309020205020404" pitchFamily="49" charset="0"/>
              </a:rPr>
              <a:t>&gt;&gt;&gt; div_by_3.all() </a:t>
            </a:r>
          </a:p>
          <a:p>
            <a:pPr algn="l" eaLnBrk="1" hangingPunct="1">
              <a:lnSpc>
                <a:spcPct val="120000"/>
              </a:lnSpc>
            </a:pPr>
            <a:r>
              <a:rPr lang="en-US" altLang="nl-NL" sz="1200">
                <a:latin typeface="Courier New" panose="02070309020205020404" pitchFamily="49" charset="0"/>
              </a:rPr>
              <a:t>False </a:t>
            </a:r>
          </a:p>
          <a:p>
            <a:pPr algn="l" eaLnBrk="1" hangingPunct="1">
              <a:lnSpc>
                <a:spcPct val="120000"/>
              </a:lnSpc>
            </a:pPr>
            <a:r>
              <a:rPr lang="en-US" altLang="nl-NL" sz="1200">
                <a:latin typeface="Courier New" panose="02070309020205020404" pitchFamily="49" charset="0"/>
              </a:rPr>
              <a:t>&gt;&gt;&gt; div_by_3.any() </a:t>
            </a:r>
          </a:p>
          <a:p>
            <a:pPr algn="l" eaLnBrk="1" hangingPunct="1">
              <a:lnSpc>
                <a:spcPct val="120000"/>
              </a:lnSpc>
            </a:pPr>
            <a:r>
              <a:rPr lang="en-US" altLang="nl-NL" sz="1200">
                <a:latin typeface="Courier New" panose="02070309020205020404" pitchFamily="49" charset="0"/>
              </a:rPr>
              <a:t>True </a:t>
            </a:r>
          </a:p>
          <a:p>
            <a:pPr algn="l" eaLnBrk="1" hangingPunct="1">
              <a:lnSpc>
                <a:spcPct val="120000"/>
              </a:lnSpc>
            </a:pPr>
            <a:r>
              <a:rPr lang="en-US" altLang="nl-NL" sz="1200">
                <a:latin typeface="Courier New" panose="02070309020205020404" pitchFamily="49" charset="0"/>
              </a:rPr>
              <a:t>&gt;&gt;&gt; div_by_3.sum() </a:t>
            </a:r>
          </a:p>
          <a:p>
            <a:pPr algn="l" eaLnBrk="1" hangingPunct="1">
              <a:lnSpc>
                <a:spcPct val="120000"/>
              </a:lnSpc>
            </a:pPr>
            <a:r>
              <a:rPr lang="en-US" altLang="nl-NL" sz="1200">
                <a:latin typeface="Courier New" panose="02070309020205020404" pitchFamily="49" charset="0"/>
              </a:rPr>
              <a:t>3 </a:t>
            </a:r>
          </a:p>
          <a:p>
            <a:pPr algn="l" eaLnBrk="1" hangingPunct="1">
              <a:lnSpc>
                <a:spcPct val="120000"/>
              </a:lnSpc>
            </a:pPr>
            <a:r>
              <a:rPr lang="en-US" altLang="nl-NL" sz="1200">
                <a:latin typeface="Courier New" panose="02070309020205020404" pitchFamily="49" charset="0"/>
              </a:rPr>
              <a:t>&gt;&gt;&gt; div_by_3.nonzero() </a:t>
            </a:r>
          </a:p>
          <a:p>
            <a:pPr algn="l" eaLnBrk="1" hangingPunct="1">
              <a:lnSpc>
                <a:spcPct val="120000"/>
              </a:lnSpc>
            </a:pPr>
            <a:r>
              <a:rPr lang="en-US" altLang="nl-NL" sz="1200">
                <a:latin typeface="Courier New" panose="02070309020205020404" pitchFamily="49" charset="0"/>
              </a:rPr>
              <a:t>(array([2, 5, 8]),) </a:t>
            </a:r>
            <a:endParaRPr lang="nl-NL" altLang="nl-NL" sz="1200">
              <a:latin typeface="Courier New" panose="02070309020205020404" pitchFamily="49" charset="0"/>
            </a:endParaRPr>
          </a:p>
        </p:txBody>
      </p:sp>
    </p:spTree>
    <p:extLst>
      <p:ext uri="{BB962C8B-B14F-4D97-AF65-F5344CB8AC3E}">
        <p14:creationId xmlns:p14="http://schemas.microsoft.com/office/powerpoint/2010/main" val="29406325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nl-NL" b="1" dirty="0" smtClean="0"/>
              <a:t>Numpy – array methods - sorting</a:t>
            </a:r>
          </a:p>
        </p:txBody>
      </p:sp>
      <p:sp>
        <p:nvSpPr>
          <p:cNvPr id="21507" name="Rectangle 3"/>
          <p:cNvSpPr>
            <a:spLocks noChangeArrowheads="1"/>
          </p:cNvSpPr>
          <p:nvPr/>
        </p:nvSpPr>
        <p:spPr bwMode="auto">
          <a:xfrm>
            <a:off x="2063750" y="1484314"/>
            <a:ext cx="8064500" cy="3859518"/>
          </a:xfrm>
          <a:prstGeom prst="rect">
            <a:avLst/>
          </a:prstGeom>
          <a:solidFill>
            <a:srgbClr val="FFFFCC"/>
          </a:solidFill>
          <a:ln w="9525" algn="ctr">
            <a:solidFill>
              <a:schemeClr val="tx1"/>
            </a:solidFill>
            <a:miter lim="800000"/>
            <a:headEnd/>
            <a:tailEnd/>
          </a:ln>
        </p:spPr>
        <p:txBody>
          <a:bodyPr>
            <a:spAutoFit/>
          </a:bodyPr>
          <a:lstStyle>
            <a:lvl1pPr eaLnBrk="0" hangingPunct="0">
              <a:defRPr sz="3200">
                <a:solidFill>
                  <a:schemeClr val="tx2"/>
                </a:solidFill>
                <a:latin typeface="Arial" panose="020B0604020202020204" pitchFamily="34" charset="0"/>
                <a:cs typeface="Arial" panose="020B0604020202020204" pitchFamily="34" charset="0"/>
              </a:defRPr>
            </a:lvl1pPr>
            <a:lvl2pPr marL="742950" indent="-285750" eaLnBrk="0" hangingPunct="0">
              <a:defRPr sz="3200">
                <a:solidFill>
                  <a:schemeClr val="tx2"/>
                </a:solidFill>
                <a:latin typeface="Arial" panose="020B0604020202020204" pitchFamily="34" charset="0"/>
                <a:cs typeface="Arial" panose="020B0604020202020204" pitchFamily="34" charset="0"/>
              </a:defRPr>
            </a:lvl2pPr>
            <a:lvl3pPr marL="1143000" indent="-228600" eaLnBrk="0" hangingPunct="0">
              <a:defRPr sz="3200">
                <a:solidFill>
                  <a:schemeClr val="tx2"/>
                </a:solidFill>
                <a:latin typeface="Arial" panose="020B0604020202020204" pitchFamily="34" charset="0"/>
                <a:cs typeface="Arial" panose="020B0604020202020204" pitchFamily="34" charset="0"/>
              </a:defRPr>
            </a:lvl3pPr>
            <a:lvl4pPr marL="1600200" indent="-228600" eaLnBrk="0" hangingPunct="0">
              <a:defRPr sz="3200">
                <a:solidFill>
                  <a:schemeClr val="tx2"/>
                </a:solidFill>
                <a:latin typeface="Arial" panose="020B0604020202020204" pitchFamily="34" charset="0"/>
                <a:cs typeface="Arial" panose="020B0604020202020204" pitchFamily="34" charset="0"/>
              </a:defRPr>
            </a:lvl4pPr>
            <a:lvl5pPr marL="2057400" indent="-228600" eaLnBrk="0" hangingPunct="0">
              <a:defRPr sz="32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200">
                <a:solidFill>
                  <a:schemeClr val="tx2"/>
                </a:solidFill>
                <a:latin typeface="Arial" panose="020B0604020202020204" pitchFamily="34" charset="0"/>
                <a:cs typeface="Arial" panose="020B0604020202020204" pitchFamily="34" charset="0"/>
              </a:defRPr>
            </a:lvl9pPr>
          </a:lstStyle>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arr</a:t>
            </a:r>
            <a:r>
              <a:rPr lang="en-US" altLang="nl-NL" sz="1200" dirty="0">
                <a:latin typeface="Courier New" panose="02070309020205020404" pitchFamily="49" charset="0"/>
              </a:rPr>
              <a:t> = </a:t>
            </a:r>
            <a:r>
              <a:rPr lang="en-US" altLang="nl-NL" sz="1200" dirty="0" err="1">
                <a:latin typeface="Courier New" panose="02070309020205020404" pitchFamily="49" charset="0"/>
              </a:rPr>
              <a:t>numpy.array</a:t>
            </a:r>
            <a:r>
              <a:rPr lang="en-US" altLang="nl-NL" sz="1200" dirty="0">
                <a:latin typeface="Courier New" panose="02070309020205020404" pitchFamily="49" charset="0"/>
              </a:rPr>
              <a:t>([4.5, 2.3, 6.7, 1.2, 1.8, 5.5])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arr.sort</a:t>
            </a:r>
            <a:r>
              <a:rPr lang="en-US" altLang="nl-NL" sz="1200" dirty="0">
                <a:latin typeface="Courier New" panose="02070309020205020404" pitchFamily="49" charset="0"/>
              </a:rPr>
              <a:t>()  # acts on array itself </a:t>
            </a:r>
          </a:p>
          <a:p>
            <a:pPr algn="l" eaLnBrk="1" hangingPunct="1">
              <a:lnSpc>
                <a:spcPct val="120000"/>
              </a:lnSpc>
            </a:pPr>
            <a:r>
              <a:rPr lang="en-US" altLang="nl-NL" sz="1200" dirty="0">
                <a:latin typeface="Courier New" panose="02070309020205020404" pitchFamily="49" charset="0"/>
              </a:rPr>
              <a:t>&gt;&gt;&gt; print(</a:t>
            </a:r>
            <a:r>
              <a:rPr lang="en-US" altLang="nl-NL" sz="1200" dirty="0" err="1">
                <a:latin typeface="Courier New" panose="02070309020205020404" pitchFamily="49" charset="0"/>
              </a:rPr>
              <a:t>arr</a:t>
            </a:r>
            <a:r>
              <a:rPr lang="en-US" altLang="nl-NL" sz="1200" dirty="0">
                <a:latin typeface="Courier New" panose="02070309020205020404" pitchFamily="49" charset="0"/>
              </a:rPr>
              <a:t>) </a:t>
            </a:r>
          </a:p>
          <a:p>
            <a:pPr algn="l" eaLnBrk="1" hangingPunct="1">
              <a:lnSpc>
                <a:spcPct val="120000"/>
              </a:lnSpc>
            </a:pPr>
            <a:r>
              <a:rPr lang="en-US" altLang="nl-NL" sz="1200" dirty="0">
                <a:latin typeface="Courier New" panose="02070309020205020404" pitchFamily="49" charset="0"/>
              </a:rPr>
              <a:t>[ 1.2  1.8  2.3  4.5  5.5  6.7] </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x = </a:t>
            </a:r>
            <a:r>
              <a:rPr lang="en-US" altLang="nl-NL" sz="1200" dirty="0" err="1">
                <a:latin typeface="Courier New" panose="02070309020205020404" pitchFamily="49" charset="0"/>
              </a:rPr>
              <a:t>numpy.array</a:t>
            </a:r>
            <a:r>
              <a:rPr lang="en-US" altLang="nl-NL" sz="1200" dirty="0">
                <a:latin typeface="Courier New" panose="02070309020205020404" pitchFamily="49" charset="0"/>
              </a:rPr>
              <a:t>([4.5, 2.3, 6.7, 1.2, 1.8, 5.5]) </a:t>
            </a:r>
          </a:p>
          <a:p>
            <a:pPr algn="l" eaLnBrk="1" hangingPunct="1">
              <a:lnSpc>
                <a:spcPct val="120000"/>
              </a:lnSpc>
            </a:pPr>
            <a:r>
              <a:rPr lang="en-US" altLang="nl-NL" sz="1200" dirty="0">
                <a:latin typeface="Courier New" panose="02070309020205020404" pitchFamily="49" charset="0"/>
              </a:rPr>
              <a:t>&gt;&gt;&gt; </a:t>
            </a:r>
            <a:r>
              <a:rPr lang="en-US" altLang="nl-NL" sz="1200" dirty="0" err="1">
                <a:latin typeface="Courier New" panose="02070309020205020404" pitchFamily="49" charset="0"/>
              </a:rPr>
              <a:t>numpy.sort</a:t>
            </a:r>
            <a:r>
              <a:rPr lang="en-US" altLang="nl-NL" sz="1200" dirty="0">
                <a:latin typeface="Courier New" panose="02070309020205020404" pitchFamily="49" charset="0"/>
              </a:rPr>
              <a:t>(x) </a:t>
            </a:r>
          </a:p>
          <a:p>
            <a:pPr algn="l" eaLnBrk="1" hangingPunct="1">
              <a:lnSpc>
                <a:spcPct val="120000"/>
              </a:lnSpc>
            </a:pPr>
            <a:r>
              <a:rPr lang="en-US" altLang="nl-NL" sz="1200" dirty="0">
                <a:latin typeface="Courier New" panose="02070309020205020404" pitchFamily="49" charset="0"/>
              </a:rPr>
              <a:t>array([ 1.2,  1.8,  2.3,  4.5,  5.5,  6.7]) </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print(x) </a:t>
            </a:r>
          </a:p>
          <a:p>
            <a:pPr algn="l" eaLnBrk="1" hangingPunct="1">
              <a:lnSpc>
                <a:spcPct val="120000"/>
              </a:lnSpc>
            </a:pPr>
            <a:r>
              <a:rPr lang="en-US" altLang="nl-NL" sz="1200" dirty="0">
                <a:latin typeface="Courier New" panose="02070309020205020404" pitchFamily="49" charset="0"/>
              </a:rPr>
              <a:t>[ 4.5  2.3  6.7  1.2  1.8  5.5] </a:t>
            </a:r>
          </a:p>
          <a:p>
            <a:pPr algn="l" eaLnBrk="1" hangingPunct="1">
              <a:lnSpc>
                <a:spcPct val="120000"/>
              </a:lnSpc>
            </a:pPr>
            <a:endParaRPr lang="en-US" altLang="nl-NL" sz="1200" dirty="0">
              <a:latin typeface="Courier New" panose="02070309020205020404" pitchFamily="49" charset="0"/>
            </a:endParaRPr>
          </a:p>
          <a:p>
            <a:pPr algn="l" eaLnBrk="1" hangingPunct="1">
              <a:lnSpc>
                <a:spcPct val="120000"/>
              </a:lnSpc>
            </a:pPr>
            <a:r>
              <a:rPr lang="en-US" altLang="nl-NL" sz="1200" dirty="0">
                <a:latin typeface="Courier New" panose="02070309020205020404" pitchFamily="49" charset="0"/>
              </a:rPr>
              <a:t>&gt;&gt;&gt; s = </a:t>
            </a:r>
            <a:r>
              <a:rPr lang="en-US" altLang="nl-NL" sz="1200" dirty="0" err="1">
                <a:latin typeface="Courier New" panose="02070309020205020404" pitchFamily="49" charset="0"/>
              </a:rPr>
              <a:t>x.argsort</a:t>
            </a:r>
            <a:r>
              <a:rPr lang="en-US" altLang="nl-NL" sz="1200" dirty="0">
                <a:latin typeface="Courier New" panose="02070309020205020404" pitchFamily="49" charset="0"/>
              </a:rPr>
              <a:t>() </a:t>
            </a:r>
          </a:p>
          <a:p>
            <a:pPr algn="l" eaLnBrk="1" hangingPunct="1">
              <a:lnSpc>
                <a:spcPct val="120000"/>
              </a:lnSpc>
            </a:pPr>
            <a:r>
              <a:rPr lang="en-US" altLang="nl-NL" sz="1200" dirty="0">
                <a:latin typeface="Courier New" panose="02070309020205020404" pitchFamily="49" charset="0"/>
              </a:rPr>
              <a:t>&gt;&gt;&gt; s </a:t>
            </a:r>
          </a:p>
          <a:p>
            <a:pPr algn="l" eaLnBrk="1" hangingPunct="1">
              <a:lnSpc>
                <a:spcPct val="120000"/>
              </a:lnSpc>
            </a:pPr>
            <a:r>
              <a:rPr lang="en-US" altLang="nl-NL" sz="1200" dirty="0">
                <a:latin typeface="Courier New" panose="02070309020205020404" pitchFamily="49" charset="0"/>
              </a:rPr>
              <a:t>array([3, 4, 1, 0, 5, 2]) </a:t>
            </a:r>
          </a:p>
          <a:p>
            <a:pPr algn="l" eaLnBrk="1" hangingPunct="1">
              <a:lnSpc>
                <a:spcPct val="120000"/>
              </a:lnSpc>
            </a:pPr>
            <a:r>
              <a:rPr lang="en-US" altLang="nl-NL" sz="1200" dirty="0">
                <a:latin typeface="Courier New" panose="02070309020205020404" pitchFamily="49" charset="0"/>
              </a:rPr>
              <a:t>&gt;&gt;&gt; x[s] </a:t>
            </a:r>
          </a:p>
          <a:p>
            <a:pPr algn="l" eaLnBrk="1" hangingPunct="1">
              <a:lnSpc>
                <a:spcPct val="120000"/>
              </a:lnSpc>
            </a:pPr>
            <a:r>
              <a:rPr lang="en-US" altLang="nl-NL" sz="1200" dirty="0">
                <a:latin typeface="Courier New" panose="02070309020205020404" pitchFamily="49" charset="0"/>
              </a:rPr>
              <a:t>array([ 1.2,  1.8,  2.3,  4.5,  5.5,  6.7]) </a:t>
            </a:r>
          </a:p>
        </p:txBody>
      </p:sp>
    </p:spTree>
    <p:extLst>
      <p:ext uri="{BB962C8B-B14F-4D97-AF65-F5344CB8AC3E}">
        <p14:creationId xmlns:p14="http://schemas.microsoft.com/office/powerpoint/2010/main" val="9540475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Matplotlib</a:t>
            </a:r>
            <a:endParaRPr lang="en-US" b="1" dirty="0"/>
          </a:p>
        </p:txBody>
      </p:sp>
      <p:sp>
        <p:nvSpPr>
          <p:cNvPr id="3" name="Content Placeholder 2"/>
          <p:cNvSpPr>
            <a:spLocks noGrp="1"/>
          </p:cNvSpPr>
          <p:nvPr>
            <p:ph idx="1"/>
          </p:nvPr>
        </p:nvSpPr>
        <p:spPr/>
        <p:txBody>
          <a:bodyPr/>
          <a:lstStyle/>
          <a:p>
            <a:r>
              <a:rPr lang="en-US" dirty="0"/>
              <a:t>Plotting library for Python</a:t>
            </a:r>
          </a:p>
          <a:p>
            <a:r>
              <a:rPr lang="en-US" dirty="0"/>
              <a:t>Works well with </a:t>
            </a:r>
            <a:r>
              <a:rPr lang="en-US" dirty="0" err="1"/>
              <a:t>Numpy</a:t>
            </a:r>
            <a:endParaRPr lang="en-US" dirty="0"/>
          </a:p>
          <a:p>
            <a:r>
              <a:rPr lang="en-US" dirty="0"/>
              <a:t>Syntax similar to </a:t>
            </a:r>
            <a:r>
              <a:rPr lang="en-US" dirty="0" err="1"/>
              <a:t>Matlab</a:t>
            </a:r>
            <a:endParaRPr lang="en-US" dirty="0"/>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smtClean="0"/>
              <a:t>Prof. Bhaumik Vaidya, SCET, Surat</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95</a:t>
            </a:fld>
            <a:endParaRPr lang="en-US"/>
          </a:p>
        </p:txBody>
      </p:sp>
    </p:spTree>
    <p:extLst>
      <p:ext uri="{BB962C8B-B14F-4D97-AF65-F5344CB8AC3E}">
        <p14:creationId xmlns:p14="http://schemas.microsoft.com/office/powerpoint/2010/main" val="2780723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47337"/>
            <a:ext cx="8911687" cy="1280890"/>
          </a:xfrm>
        </p:spPr>
        <p:txBody>
          <a:bodyPr/>
          <a:lstStyle/>
          <a:p>
            <a:pPr algn="ctr"/>
            <a:r>
              <a:rPr lang="en-US" b="1" dirty="0" smtClean="0"/>
              <a:t>Simple 2D </a:t>
            </a:r>
            <a:r>
              <a:rPr lang="en-US" b="1" dirty="0"/>
              <a:t>Plot</a:t>
            </a:r>
          </a:p>
        </p:txBody>
      </p:sp>
      <p:sp>
        <p:nvSpPr>
          <p:cNvPr id="3" name="Content Placeholder 2"/>
          <p:cNvSpPr>
            <a:spLocks noGrp="1"/>
          </p:cNvSpPr>
          <p:nvPr>
            <p:ph idx="1"/>
          </p:nvPr>
        </p:nvSpPr>
        <p:spPr/>
        <p:txBody>
          <a:bodyPr/>
          <a:lstStyle/>
          <a:p>
            <a:pPr marL="0" indent="0">
              <a:buNone/>
            </a:pPr>
            <a:r>
              <a:rPr lang="en-US" b="1" dirty="0"/>
              <a:t>import </a:t>
            </a:r>
            <a:r>
              <a:rPr lang="en-US" dirty="0" err="1"/>
              <a:t>numpy</a:t>
            </a:r>
            <a:r>
              <a:rPr lang="en-US" dirty="0"/>
              <a:t> </a:t>
            </a:r>
            <a:r>
              <a:rPr lang="en-US" b="1" dirty="0"/>
              <a:t>as </a:t>
            </a:r>
            <a:r>
              <a:rPr lang="en-US" dirty="0" err="1"/>
              <a:t>np</a:t>
            </a:r>
            <a:endParaRPr lang="en-US" dirty="0"/>
          </a:p>
          <a:p>
            <a:pPr marL="0" indent="0">
              <a:buNone/>
            </a:pPr>
            <a:r>
              <a:rPr lang="en-US" b="1" dirty="0"/>
              <a:t>import </a:t>
            </a:r>
            <a:r>
              <a:rPr lang="en-US" dirty="0" err="1"/>
              <a:t>matplotlib</a:t>
            </a:r>
            <a:r>
              <a:rPr lang="en-US" dirty="0"/>
              <a:t> . </a:t>
            </a:r>
            <a:r>
              <a:rPr lang="en-US" dirty="0" err="1"/>
              <a:t>pyplot</a:t>
            </a:r>
            <a:r>
              <a:rPr lang="en-US" dirty="0"/>
              <a:t> </a:t>
            </a:r>
            <a:r>
              <a:rPr lang="en-US" b="1" dirty="0"/>
              <a:t>as </a:t>
            </a:r>
            <a:r>
              <a:rPr lang="en-US" dirty="0" err="1"/>
              <a:t>plt</a:t>
            </a:r>
            <a:endParaRPr lang="en-US" dirty="0"/>
          </a:p>
          <a:p>
            <a:pPr marL="0" indent="0">
              <a:buNone/>
            </a:pPr>
            <a:r>
              <a:rPr lang="pl-PL" dirty="0"/>
              <a:t>x = np. linspace (0 , 10, 1000)</a:t>
            </a:r>
          </a:p>
          <a:p>
            <a:pPr marL="0" indent="0">
              <a:buNone/>
            </a:pPr>
            <a:r>
              <a:rPr lang="en-US" dirty="0"/>
              <a:t>y = </a:t>
            </a:r>
            <a:r>
              <a:rPr lang="en-US" dirty="0" err="1"/>
              <a:t>np.power</a:t>
            </a:r>
            <a:r>
              <a:rPr lang="en-US" dirty="0"/>
              <a:t>(x , 2)</a:t>
            </a:r>
          </a:p>
          <a:p>
            <a:pPr marL="0" indent="0">
              <a:buNone/>
            </a:pPr>
            <a:r>
              <a:rPr lang="en-US" dirty="0" err="1"/>
              <a:t>plt</a:t>
            </a:r>
            <a:r>
              <a:rPr lang="en-US" dirty="0"/>
              <a:t> . plot (x , y)</a:t>
            </a:r>
          </a:p>
          <a:p>
            <a:pPr marL="0" indent="0">
              <a:buNone/>
            </a:pPr>
            <a:r>
              <a:rPr lang="en-US" dirty="0" err="1"/>
              <a:t>plt</a:t>
            </a:r>
            <a:r>
              <a:rPr lang="en-US" dirty="0"/>
              <a:t> .show()</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96</a:t>
            </a:fld>
            <a:endParaRPr lang="en-US"/>
          </a:p>
        </p:txBody>
      </p:sp>
      <p:pic>
        <p:nvPicPr>
          <p:cNvPr id="7" name="Picture 6"/>
          <p:cNvPicPr>
            <a:picLocks noChangeAspect="1"/>
          </p:cNvPicPr>
          <p:nvPr/>
        </p:nvPicPr>
        <p:blipFill>
          <a:blip r:embed="rId2"/>
          <a:stretch>
            <a:fillRect/>
          </a:stretch>
        </p:blipFill>
        <p:spPr>
          <a:xfrm>
            <a:off x="6539373" y="1874034"/>
            <a:ext cx="5303520" cy="3969303"/>
          </a:xfrm>
          <a:prstGeom prst="rect">
            <a:avLst/>
          </a:prstGeom>
        </p:spPr>
      </p:pic>
    </p:spTree>
    <p:extLst>
      <p:ext uri="{BB962C8B-B14F-4D97-AF65-F5344CB8AC3E}">
        <p14:creationId xmlns:p14="http://schemas.microsoft.com/office/powerpoint/2010/main" val="23803894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283984"/>
            <a:ext cx="10515600" cy="917754"/>
          </a:xfrm>
        </p:spPr>
        <p:txBody>
          <a:bodyPr/>
          <a:lstStyle/>
          <a:p>
            <a:pPr algn="ctr"/>
            <a:r>
              <a:rPr lang="en-US" b="1" dirty="0"/>
              <a:t>Example:</a:t>
            </a:r>
          </a:p>
        </p:txBody>
      </p:sp>
      <p:sp>
        <p:nvSpPr>
          <p:cNvPr id="3" name="Content Placeholder 2"/>
          <p:cNvSpPr>
            <a:spLocks noGrp="1"/>
          </p:cNvSpPr>
          <p:nvPr>
            <p:ph idx="1"/>
          </p:nvPr>
        </p:nvSpPr>
        <p:spPr>
          <a:xfrm>
            <a:off x="571500" y="923925"/>
            <a:ext cx="10515600" cy="4351338"/>
          </a:xfrm>
        </p:spPr>
        <p:txBody>
          <a:bodyPr vert="horz" lIns="91440" tIns="45720" rIns="91440" bIns="45720" rtlCol="0" anchor="t">
            <a:normAutofit/>
          </a:bodyPr>
          <a:lstStyle/>
          <a:p>
            <a:pPr marL="0" indent="0" algn="just">
              <a:buNone/>
            </a:pPr>
            <a:endParaRPr lang="en-US" dirty="0">
              <a:latin typeface="Consolas"/>
            </a:endParaRPr>
          </a:p>
          <a:p>
            <a:pPr algn="just"/>
            <a:r>
              <a:rPr lang="en-US" dirty="0">
                <a:latin typeface="Calibri"/>
              </a:rPr>
              <a:t>For every x, y pair of arguments, there is an optional third argument which is the format string that indicates the color and line type of the plot. The letters and symbols of the format string are from MATLAB, and you concatenate a color string with a line style string. The default format string is ‘b-‘, which is a solid blue line. For example, to plot the above with red circles, you would issue</a:t>
            </a:r>
          </a:p>
          <a:p>
            <a:pPr marL="0" indent="0" algn="just">
              <a:buNone/>
            </a:pPr>
            <a:r>
              <a:rPr lang="en-US" dirty="0">
                <a:latin typeface="Consolas"/>
              </a:rPr>
              <a:t>import matplotlib.pyplot as plt
plt.plot([1,2,3,4], [1,4,9,16], 'ro')
plt.axis([0, 6, 0, 20])
plt.show()
</a:t>
            </a:r>
          </a:p>
          <a:p>
            <a:pPr algn="just"/>
            <a:endParaRPr lang="en-US" dirty="0"/>
          </a:p>
        </p:txBody>
      </p:sp>
      <p:pic>
        <p:nvPicPr>
          <p:cNvPr id="4" name="Picture 3" descr="11.png"/>
          <p:cNvPicPr>
            <a:picLocks noChangeAspect="1"/>
          </p:cNvPicPr>
          <p:nvPr/>
        </p:nvPicPr>
        <p:blipFill>
          <a:blip r:embed="rId3"/>
          <a:stretch>
            <a:fillRect/>
          </a:stretch>
        </p:blipFill>
        <p:spPr>
          <a:xfrm>
            <a:off x="7591245" y="2752725"/>
            <a:ext cx="4600575" cy="3786884"/>
          </a:xfrm>
          <a:prstGeom prst="rect">
            <a:avLst/>
          </a:prstGeom>
        </p:spPr>
      </p:pic>
      <p:sp>
        <p:nvSpPr>
          <p:cNvPr id="5" name="TextBox 4"/>
          <p:cNvSpPr txBox="1"/>
          <p:nvPr/>
        </p:nvSpPr>
        <p:spPr>
          <a:xfrm>
            <a:off x="809625" y="4714875"/>
            <a:ext cx="5486400" cy="1200329"/>
          </a:xfrm>
          <a:prstGeom prst="rect">
            <a:avLst/>
          </a:prstGeom>
        </p:spPr>
        <p:txBody>
          <a:bodyPr rtlCol="0">
            <a:spAutoFit/>
          </a:bodyPr>
          <a:lstStyle/>
          <a:p>
            <a:pPr algn="ctr"/>
            <a:r>
              <a:rPr lang="en-US" dirty="0">
                <a:latin typeface="Calibri"/>
              </a:rPr>
              <a:t>See the </a:t>
            </a:r>
            <a:r>
              <a:rPr lang="en-US" dirty="0">
                <a:latin typeface="Consolas"/>
                <a:hlinkClick r:id="rId4"/>
              </a:rPr>
              <a:t>plot()</a:t>
            </a:r>
            <a:r>
              <a:rPr lang="en-US" dirty="0">
                <a:latin typeface="Calibri"/>
              </a:rPr>
              <a:t> documentation for a complete list of line styles and format strings. The </a:t>
            </a:r>
            <a:r>
              <a:rPr lang="en-US" dirty="0">
                <a:latin typeface="Consolas"/>
                <a:hlinkClick r:id="rId5"/>
              </a:rPr>
              <a:t>axis()</a:t>
            </a:r>
            <a:r>
              <a:rPr lang="en-US" dirty="0">
                <a:latin typeface="Calibri"/>
              </a:rPr>
              <a:t> command in the example above takes a list of </a:t>
            </a:r>
            <a:r>
              <a:rPr lang="en-US" dirty="0">
                <a:latin typeface="Consolas"/>
              </a:rPr>
              <a:t>[</a:t>
            </a:r>
            <a:r>
              <a:rPr lang="en-US" dirty="0" err="1">
                <a:latin typeface="Consolas"/>
              </a:rPr>
              <a:t>xmin</a:t>
            </a:r>
            <a:r>
              <a:rPr lang="en-US" dirty="0">
                <a:latin typeface="Consolas"/>
              </a:rPr>
              <a:t>, </a:t>
            </a:r>
            <a:r>
              <a:rPr lang="en-US" dirty="0" err="1">
                <a:latin typeface="Consolas"/>
              </a:rPr>
              <a:t>xmax</a:t>
            </a:r>
            <a:r>
              <a:rPr lang="en-US" dirty="0">
                <a:latin typeface="Consolas"/>
              </a:rPr>
              <a:t>, </a:t>
            </a:r>
            <a:r>
              <a:rPr lang="en-US" dirty="0" err="1">
                <a:latin typeface="Consolas"/>
              </a:rPr>
              <a:t>ymin</a:t>
            </a:r>
            <a:r>
              <a:rPr lang="en-US" dirty="0">
                <a:latin typeface="Consolas"/>
              </a:rPr>
              <a:t>, </a:t>
            </a:r>
            <a:r>
              <a:rPr lang="en-US" dirty="0" err="1">
                <a:latin typeface="Consolas"/>
              </a:rPr>
              <a:t>ymax</a:t>
            </a:r>
            <a:r>
              <a:rPr lang="en-US" dirty="0">
                <a:latin typeface="Consolas"/>
              </a:rPr>
              <a:t>]</a:t>
            </a:r>
            <a:r>
              <a:rPr lang="en-US" dirty="0">
                <a:latin typeface="Calibri"/>
              </a:rPr>
              <a:t> and specifies the viewport of the axes.</a:t>
            </a:r>
          </a:p>
        </p:txBody>
      </p:sp>
      <p:sp>
        <p:nvSpPr>
          <p:cNvPr id="6" name="Date Placeholder 5"/>
          <p:cNvSpPr>
            <a:spLocks noGrp="1"/>
          </p:cNvSpPr>
          <p:nvPr>
            <p:ph type="dt" sz="half" idx="10"/>
          </p:nvPr>
        </p:nvSpPr>
        <p:spPr/>
        <p:txBody>
          <a:bodyPr/>
          <a:lstStyle/>
          <a:p>
            <a:fld id="{E5189F44-FA7D-415F-BA0C-F69387CD0601}" type="datetime1">
              <a:rPr lang="en-US" smtClean="0"/>
              <a:t>2/16/2017</a:t>
            </a:fld>
            <a:endParaRPr lang="en-US"/>
          </a:p>
        </p:txBody>
      </p:sp>
      <p:sp>
        <p:nvSpPr>
          <p:cNvPr id="7" name="Footer Placeholder 6"/>
          <p:cNvSpPr>
            <a:spLocks noGrp="1"/>
          </p:cNvSpPr>
          <p:nvPr>
            <p:ph type="ftr" sz="quarter" idx="11"/>
          </p:nvPr>
        </p:nvSpPr>
        <p:spPr/>
        <p:txBody>
          <a:bodyPr/>
          <a:lstStyle/>
          <a:p>
            <a:r>
              <a:rPr lang="en-US" smtClean="0"/>
              <a:t>Prof. Bhaumik Vaidya, SCET, Surat</a:t>
            </a:r>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t>97</a:t>
            </a:fld>
            <a:endParaRPr lang="en-US"/>
          </a:p>
        </p:txBody>
      </p:sp>
    </p:spTree>
    <p:extLst>
      <p:ext uri="{BB962C8B-B14F-4D97-AF65-F5344CB8AC3E}">
        <p14:creationId xmlns:p14="http://schemas.microsoft.com/office/powerpoint/2010/main" val="1034376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a:t>
            </a:r>
          </a:p>
        </p:txBody>
      </p:sp>
      <p:sp>
        <p:nvSpPr>
          <p:cNvPr id="3" name="Content Placeholder 2"/>
          <p:cNvSpPr>
            <a:spLocks noGrp="1"/>
          </p:cNvSpPr>
          <p:nvPr>
            <p:ph idx="1"/>
          </p:nvPr>
        </p:nvSpPr>
        <p:spPr>
          <a:xfrm>
            <a:off x="838200" y="1825625"/>
            <a:ext cx="7120054" cy="4351338"/>
          </a:xfrm>
        </p:spPr>
        <p:txBody>
          <a:bodyPr vert="horz" lIns="91440" tIns="45720" rIns="91440" bIns="45720" rtlCol="0" anchor="t">
            <a:normAutofit/>
          </a:bodyPr>
          <a:lstStyle/>
          <a:p>
            <a:r>
              <a:rPr lang="en-US" dirty="0">
                <a:latin typeface="Consolas"/>
              </a:rPr>
              <a:t>import numpy as np
import matplotlib.pyplot as plt
# evenly sampled time at 200ms intervals
t = np.arange(0., 5., 0.2)
# red dashes, blue squares and green triangles
plt.plot(t, t, 'r--', t, t**2, 'bs', t, t**3, 'g^')
</a:t>
            </a:r>
            <a:r>
              <a:rPr lang="en-US" dirty="0" err="1">
                <a:latin typeface="Consolas"/>
              </a:rPr>
              <a:t>plt.show</a:t>
            </a:r>
            <a:r>
              <a:rPr lang="en-US" dirty="0">
                <a:latin typeface="Consolas"/>
              </a:rPr>
              <a:t>()</a:t>
            </a:r>
          </a:p>
        </p:txBody>
      </p:sp>
      <p:pic>
        <p:nvPicPr>
          <p:cNvPr id="4" name="Picture 3" descr="11.png"/>
          <p:cNvPicPr>
            <a:picLocks noChangeAspect="1"/>
          </p:cNvPicPr>
          <p:nvPr/>
        </p:nvPicPr>
        <p:blipFill>
          <a:blip r:embed="rId3"/>
          <a:stretch>
            <a:fillRect/>
          </a:stretch>
        </p:blipFill>
        <p:spPr>
          <a:xfrm>
            <a:off x="7750330" y="1238250"/>
            <a:ext cx="4298795" cy="5510213"/>
          </a:xfrm>
          <a:prstGeom prst="rect">
            <a:avLst/>
          </a:prstGeom>
        </p:spPr>
      </p:pic>
      <p:sp>
        <p:nvSpPr>
          <p:cNvPr id="5" name="Date Placeholder 4"/>
          <p:cNvSpPr>
            <a:spLocks noGrp="1"/>
          </p:cNvSpPr>
          <p:nvPr>
            <p:ph type="dt" sz="half" idx="10"/>
          </p:nvPr>
        </p:nvSpPr>
        <p:spPr/>
        <p:txBody>
          <a:bodyPr/>
          <a:lstStyle/>
          <a:p>
            <a:fld id="{706257AB-69DC-4A1D-B6E6-626FED0FCCE7}" type="datetime1">
              <a:rPr lang="en-US" smtClean="0"/>
              <a:t>2/16/2017</a:t>
            </a:fld>
            <a:endParaRPr lang="en-US"/>
          </a:p>
        </p:txBody>
      </p:sp>
      <p:sp>
        <p:nvSpPr>
          <p:cNvPr id="6" name="Footer Placeholder 5"/>
          <p:cNvSpPr>
            <a:spLocks noGrp="1"/>
          </p:cNvSpPr>
          <p:nvPr>
            <p:ph type="ftr" sz="quarter" idx="11"/>
          </p:nvPr>
        </p:nvSpPr>
        <p:spPr/>
        <p:txBody>
          <a:bodyPr/>
          <a:lstStyle/>
          <a:p>
            <a:r>
              <a:rPr lang="en-US" smtClean="0"/>
              <a:t>Prof. Bhaumik Vaidya, SCET, Surat</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98</a:t>
            </a:fld>
            <a:endParaRPr lang="en-US"/>
          </a:p>
        </p:txBody>
      </p:sp>
    </p:spTree>
    <p:extLst>
      <p:ext uri="{BB962C8B-B14F-4D97-AF65-F5344CB8AC3E}">
        <p14:creationId xmlns:p14="http://schemas.microsoft.com/office/powerpoint/2010/main" val="24815492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Adding multiple lines and a legend</a:t>
            </a:r>
          </a:p>
        </p:txBody>
      </p:sp>
      <p:sp>
        <p:nvSpPr>
          <p:cNvPr id="3" name="Content Placeholder 2"/>
          <p:cNvSpPr>
            <a:spLocks noGrp="1"/>
          </p:cNvSpPr>
          <p:nvPr>
            <p:ph idx="1"/>
          </p:nvPr>
        </p:nvSpPr>
        <p:spPr>
          <a:xfrm>
            <a:off x="1674813" y="1721477"/>
            <a:ext cx="8915400" cy="3777622"/>
          </a:xfrm>
        </p:spPr>
        <p:txBody>
          <a:bodyPr>
            <a:normAutofit fontScale="85000" lnSpcReduction="20000"/>
          </a:bodyPr>
          <a:lstStyle/>
          <a:p>
            <a:pPr marL="0" indent="0">
              <a:buNone/>
            </a:pPr>
            <a:r>
              <a:rPr lang="pl-PL" dirty="0"/>
              <a:t>x = np. linspace (0 , 10, 50)</a:t>
            </a:r>
          </a:p>
          <a:p>
            <a:pPr marL="0" indent="0">
              <a:buNone/>
            </a:pPr>
            <a:r>
              <a:rPr lang="en-US" dirty="0"/>
              <a:t>y1 = </a:t>
            </a:r>
            <a:r>
              <a:rPr lang="en-US" dirty="0" err="1"/>
              <a:t>np.power</a:t>
            </a:r>
            <a:r>
              <a:rPr lang="en-US" dirty="0"/>
              <a:t>(x , 2)</a:t>
            </a:r>
          </a:p>
          <a:p>
            <a:pPr marL="0" indent="0">
              <a:buNone/>
            </a:pPr>
            <a:r>
              <a:rPr lang="en-US" dirty="0"/>
              <a:t>y2 = </a:t>
            </a:r>
            <a:r>
              <a:rPr lang="en-US" dirty="0" err="1"/>
              <a:t>np.power</a:t>
            </a:r>
            <a:r>
              <a:rPr lang="en-US" dirty="0"/>
              <a:t>(x , 3)</a:t>
            </a:r>
          </a:p>
          <a:p>
            <a:pPr marL="0" indent="0">
              <a:buNone/>
            </a:pPr>
            <a:r>
              <a:rPr lang="es-ES" dirty="0" err="1" smtClean="0"/>
              <a:t>plt</a:t>
            </a:r>
            <a:r>
              <a:rPr lang="es-ES" dirty="0" smtClean="0"/>
              <a:t> </a:t>
            </a:r>
            <a:r>
              <a:rPr lang="es-ES" dirty="0"/>
              <a:t>. </a:t>
            </a:r>
            <a:r>
              <a:rPr lang="es-ES" dirty="0" err="1"/>
              <a:t>plot</a:t>
            </a:r>
            <a:r>
              <a:rPr lang="es-ES" dirty="0"/>
              <a:t> (x , y1 , </a:t>
            </a:r>
            <a:r>
              <a:rPr lang="es-ES" dirty="0" smtClean="0"/>
              <a:t>’</a:t>
            </a:r>
            <a:r>
              <a:rPr lang="es-ES" dirty="0" err="1" smtClean="0"/>
              <a:t>rs</a:t>
            </a:r>
            <a:r>
              <a:rPr lang="es-ES" dirty="0" smtClean="0"/>
              <a:t>’ </a:t>
            </a:r>
            <a:r>
              <a:rPr lang="es-ES" dirty="0"/>
              <a:t>, </a:t>
            </a:r>
            <a:r>
              <a:rPr lang="es-ES" dirty="0" err="1"/>
              <a:t>label</a:t>
            </a:r>
            <a:r>
              <a:rPr lang="es-ES" dirty="0"/>
              <a:t>=’$x^2$ ’ )</a:t>
            </a:r>
          </a:p>
          <a:p>
            <a:pPr marL="0" indent="0">
              <a:buNone/>
            </a:pPr>
            <a:r>
              <a:rPr lang="en-US" dirty="0" err="1"/>
              <a:t>plt</a:t>
            </a:r>
            <a:r>
              <a:rPr lang="en-US" dirty="0"/>
              <a:t> . plot (x , y2 , ’go ’ , label=’$x^3$ ’ )</a:t>
            </a:r>
          </a:p>
          <a:p>
            <a:pPr marL="0" indent="0">
              <a:buNone/>
            </a:pPr>
            <a:r>
              <a:rPr lang="en-US" dirty="0" err="1"/>
              <a:t>plt</a:t>
            </a:r>
            <a:r>
              <a:rPr lang="en-US" dirty="0"/>
              <a:t> . </a:t>
            </a:r>
            <a:r>
              <a:rPr lang="en-US" dirty="0" err="1"/>
              <a:t>xlim</a:t>
            </a:r>
            <a:r>
              <a:rPr lang="en-US" dirty="0"/>
              <a:t>((1 , 5))</a:t>
            </a:r>
          </a:p>
          <a:p>
            <a:pPr marL="0" indent="0">
              <a:buNone/>
            </a:pPr>
            <a:r>
              <a:rPr lang="en-US" dirty="0" err="1"/>
              <a:t>plt</a:t>
            </a:r>
            <a:r>
              <a:rPr lang="en-US" dirty="0"/>
              <a:t> . </a:t>
            </a:r>
            <a:r>
              <a:rPr lang="en-US" dirty="0" err="1"/>
              <a:t>ylim</a:t>
            </a:r>
            <a:r>
              <a:rPr lang="en-US" dirty="0"/>
              <a:t>((0 , 30))</a:t>
            </a:r>
          </a:p>
          <a:p>
            <a:pPr marL="0" indent="0">
              <a:buNone/>
            </a:pPr>
            <a:r>
              <a:rPr lang="en-US" dirty="0" err="1"/>
              <a:t>plt</a:t>
            </a:r>
            <a:r>
              <a:rPr lang="en-US" dirty="0"/>
              <a:t> . </a:t>
            </a:r>
            <a:r>
              <a:rPr lang="en-US" dirty="0" err="1"/>
              <a:t>xlabel</a:t>
            </a:r>
            <a:r>
              <a:rPr lang="en-US" dirty="0"/>
              <a:t> ( ’my x label ’ )</a:t>
            </a:r>
          </a:p>
          <a:p>
            <a:pPr marL="0" indent="0">
              <a:buNone/>
            </a:pPr>
            <a:r>
              <a:rPr lang="en-US" dirty="0" err="1"/>
              <a:t>plt</a:t>
            </a:r>
            <a:r>
              <a:rPr lang="en-US" dirty="0"/>
              <a:t> . </a:t>
            </a:r>
            <a:r>
              <a:rPr lang="en-US" dirty="0" err="1"/>
              <a:t>ylabel</a:t>
            </a:r>
            <a:r>
              <a:rPr lang="en-US" dirty="0"/>
              <a:t> ( ’my y label ’ )</a:t>
            </a:r>
          </a:p>
          <a:p>
            <a:pPr marL="0" indent="0">
              <a:buNone/>
            </a:pPr>
            <a:r>
              <a:rPr lang="en-US" dirty="0" err="1"/>
              <a:t>plt</a:t>
            </a:r>
            <a:r>
              <a:rPr lang="en-US" dirty="0"/>
              <a:t> . t </a:t>
            </a:r>
            <a:r>
              <a:rPr lang="en-US" dirty="0" err="1"/>
              <a:t>i</a:t>
            </a:r>
            <a:r>
              <a:rPr lang="en-US" dirty="0"/>
              <a:t> t l e ( ’ plot t </a:t>
            </a:r>
            <a:r>
              <a:rPr lang="en-US" dirty="0" err="1"/>
              <a:t>i</a:t>
            </a:r>
            <a:r>
              <a:rPr lang="en-US" dirty="0"/>
              <a:t> t l e , including $\Omega$’ )</a:t>
            </a:r>
          </a:p>
          <a:p>
            <a:pPr marL="0" indent="0">
              <a:buNone/>
            </a:pPr>
            <a:r>
              <a:rPr lang="en-US" dirty="0" err="1"/>
              <a:t>plt</a:t>
            </a:r>
            <a:r>
              <a:rPr lang="en-US" dirty="0"/>
              <a:t> . legend()</a:t>
            </a:r>
          </a:p>
          <a:p>
            <a:pPr marL="0" indent="0">
              <a:buNone/>
            </a:pPr>
            <a:r>
              <a:rPr lang="en-US" dirty="0" err="1"/>
              <a:t>plt</a:t>
            </a:r>
            <a:r>
              <a:rPr lang="en-US" dirty="0"/>
              <a:t> . </a:t>
            </a:r>
            <a:r>
              <a:rPr lang="en-US" dirty="0" err="1"/>
              <a:t>savefig</a:t>
            </a:r>
            <a:r>
              <a:rPr lang="en-US" dirty="0"/>
              <a:t> ( ’ line_plot_plus2 . pdf ’ )</a:t>
            </a:r>
          </a:p>
        </p:txBody>
      </p:sp>
      <p:sp>
        <p:nvSpPr>
          <p:cNvPr id="4" name="Date Placeholder 3"/>
          <p:cNvSpPr>
            <a:spLocks noGrp="1"/>
          </p:cNvSpPr>
          <p:nvPr>
            <p:ph type="dt" sz="half" idx="10"/>
          </p:nvPr>
        </p:nvSpPr>
        <p:spPr/>
        <p:txBody>
          <a:bodyPr/>
          <a:lstStyle/>
          <a:p>
            <a:fld id="{086C9CA6-6671-4E41-9713-FC0A14C35955}" type="datetime1">
              <a:rPr lang="en-US" smtClean="0"/>
              <a:t>2/16/2017</a:t>
            </a:fld>
            <a:endParaRPr lang="en-US"/>
          </a:p>
        </p:txBody>
      </p:sp>
      <p:sp>
        <p:nvSpPr>
          <p:cNvPr id="5" name="Footer Placeholder 4"/>
          <p:cNvSpPr>
            <a:spLocks noGrp="1"/>
          </p:cNvSpPr>
          <p:nvPr>
            <p:ph type="ftr" sz="quarter" idx="11"/>
          </p:nvPr>
        </p:nvSpPr>
        <p:spPr/>
        <p:txBody>
          <a:bodyPr/>
          <a:lstStyle/>
          <a:p>
            <a:r>
              <a:rPr lang="en-US" dirty="0" smtClean="0"/>
              <a:t>Prof. </a:t>
            </a:r>
            <a:r>
              <a:rPr lang="en-US" dirty="0" err="1" smtClean="0"/>
              <a:t>Bhaumik</a:t>
            </a:r>
            <a:r>
              <a:rPr lang="en-US" dirty="0" smtClean="0"/>
              <a:t> Vaidya, SCET, </a:t>
            </a:r>
            <a:r>
              <a:rPr lang="en-US" dirty="0" err="1" smtClean="0"/>
              <a:t>Surat</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99</a:t>
            </a:fld>
            <a:endParaRPr lang="en-US"/>
          </a:p>
        </p:txBody>
      </p:sp>
      <p:pic>
        <p:nvPicPr>
          <p:cNvPr id="8" name="Picture 7"/>
          <p:cNvPicPr>
            <a:picLocks noChangeAspect="1"/>
          </p:cNvPicPr>
          <p:nvPr/>
        </p:nvPicPr>
        <p:blipFill>
          <a:blip r:embed="rId2"/>
          <a:stretch>
            <a:fillRect/>
          </a:stretch>
        </p:blipFill>
        <p:spPr>
          <a:xfrm>
            <a:off x="6398188" y="1461349"/>
            <a:ext cx="5394960" cy="4172496"/>
          </a:xfrm>
          <a:prstGeom prst="rect">
            <a:avLst/>
          </a:prstGeom>
        </p:spPr>
      </p:pic>
    </p:spTree>
    <p:extLst>
      <p:ext uri="{BB962C8B-B14F-4D97-AF65-F5344CB8AC3E}">
        <p14:creationId xmlns:p14="http://schemas.microsoft.com/office/powerpoint/2010/main" val="42029202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832</TotalTime>
  <Words>8744</Words>
  <Application>Microsoft Office PowerPoint</Application>
  <PresentationFormat>Widescreen</PresentationFormat>
  <Paragraphs>1343</Paragraphs>
  <Slides>102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102</vt:i4>
      </vt:variant>
    </vt:vector>
  </HeadingPairs>
  <TitlesOfParts>
    <vt:vector size="109" baseType="lpstr">
      <vt:lpstr>Arial</vt:lpstr>
      <vt:lpstr>Calibri</vt:lpstr>
      <vt:lpstr>Century Gothic</vt:lpstr>
      <vt:lpstr>Consolas</vt:lpstr>
      <vt:lpstr>Courier New</vt:lpstr>
      <vt:lpstr>Wingdings 3</vt:lpstr>
      <vt:lpstr>Wisp</vt:lpstr>
      <vt:lpstr>Workshop: Python and OpenCV on Raspberry-Pi Day-1</vt:lpstr>
      <vt:lpstr>Introduction to OpenCV</vt:lpstr>
      <vt:lpstr>MATLAB also can do Image Processing, then why OpenCV?</vt:lpstr>
      <vt:lpstr>OpenCV does lose out over MATLAB on some points:</vt:lpstr>
      <vt:lpstr>Introduction to Python </vt:lpstr>
      <vt:lpstr>Features of Python</vt:lpstr>
      <vt:lpstr>Python and OpanCV</vt:lpstr>
      <vt:lpstr>Basic Python Language</vt:lpstr>
      <vt:lpstr>ASPECTS OF LANGUAGES</vt:lpstr>
      <vt:lpstr>ASPECTS OF LANGUAGE</vt:lpstr>
      <vt:lpstr>WHERE THINGS GO WRONG</vt:lpstr>
      <vt:lpstr>IDE’s</vt:lpstr>
      <vt:lpstr>PYTHON PROGRAMS</vt:lpstr>
      <vt:lpstr>Objects</vt:lpstr>
      <vt:lpstr>SCALAR OBJECTS</vt:lpstr>
      <vt:lpstr>TYPE CONVERSIONS (CAST)</vt:lpstr>
      <vt:lpstr>PRINTING TO CONSOLE</vt:lpstr>
      <vt:lpstr>INPUT: input("")</vt:lpstr>
      <vt:lpstr>EXPRESSIONS</vt:lpstr>
      <vt:lpstr>OPERATORS ON ints and floats</vt:lpstr>
      <vt:lpstr>SIMPLE OPERATIONS</vt:lpstr>
      <vt:lpstr>BINDING VARIABLES AND VALUES</vt:lpstr>
      <vt:lpstr>CHANGING BINDINGS</vt:lpstr>
      <vt:lpstr>Comments </vt:lpstr>
      <vt:lpstr>Strings </vt:lpstr>
      <vt:lpstr>Strings Are Immutable</vt:lpstr>
      <vt:lpstr>OPERATIONS ON STRINGS</vt:lpstr>
      <vt:lpstr>Indentation </vt:lpstr>
      <vt:lpstr>COMPARISON OPERATORS ON intand float</vt:lpstr>
      <vt:lpstr>LOGIC OPERATORS ON bools</vt:lpstr>
      <vt:lpstr>BRANCHING PROGRAMS</vt:lpstr>
      <vt:lpstr>A SIMPLE EXAMPLE</vt:lpstr>
      <vt:lpstr>SOME OBSERVATIONS</vt:lpstr>
      <vt:lpstr>NESTED CONDITIONALS</vt:lpstr>
      <vt:lpstr>COMPOUND BOOLEANS</vt:lpstr>
      <vt:lpstr>WHAT HAVE WE ADDED?</vt:lpstr>
      <vt:lpstr>CONTROL FLOW: while LOOPS</vt:lpstr>
      <vt:lpstr>CONTROL FLOW: while and for LOOPS</vt:lpstr>
      <vt:lpstr>CONTROL FLOW: for LOOPS</vt:lpstr>
      <vt:lpstr>range(start,stop,step)</vt:lpstr>
      <vt:lpstr>break STATEMENT</vt:lpstr>
      <vt:lpstr>break STATEMENT</vt:lpstr>
      <vt:lpstr>for VS while LOOPS</vt:lpstr>
      <vt:lpstr>Functions</vt:lpstr>
      <vt:lpstr>Functions in Python</vt:lpstr>
      <vt:lpstr>Function Parameters </vt:lpstr>
      <vt:lpstr>Example</vt:lpstr>
      <vt:lpstr>The global statement</vt:lpstr>
      <vt:lpstr>Default Argument Values </vt:lpstr>
      <vt:lpstr>Keyword Arguments</vt:lpstr>
      <vt:lpstr>The return statement</vt:lpstr>
      <vt:lpstr>DocStrings</vt:lpstr>
      <vt:lpstr>PowerPoint Presentation</vt:lpstr>
      <vt:lpstr>Modules</vt:lpstr>
      <vt:lpstr>PowerPoint Presentation</vt:lpstr>
      <vt:lpstr>The from..import statement </vt:lpstr>
      <vt:lpstr>The dir function</vt:lpstr>
      <vt:lpstr>Data Structures </vt:lpstr>
      <vt:lpstr>List</vt:lpstr>
      <vt:lpstr>PowerPoint Presentation</vt:lpstr>
      <vt:lpstr>PowerPoint Presentation</vt:lpstr>
      <vt:lpstr>Tuple </vt:lpstr>
      <vt:lpstr>PowerPoint Presentation</vt:lpstr>
      <vt:lpstr>PowerPoint Presentation</vt:lpstr>
      <vt:lpstr>Dictionary</vt:lpstr>
      <vt:lpstr>PowerPoint Presentation</vt:lpstr>
      <vt:lpstr>PowerPoint Presentation</vt:lpstr>
      <vt:lpstr>Slicing on List</vt:lpstr>
      <vt:lpstr>PowerPoint Presentation</vt:lpstr>
      <vt:lpstr>Slicing Step Size</vt:lpstr>
      <vt:lpstr>File</vt:lpstr>
      <vt:lpstr>Lambda Operator </vt:lpstr>
      <vt:lpstr>The map() Function </vt:lpstr>
      <vt:lpstr>Filtering </vt:lpstr>
      <vt:lpstr>Reducing a List </vt:lpstr>
      <vt:lpstr>Examples of reduce() </vt:lpstr>
      <vt:lpstr>PowerPoint Presentation</vt:lpstr>
      <vt:lpstr>Numpy</vt:lpstr>
      <vt:lpstr>Arrays – Numerical Python (Numpy)</vt:lpstr>
      <vt:lpstr>Numpy – N-dimensional Array manipulation</vt:lpstr>
      <vt:lpstr>Numpy – Creating arrays</vt:lpstr>
      <vt:lpstr>Numpy – Creating vectors</vt:lpstr>
      <vt:lpstr>Numpy – Creating matrices</vt:lpstr>
      <vt:lpstr>Numpy – Matrices use</vt:lpstr>
      <vt:lpstr>Numpy – Creating arrays</vt:lpstr>
      <vt:lpstr>Numpy – Creating arrays</vt:lpstr>
      <vt:lpstr>Numpy – array creation and use</vt:lpstr>
      <vt:lpstr>Numpy – array creation and use</vt:lpstr>
      <vt:lpstr>Numpy - ndarray</vt:lpstr>
      <vt:lpstr>Numpy – ndarray attributes</vt:lpstr>
      <vt:lpstr>Numpy – array creation and use</vt:lpstr>
      <vt:lpstr>Numpy – array creation and use</vt:lpstr>
      <vt:lpstr>Numpy – array methods</vt:lpstr>
      <vt:lpstr>Numpy – array methods - sorting</vt:lpstr>
      <vt:lpstr>Matplotlib</vt:lpstr>
      <vt:lpstr>Simple 2D Plot</vt:lpstr>
      <vt:lpstr>Example:</vt:lpstr>
      <vt:lpstr>Example:</vt:lpstr>
      <vt:lpstr>Adding multiple lines and a legend</vt:lpstr>
      <vt:lpstr>Histogram</vt:lpstr>
      <vt:lpstr>Image Plot </vt:lpstr>
      <vt:lpstr>Thank You  -Any Questions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vbhaumik</dc:creator>
  <cp:lastModifiedBy>vbhaumik</cp:lastModifiedBy>
  <cp:revision>54</cp:revision>
  <dcterms:created xsi:type="dcterms:W3CDTF">2013-07-15T20:26:40Z</dcterms:created>
  <dcterms:modified xsi:type="dcterms:W3CDTF">2017-02-16T15:31:28Z</dcterms:modified>
</cp:coreProperties>
</file>