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7"/>
    <p:restoredTop sz="94720"/>
  </p:normalViewPr>
  <p:slideViewPr>
    <p:cSldViewPr snapToGrid="0">
      <p:cViewPr varScale="1">
        <p:scale>
          <a:sx n="285" d="100"/>
          <a:sy n="285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On time delivery rate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Sheet1!$A$6:$A$9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Sheet1!$B$6:$B$9</c:f>
              <c:numCache>
                <c:formatCode>0%</c:formatCode>
                <c:ptCount val="4"/>
                <c:pt idx="0">
                  <c:v>0.78</c:v>
                </c:pt>
                <c:pt idx="1">
                  <c:v>0.8</c:v>
                </c:pt>
                <c:pt idx="2">
                  <c:v>0.86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8-C44C-A315-ADAC4F70B1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41358576"/>
        <c:axId val="241440288"/>
      </c:barChart>
      <c:catAx>
        <c:axId val="24135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440288"/>
        <c:crosses val="autoZero"/>
        <c:auto val="1"/>
        <c:lblAlgn val="ctr"/>
        <c:lblOffset val="100"/>
        <c:noMultiLvlLbl val="0"/>
      </c:catAx>
      <c:valAx>
        <c:axId val="241440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4135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Sheet1!$I$25</c:f>
              <c:strCache>
                <c:ptCount val="1"/>
                <c:pt idx="0">
                  <c:v>Delivery volume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6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E15-DE4A-9F54-3E11660CB013}"/>
              </c:ext>
            </c:extLst>
          </c:dPt>
          <c:dPt>
            <c:idx val="1"/>
            <c:bubble3D val="0"/>
            <c:spPr>
              <a:pattFill prst="wdUpDiag">
                <a:fgClr>
                  <a:schemeClr val="tx2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E15-DE4A-9F54-3E11660CB013}"/>
              </c:ext>
            </c:extLst>
          </c:dPt>
          <c:dPt>
            <c:idx val="2"/>
            <c:bubble3D val="0"/>
            <c:spPr>
              <a:pattFill prst="pct5">
                <a:fgClr>
                  <a:schemeClr val="accent5">
                    <a:lumMod val="75000"/>
                  </a:schemeClr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E15-DE4A-9F54-3E11660CB013}"/>
              </c:ext>
            </c:extLst>
          </c:dPt>
          <c:dPt>
            <c:idx val="3"/>
            <c:bubble3D val="0"/>
            <c:spPr>
              <a:pattFill prst="horzBrick">
                <a:fgClr>
                  <a:schemeClr val="accent4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E15-DE4A-9F54-3E11660CB013}"/>
              </c:ext>
            </c:extLst>
          </c:dPt>
          <c:dPt>
            <c:idx val="4"/>
            <c:bubble3D val="0"/>
            <c:spPr>
              <a:pattFill prst="lgCheck">
                <a:fgClr>
                  <a:schemeClr val="accent5"/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E15-DE4A-9F54-3E11660CB013}"/>
              </c:ext>
            </c:extLst>
          </c:dPt>
          <c:dLbls>
            <c:dLbl>
              <c:idx val="0"/>
              <c:layout>
                <c:manualLayout>
                  <c:x val="5.5555555555553519E-3"/>
                  <c:y val="0.2222222222222221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43B518B-04A0-1F46-964F-9927FAE6C1F9}" type="CATEGORYNAME"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
</a:t>
                    </a:r>
                    <a:fld id="{B4739037-A3B0-4942-9C67-BEC1413333BC}" type="PERCENTAGE">
                      <a:rPr lang="en-US" baseline="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baseline="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15-DE4A-9F54-3E11660CB013}"/>
                </c:ext>
              </c:extLst>
            </c:dLbl>
            <c:dLbl>
              <c:idx val="1"/>
              <c:layout>
                <c:manualLayout>
                  <c:x val="-2.2222222222222227E-2"/>
                  <c:y val="4.62962962962961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15-DE4A-9F54-3E11660CB013}"/>
                </c:ext>
              </c:extLst>
            </c:dLbl>
            <c:dLbl>
              <c:idx val="2"/>
              <c:layout>
                <c:manualLayout>
                  <c:x val="-4.1666666666666678E-2"/>
                  <c:y val="-4.1666666666666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15-DE4A-9F54-3E11660CB013}"/>
                </c:ext>
              </c:extLst>
            </c:dLbl>
            <c:dLbl>
              <c:idx val="3"/>
              <c:layout>
                <c:manualLayout>
                  <c:x val="3.3333333333333333E-2"/>
                  <c:y val="-1.3888888888888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15-DE4A-9F54-3E11660CB013}"/>
                </c:ext>
              </c:extLst>
            </c:dLbl>
            <c:dLbl>
              <c:idx val="4"/>
              <c:layout>
                <c:manualLayout>
                  <c:x val="0.10833333333333328"/>
                  <c:y val="-2.77777777777777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E15-DE4A-9F54-3E11660CB01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Sheet1!$H$26:$H$30</c:f>
              <c:strCache>
                <c:ptCount val="5"/>
                <c:pt idx="0">
                  <c:v>Before 9 AM</c:v>
                </c:pt>
                <c:pt idx="1">
                  <c:v>9 AM - 12 PM</c:v>
                </c:pt>
                <c:pt idx="2">
                  <c:v>12 PM - 4 PM</c:v>
                </c:pt>
                <c:pt idx="3">
                  <c:v>4 PM - 7 PM</c:v>
                </c:pt>
                <c:pt idx="4">
                  <c:v>After 7 PM</c:v>
                </c:pt>
              </c:strCache>
            </c:strRef>
          </c:cat>
          <c:val>
            <c:numRef>
              <c:f>Sheet1!$I$26:$I$30</c:f>
              <c:numCache>
                <c:formatCode>0%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15-DE4A-9F54-3E11660CB01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Average customer satisfaction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Sheet1!$L$3:$L$6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Sheet1!$M$3:$M$6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4</c:v>
                </c:pt>
                <c:pt idx="3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BF-8542-8FBB-BE4F44FA7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020192"/>
        <c:axId val="317692880"/>
      </c:lineChart>
      <c:catAx>
        <c:axId val="2520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92880"/>
        <c:crosses val="autoZero"/>
        <c:auto val="1"/>
        <c:lblAlgn val="ctr"/>
        <c:lblOffset val="100"/>
        <c:noMultiLvlLbl val="0"/>
      </c:catAx>
      <c:valAx>
        <c:axId val="3176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02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Sheet1!$W$22</c:f>
              <c:strCache>
                <c:ptCount val="1"/>
                <c:pt idx="0">
                  <c:v>Customer volume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F52-7C4E-8CA0-3CEF82FD4F6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F52-7C4E-8CA0-3CEF82FD4F6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F52-7C4E-8CA0-3CEF82FD4F6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AF52-7C4E-8CA0-3CEF82FD4F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Sheet1!$V$23:$V$26</c:f>
              <c:strCache>
                <c:ptCount val="4"/>
                <c:pt idx="0">
                  <c:v>Offer live chat support</c:v>
                </c:pt>
                <c:pt idx="1">
                  <c:v>Share more step-by-step guides and tutorials</c:v>
                </c:pt>
                <c:pt idx="2">
                  <c:v>Extend support hours</c:v>
                </c:pt>
                <c:pt idx="3">
                  <c:v>Other</c:v>
                </c:pt>
              </c:strCache>
            </c:strRef>
          </c:cat>
          <c:val>
            <c:numRef>
              <c:f>Sheet1!$W$23:$W$26</c:f>
              <c:numCache>
                <c:formatCode>0%</c:formatCode>
                <c:ptCount val="4"/>
                <c:pt idx="0">
                  <c:v>0.41</c:v>
                </c:pt>
                <c:pt idx="1">
                  <c:v>0.3</c:v>
                </c:pt>
                <c:pt idx="2">
                  <c:v>0.19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52-7C4E-8CA0-3CEF82FD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10051589282742E-2"/>
          <c:y val="0.76264345283191293"/>
          <c:w val="0.93285553151753864"/>
          <c:h val="0.11380949994546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692900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6AA84F"/>
                </a:solidFill>
              </a:rPr>
              <a:t>Plant Pals </a:t>
            </a:r>
            <a:endParaRPr sz="5200" b="1" dirty="0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6AA84F"/>
                </a:solidFill>
              </a:rPr>
              <a:t>Customer Survey Results</a:t>
            </a:r>
            <a:endParaRPr sz="5200" b="1" dirty="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48759" y="3266477"/>
            <a:ext cx="8434782" cy="31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n-IN" sz="11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</a:rPr>
              <a:t>ustomer satisfaction insight and key takeaways from latest survey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88976-8860-2C38-2A4F-B8F5954209E9}"/>
              </a:ext>
            </a:extLst>
          </p:cNvPr>
          <p:cNvSpPr txBox="1"/>
          <p:nvPr/>
        </p:nvSpPr>
        <p:spPr>
          <a:xfrm>
            <a:off x="729876" y="3552451"/>
            <a:ext cx="1942789" cy="64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en-IN" sz="1200" u="sng" dirty="0">
                <a:solidFill>
                  <a:srgbClr val="0070C0"/>
                </a:solidFill>
              </a:rPr>
              <a:t>Survey parameters</a:t>
            </a:r>
          </a:p>
          <a:p>
            <a:pPr marL="171450" lvl="0" indent="-171450">
              <a:lnSpc>
                <a:spcPct val="115000"/>
              </a:lnSpc>
              <a:buSzPts val="1100"/>
              <a:buFont typeface="Wingdings" pitchFamily="2" charset="2"/>
              <a:buChar char="Ø"/>
            </a:pPr>
            <a:r>
              <a:rPr lang="en-IN" sz="1000" dirty="0"/>
              <a:t>50 customers surveyed</a:t>
            </a:r>
          </a:p>
          <a:p>
            <a:pPr marL="171450" lvl="0" indent="-171450">
              <a:lnSpc>
                <a:spcPct val="115000"/>
              </a:lnSpc>
              <a:buSzPts val="1100"/>
              <a:buFont typeface="Wingdings" pitchFamily="2" charset="2"/>
              <a:buChar char="Ø"/>
            </a:pPr>
            <a:r>
              <a:rPr lang="en-IN" sz="1000" dirty="0"/>
              <a:t>Surveyed for 4 weeks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4C8C9-EB74-DEE2-0445-CEF30D891903}"/>
              </a:ext>
            </a:extLst>
          </p:cNvPr>
          <p:cNvSpPr txBox="1"/>
          <p:nvPr/>
        </p:nvSpPr>
        <p:spPr>
          <a:xfrm>
            <a:off x="2710265" y="3543000"/>
            <a:ext cx="2569332" cy="82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-IN" sz="1200" u="sng" dirty="0">
                <a:solidFill>
                  <a:srgbClr val="0070C0"/>
                </a:solidFill>
              </a:rPr>
              <a:t>Key issues from survey</a:t>
            </a:r>
          </a:p>
          <a:p>
            <a:pPr marL="171450" lvl="8" indent="-171450">
              <a:lnSpc>
                <a:spcPct val="115000"/>
              </a:lnSpc>
              <a:buSzPts val="1100"/>
              <a:buFont typeface="Wingdings" pitchFamily="2" charset="2"/>
              <a:buChar char="q"/>
            </a:pPr>
            <a:r>
              <a:rPr lang="en-IN" sz="1000" dirty="0"/>
              <a:t>product quality</a:t>
            </a:r>
          </a:p>
          <a:p>
            <a:pPr marL="171450" lvl="6" indent="-171450">
              <a:lnSpc>
                <a:spcPct val="115000"/>
              </a:lnSpc>
              <a:buSzPts val="1100"/>
              <a:buFont typeface="Wingdings" pitchFamily="2" charset="2"/>
              <a:buChar char="q"/>
            </a:pPr>
            <a:r>
              <a:rPr lang="en-IN" sz="1000" dirty="0"/>
              <a:t>delivery timelines</a:t>
            </a:r>
          </a:p>
          <a:p>
            <a:pPr marL="171450" lvl="6" indent="-171450">
              <a:lnSpc>
                <a:spcPct val="115000"/>
              </a:lnSpc>
              <a:buSzPts val="1100"/>
              <a:buFont typeface="Wingdings" pitchFamily="2" charset="2"/>
              <a:buChar char="q"/>
            </a:pPr>
            <a:r>
              <a:rPr lang="en-IN" sz="1000" dirty="0"/>
              <a:t>customer support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C944D-188B-EF51-BEA5-A9571AC4CD8E}"/>
              </a:ext>
            </a:extLst>
          </p:cNvPr>
          <p:cNvSpPr txBox="1"/>
          <p:nvPr/>
        </p:nvSpPr>
        <p:spPr>
          <a:xfrm>
            <a:off x="4777181" y="3547460"/>
            <a:ext cx="4171683" cy="7663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en-IN" sz="1200" u="sng" dirty="0">
                <a:solidFill>
                  <a:srgbClr val="0070C0"/>
                </a:solidFill>
              </a:rPr>
              <a:t>Key actions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IN" sz="1000" dirty="0"/>
              <a:t>Sent customers e-newsletter with plant caring tutorial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IN" sz="1000" dirty="0"/>
              <a:t>On-time delivery improved from 80 to 95%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IN" sz="1000" dirty="0"/>
              <a:t>Upgraded software and reduced requests and complaints by 70%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025" y="4418100"/>
            <a:ext cx="67640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79217" y="4177217"/>
            <a:ext cx="846300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</a:t>
            </a:r>
          </a:p>
          <a:p>
            <a:r>
              <a:rPr lang="en" sz="1200" dirty="0">
                <a:solidFill>
                  <a:srgbClr val="38761D"/>
                </a:solidFill>
              </a:rPr>
              <a:t>Tactical solution: </a:t>
            </a:r>
            <a:r>
              <a:rPr lang="en-IN" sz="1000" dirty="0"/>
              <a:t>Hired more delivery drivers and reassessed delivery routes with the goal of bringing the on-time delivery rate from 80% to 95%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</a:rPr>
              <a:t>Strategic action: </a:t>
            </a:r>
            <a:r>
              <a:rPr lang="en" sz="1000" dirty="0"/>
              <a:t>Create a weekly tracking of delivery time and reassess the routes acc</a:t>
            </a:r>
            <a:r>
              <a:rPr lang="en-IN" sz="1000" dirty="0"/>
              <a:t>o</a:t>
            </a:r>
            <a:r>
              <a:rPr lang="en" sz="1000" dirty="0" err="1"/>
              <a:t>rdingly</a:t>
            </a:r>
            <a:r>
              <a:rPr lang="en" sz="1000" dirty="0"/>
              <a:t>.</a:t>
            </a:r>
            <a:endParaRPr sz="1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443435-4D7A-F97B-9D72-F7996D67F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3616"/>
              </p:ext>
            </p:extLst>
          </p:nvPr>
        </p:nvGraphicFramePr>
        <p:xfrm>
          <a:off x="1881330" y="758793"/>
          <a:ext cx="5371422" cy="337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248900" y="4145855"/>
            <a:ext cx="729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</a:p>
          <a:p>
            <a:pPr lvl="0"/>
            <a:r>
              <a:rPr lang="en" sz="1000" dirty="0"/>
              <a:t>Schedule driver work time based on delivery time </a:t>
            </a:r>
            <a:r>
              <a:rPr lang="en-US" sz="1000" dirty="0"/>
              <a:t>and conduct customer survey in next 3 months</a:t>
            </a:r>
            <a:endParaRPr sz="1000" dirty="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F9E8EEE-5837-5788-0092-F3F86BDF2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33884"/>
              </p:ext>
            </p:extLst>
          </p:nvPr>
        </p:nvGraphicFramePr>
        <p:xfrm>
          <a:off x="1867950" y="755183"/>
          <a:ext cx="5408100" cy="338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A5764B5-F62A-81AC-98DF-93283ABA6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31100"/>
              </p:ext>
            </p:extLst>
          </p:nvPr>
        </p:nvGraphicFramePr>
        <p:xfrm>
          <a:off x="1867950" y="749587"/>
          <a:ext cx="5408100" cy="339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CBCEA74A-9A20-1C84-1607-D6901A5570F9}"/>
              </a:ext>
            </a:extLst>
          </p:cNvPr>
          <p:cNvSpPr txBox="1"/>
          <p:nvPr/>
        </p:nvSpPr>
        <p:spPr>
          <a:xfrm>
            <a:off x="461660" y="4147386"/>
            <a:ext cx="822068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</a:t>
            </a:r>
          </a:p>
          <a:p>
            <a:r>
              <a:rPr lang="en" sz="1200" dirty="0">
                <a:solidFill>
                  <a:srgbClr val="38761D"/>
                </a:solidFill>
              </a:rPr>
              <a:t>Tactical solution: </a:t>
            </a:r>
            <a:r>
              <a:rPr lang="en-IN" sz="1000" dirty="0"/>
              <a:t>Fixed a software issue that resulted in the customer relations team receiving only 30% of requests and complaints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</a:rPr>
              <a:t>Strategic action: </a:t>
            </a:r>
            <a:r>
              <a:rPr lang="en-US" sz="1000" dirty="0"/>
              <a:t>Add monitoring tool for better tracking of software performance and conduct customer survey in next 3 months</a:t>
            </a:r>
            <a:r>
              <a:rPr lang="en" sz="1000" dirty="0"/>
              <a:t>.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CBC2C8E-AD71-25B8-C958-BA55ACB00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376770"/>
              </p:ext>
            </p:extLst>
          </p:nvPr>
        </p:nvGraphicFramePr>
        <p:xfrm>
          <a:off x="1867950" y="749588"/>
          <a:ext cx="5408100" cy="339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3A198AED-DE7A-EB75-2229-48AD9AB972EE}"/>
              </a:ext>
            </a:extLst>
          </p:cNvPr>
          <p:cNvSpPr txBox="1"/>
          <p:nvPr/>
        </p:nvSpPr>
        <p:spPr>
          <a:xfrm>
            <a:off x="179217" y="4177217"/>
            <a:ext cx="846300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</a:t>
            </a:r>
          </a:p>
          <a:p>
            <a:r>
              <a:rPr lang="en" sz="1200" dirty="0">
                <a:solidFill>
                  <a:srgbClr val="38761D"/>
                </a:solidFill>
              </a:rPr>
              <a:t>Tactical solution: </a:t>
            </a:r>
            <a:r>
              <a:rPr lang="en-IN" sz="1000" dirty="0"/>
              <a:t>Sent customers an e-newsletter with a tutorial on caring for their plants</a:t>
            </a:r>
          </a:p>
          <a:p>
            <a:r>
              <a:rPr lang="en" sz="1200" dirty="0">
                <a:solidFill>
                  <a:srgbClr val="38761D"/>
                </a:solidFill>
              </a:rPr>
              <a:t>Strategic action:  </a:t>
            </a:r>
            <a:r>
              <a:rPr lang="en-US" sz="1000" dirty="0"/>
              <a:t>Plan for AI based plant care guidance to provide live support.</a:t>
            </a: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i="1" u="sng" dirty="0">
                <a:solidFill>
                  <a:srgbClr val="38761D"/>
                </a:solidFill>
              </a:rPr>
              <a:t>Key status update</a:t>
            </a:r>
          </a:p>
          <a:p>
            <a:pPr marL="285750" lvl="2" indent="-285750">
              <a:lnSpc>
                <a:spcPct val="115000"/>
              </a:lnSpc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1300" dirty="0">
                <a:solidFill>
                  <a:srgbClr val="38761D"/>
                </a:solidFill>
              </a:rPr>
              <a:t>Immediate actions gave strong positive outcome resulting to improved customer experience.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i="1" u="sng" dirty="0">
                <a:solidFill>
                  <a:srgbClr val="38761D"/>
                </a:solidFill>
              </a:rPr>
              <a:t>Next actions to be considered for continued monitoring 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300" dirty="0">
                <a:solidFill>
                  <a:srgbClr val="38761D"/>
                </a:solidFill>
              </a:rPr>
              <a:t>Conduct quarterly survey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300" dirty="0">
                <a:solidFill>
                  <a:srgbClr val="38761D"/>
                </a:solidFill>
              </a:rPr>
              <a:t>Create a project plan  based on the strategic actions planned from the key outcomes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endParaRPr sz="1300" i="1" u="sng" dirty="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350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Ananda Bhaumik</cp:lastModifiedBy>
  <cp:revision>10</cp:revision>
  <dcterms:modified xsi:type="dcterms:W3CDTF">2022-07-09T18:44:03Z</dcterms:modified>
</cp:coreProperties>
</file>