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1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70" r:id="rId13"/>
    <p:sldId id="271" r:id="rId14"/>
    <p:sldId id="272" r:id="rId15"/>
    <p:sldId id="273" r:id="rId16"/>
    <p:sldId id="274" r:id="rId17"/>
    <p:sldId id="275" r:id="rId18"/>
    <p:sldId id="267" r:id="rId19"/>
    <p:sldId id="268" r:id="rId20"/>
    <p:sldId id="269" r:id="rId21"/>
    <p:sldId id="278" r:id="rId22"/>
    <p:sldId id="279" r:id="rId23"/>
    <p:sldId id="280" r:id="rId24"/>
    <p:sldId id="281" r:id="rId25"/>
    <p:sldId id="282" r:id="rId26"/>
    <p:sldId id="283" r:id="rId27"/>
    <p:sldId id="285" r:id="rId28"/>
    <p:sldId id="286" r:id="rId29"/>
    <p:sldId id="287" r:id="rId30"/>
    <p:sldId id="288" r:id="rId31"/>
    <p:sldId id="289" r:id="rId32"/>
    <p:sldId id="290" r:id="rId33"/>
    <p:sldId id="292" r:id="rId34"/>
    <p:sldId id="293" r:id="rId35"/>
    <p:sldId id="294" r:id="rId36"/>
    <p:sldId id="295" r:id="rId37"/>
    <p:sldId id="29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734796FE-C5F9-450B-9FB2-AC480EAD5392}" type="datetimeFigureOut">
              <a:rPr lang="en-US" smtClean="0"/>
              <a:t>10/28/2017</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C3249D3A-67E9-41E7-8F0D-2E1785A4FA07}"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734796FE-C5F9-450B-9FB2-AC480EAD5392}" type="datetimeFigureOut">
              <a:rPr lang="en-US" smtClean="0"/>
              <a:t>10/28/2017</a:t>
            </a:fld>
            <a:endParaRPr lang="en-US"/>
          </a:p>
        </p:txBody>
      </p:sp>
      <p:sp>
        <p:nvSpPr>
          <p:cNvPr id="14" name="Slide Number Placeholder 13"/>
          <p:cNvSpPr>
            <a:spLocks noGrp="1"/>
          </p:cNvSpPr>
          <p:nvPr>
            <p:ph type="sldNum" sz="quarter" idx="11"/>
          </p:nvPr>
        </p:nvSpPr>
        <p:spPr/>
        <p:txBody>
          <a:bodyPr/>
          <a:lstStyle/>
          <a:p>
            <a:fld id="{C3249D3A-67E9-41E7-8F0D-2E1785A4FA0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734796FE-C5F9-450B-9FB2-AC480EAD5392}" type="datetimeFigureOut">
              <a:rPr lang="en-US" smtClean="0"/>
              <a:t>10/28/2017</a:t>
            </a:fld>
            <a:endParaRPr lang="en-US"/>
          </a:p>
        </p:txBody>
      </p:sp>
      <p:sp>
        <p:nvSpPr>
          <p:cNvPr id="14" name="Slide Number Placeholder 13"/>
          <p:cNvSpPr>
            <a:spLocks noGrp="1"/>
          </p:cNvSpPr>
          <p:nvPr>
            <p:ph type="sldNum" sz="quarter" idx="11"/>
          </p:nvPr>
        </p:nvSpPr>
        <p:spPr/>
        <p:txBody>
          <a:bodyPr/>
          <a:lstStyle/>
          <a:p>
            <a:fld id="{C3249D3A-67E9-41E7-8F0D-2E1785A4FA0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734796FE-C5F9-450B-9FB2-AC480EAD5392}" type="datetimeFigureOut">
              <a:rPr lang="en-US" smtClean="0"/>
              <a:t>10/28/2017</a:t>
            </a:fld>
            <a:endParaRPr lang="en-US"/>
          </a:p>
        </p:txBody>
      </p:sp>
      <p:sp>
        <p:nvSpPr>
          <p:cNvPr id="11" name="Slide Number Placeholder 10"/>
          <p:cNvSpPr>
            <a:spLocks noGrp="1"/>
          </p:cNvSpPr>
          <p:nvPr>
            <p:ph type="sldNum" sz="quarter" idx="11"/>
          </p:nvPr>
        </p:nvSpPr>
        <p:spPr/>
        <p:txBody>
          <a:bodyPr/>
          <a:lstStyle/>
          <a:p>
            <a:fld id="{C3249D3A-67E9-41E7-8F0D-2E1785A4FA07}"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734796FE-C5F9-450B-9FB2-AC480EAD5392}" type="datetimeFigureOut">
              <a:rPr lang="en-US" smtClean="0"/>
              <a:t>10/28/2017</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C3249D3A-67E9-41E7-8F0D-2E1785A4FA07}"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734796FE-C5F9-450B-9FB2-AC480EAD5392}" type="datetimeFigureOut">
              <a:rPr lang="en-US" smtClean="0"/>
              <a:t>10/28/2017</a:t>
            </a:fld>
            <a:endParaRPr lang="en-US"/>
          </a:p>
        </p:txBody>
      </p:sp>
      <p:sp>
        <p:nvSpPr>
          <p:cNvPr id="13" name="Slide Number Placeholder 12"/>
          <p:cNvSpPr>
            <a:spLocks noGrp="1"/>
          </p:cNvSpPr>
          <p:nvPr>
            <p:ph type="sldNum" sz="quarter" idx="11"/>
          </p:nvPr>
        </p:nvSpPr>
        <p:spPr/>
        <p:txBody>
          <a:bodyPr/>
          <a:lstStyle/>
          <a:p>
            <a:fld id="{C3249D3A-67E9-41E7-8F0D-2E1785A4FA07}"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734796FE-C5F9-450B-9FB2-AC480EAD5392}" type="datetimeFigureOut">
              <a:rPr lang="en-US" smtClean="0"/>
              <a:t>10/28/2017</a:t>
            </a:fld>
            <a:endParaRPr lang="en-US"/>
          </a:p>
        </p:txBody>
      </p:sp>
      <p:sp>
        <p:nvSpPr>
          <p:cNvPr id="14" name="Slide Number Placeholder 13"/>
          <p:cNvSpPr>
            <a:spLocks noGrp="1"/>
          </p:cNvSpPr>
          <p:nvPr>
            <p:ph type="sldNum" sz="quarter" idx="11"/>
          </p:nvPr>
        </p:nvSpPr>
        <p:spPr/>
        <p:txBody>
          <a:bodyPr/>
          <a:lstStyle/>
          <a:p>
            <a:fld id="{C3249D3A-67E9-41E7-8F0D-2E1785A4FA07}"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734796FE-C5F9-450B-9FB2-AC480EAD5392}" type="datetimeFigureOut">
              <a:rPr lang="en-US" smtClean="0"/>
              <a:t>10/28/2017</a:t>
            </a:fld>
            <a:endParaRPr lang="en-US"/>
          </a:p>
        </p:txBody>
      </p:sp>
      <p:sp>
        <p:nvSpPr>
          <p:cNvPr id="10" name="Slide Number Placeholder 9"/>
          <p:cNvSpPr>
            <a:spLocks noGrp="1"/>
          </p:cNvSpPr>
          <p:nvPr>
            <p:ph type="sldNum" sz="quarter" idx="11"/>
          </p:nvPr>
        </p:nvSpPr>
        <p:spPr/>
        <p:txBody>
          <a:bodyPr/>
          <a:lstStyle/>
          <a:p>
            <a:fld id="{C3249D3A-67E9-41E7-8F0D-2E1785A4FA07}"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734796FE-C5F9-450B-9FB2-AC480EAD5392}" type="datetimeFigureOut">
              <a:rPr lang="en-US" smtClean="0"/>
              <a:t>10/28/2017</a:t>
            </a:fld>
            <a:endParaRPr lang="en-US"/>
          </a:p>
        </p:txBody>
      </p:sp>
      <p:sp>
        <p:nvSpPr>
          <p:cNvPr id="9" name="Slide Number Placeholder 8"/>
          <p:cNvSpPr>
            <a:spLocks noGrp="1"/>
          </p:cNvSpPr>
          <p:nvPr>
            <p:ph type="sldNum" sz="quarter" idx="11"/>
          </p:nvPr>
        </p:nvSpPr>
        <p:spPr/>
        <p:txBody>
          <a:bodyPr/>
          <a:lstStyle/>
          <a:p>
            <a:fld id="{C3249D3A-67E9-41E7-8F0D-2E1785A4FA0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734796FE-C5F9-450B-9FB2-AC480EAD5392}" type="datetimeFigureOut">
              <a:rPr lang="en-US" smtClean="0"/>
              <a:t>10/28/2017</a:t>
            </a:fld>
            <a:endParaRPr lang="en-US"/>
          </a:p>
        </p:txBody>
      </p:sp>
      <p:sp>
        <p:nvSpPr>
          <p:cNvPr id="16" name="Slide Number Placeholder 15"/>
          <p:cNvSpPr>
            <a:spLocks noGrp="1"/>
          </p:cNvSpPr>
          <p:nvPr>
            <p:ph type="sldNum" sz="quarter" idx="11"/>
          </p:nvPr>
        </p:nvSpPr>
        <p:spPr/>
        <p:txBody>
          <a:bodyPr/>
          <a:lstStyle/>
          <a:p>
            <a:fld id="{C3249D3A-67E9-41E7-8F0D-2E1785A4FA0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734796FE-C5F9-450B-9FB2-AC480EAD5392}" type="datetimeFigureOut">
              <a:rPr lang="en-US" smtClean="0"/>
              <a:t>10/28/2017</a:t>
            </a:fld>
            <a:endParaRPr lang="en-US"/>
          </a:p>
        </p:txBody>
      </p:sp>
      <p:sp>
        <p:nvSpPr>
          <p:cNvPr id="17" name="Slide Number Placeholder 16"/>
          <p:cNvSpPr>
            <a:spLocks noGrp="1"/>
          </p:cNvSpPr>
          <p:nvPr>
            <p:ph type="sldNum" sz="quarter" idx="11"/>
          </p:nvPr>
        </p:nvSpPr>
        <p:spPr/>
        <p:txBody>
          <a:bodyPr/>
          <a:lstStyle/>
          <a:p>
            <a:fld id="{C3249D3A-67E9-41E7-8F0D-2E1785A4FA07}"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C3249D3A-67E9-41E7-8F0D-2E1785A4FA07}"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734796FE-C5F9-450B-9FB2-AC480EAD5392}" type="datetimeFigureOut">
              <a:rPr lang="en-US" smtClean="0"/>
              <a:t>10/28/2017</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3581400"/>
            <a:ext cx="6934200" cy="2133600"/>
          </a:xfrm>
        </p:spPr>
        <p:txBody>
          <a:bodyPr>
            <a:normAutofit/>
          </a:bodyPr>
          <a:lstStyle/>
          <a:p>
            <a:pPr algn="l"/>
            <a:r>
              <a:rPr lang="en-US" sz="1600" dirty="0">
                <a:solidFill>
                  <a:schemeClr val="tx1"/>
                </a:solidFill>
              </a:rPr>
              <a:t>BHAUTIK SUTARIYA  - </a:t>
            </a:r>
            <a:r>
              <a:rPr lang="en-US" sz="1600" dirty="0" smtClean="0">
                <a:solidFill>
                  <a:schemeClr val="tx1"/>
                </a:solidFill>
              </a:rPr>
              <a:t>201506100110096</a:t>
            </a:r>
            <a:r>
              <a:rPr lang="en-US" sz="1600" dirty="0">
                <a:solidFill>
                  <a:schemeClr val="tx1"/>
                </a:solidFill>
              </a:rPr>
              <a:t> </a:t>
            </a:r>
            <a:r>
              <a:rPr lang="en-US" sz="1600" dirty="0" smtClean="0">
                <a:solidFill>
                  <a:schemeClr val="tx1"/>
                </a:solidFill>
              </a:rPr>
              <a:t>		 PROJECT </a:t>
            </a:r>
            <a:r>
              <a:rPr lang="en-US" sz="1600" dirty="0">
                <a:solidFill>
                  <a:schemeClr val="tx1"/>
                </a:solidFill>
              </a:rPr>
              <a:t>GUIDE </a:t>
            </a:r>
            <a:r>
              <a:rPr lang="en-US" sz="1600" dirty="0" smtClean="0">
                <a:solidFill>
                  <a:schemeClr val="tx1"/>
                </a:solidFill>
              </a:rPr>
              <a:t> </a:t>
            </a:r>
          </a:p>
          <a:p>
            <a:pPr algn="l"/>
            <a:r>
              <a:rPr lang="en-US" sz="1600" dirty="0" smtClean="0">
                <a:solidFill>
                  <a:schemeClr val="tx1"/>
                </a:solidFill>
              </a:rPr>
              <a:t>DOLAR </a:t>
            </a:r>
            <a:r>
              <a:rPr lang="en-US" sz="1600" dirty="0">
                <a:solidFill>
                  <a:schemeClr val="tx1"/>
                </a:solidFill>
              </a:rPr>
              <a:t>BHANDERI    - 201506100110097 </a:t>
            </a:r>
            <a:r>
              <a:rPr lang="en-US" sz="1600" dirty="0" smtClean="0">
                <a:solidFill>
                  <a:schemeClr val="tx1"/>
                </a:solidFill>
              </a:rPr>
              <a:t>		 MR</a:t>
            </a:r>
            <a:r>
              <a:rPr lang="en-US" sz="1600" dirty="0">
                <a:solidFill>
                  <a:schemeClr val="tx1"/>
                </a:solidFill>
              </a:rPr>
              <a:t>. HARDIK VYAS </a:t>
            </a:r>
            <a:endParaRPr lang="en-US" sz="1600" dirty="0" smtClean="0">
              <a:solidFill>
                <a:schemeClr val="tx1"/>
              </a:solidFill>
            </a:endParaRPr>
          </a:p>
          <a:p>
            <a:pPr algn="l"/>
            <a:endParaRPr lang="en-US" sz="1600" dirty="0" smtClean="0">
              <a:solidFill>
                <a:schemeClr val="tx1"/>
              </a:solidFill>
            </a:endParaRPr>
          </a:p>
          <a:p>
            <a:pPr algn="l"/>
            <a:r>
              <a:rPr lang="en-US" sz="1600" dirty="0" smtClean="0">
                <a:solidFill>
                  <a:schemeClr val="tx1"/>
                </a:solidFill>
              </a:rPr>
              <a:t>Group number:15			</a:t>
            </a:r>
          </a:p>
          <a:p>
            <a:pPr algn="l"/>
            <a:r>
              <a:rPr lang="en-US" sz="1600" dirty="0" smtClean="0">
                <a:solidFill>
                  <a:schemeClr val="tx1"/>
                </a:solidFill>
              </a:rPr>
              <a:t>		 					</a:t>
            </a:r>
          </a:p>
          <a:p>
            <a:pPr algn="l"/>
            <a:endParaRPr lang="en-US" sz="1600" dirty="0">
              <a:solidFill>
                <a:schemeClr val="tx1"/>
              </a:solidFill>
            </a:endParaRPr>
          </a:p>
        </p:txBody>
      </p:sp>
      <p:sp>
        <p:nvSpPr>
          <p:cNvPr id="2" name="Title 1"/>
          <p:cNvSpPr>
            <a:spLocks noGrp="1"/>
          </p:cNvSpPr>
          <p:nvPr>
            <p:ph type="title"/>
          </p:nvPr>
        </p:nvSpPr>
        <p:spPr>
          <a:xfrm>
            <a:off x="-1219200" y="6927"/>
            <a:ext cx="8077200" cy="2133600"/>
          </a:xfrm>
        </p:spPr>
        <p:txBody>
          <a:bodyPr>
            <a:noAutofit/>
          </a:bodyPr>
          <a:lstStyle/>
          <a:p>
            <a:pPr algn="ctr"/>
            <a:r>
              <a:rPr lang="en-US" sz="2600" b="1" dirty="0" smtClean="0"/>
              <a:t>                      The </a:t>
            </a:r>
            <a:r>
              <a:rPr lang="en-US" sz="2600" b="1" dirty="0"/>
              <a:t>Regional Transport Office </a:t>
            </a:r>
            <a:r>
              <a:rPr lang="en-US" sz="2600" b="1" dirty="0" smtClean="0"/>
              <a:t>Management </a:t>
            </a:r>
            <a:endParaRPr lang="en-US" sz="2600" b="1" dirty="0"/>
          </a:p>
        </p:txBody>
      </p:sp>
    </p:spTree>
    <p:extLst>
      <p:ext uri="{BB962C8B-B14F-4D97-AF65-F5344CB8AC3E}">
        <p14:creationId xmlns:p14="http://schemas.microsoft.com/office/powerpoint/2010/main" val="968545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153400" cy="6019800"/>
          </a:xfrm>
        </p:spPr>
        <p:txBody>
          <a:bodyPr>
            <a:normAutofit/>
          </a:bodyPr>
          <a:lstStyle/>
          <a:p>
            <a:r>
              <a:rPr lang="en-US" sz="2400" b="1" dirty="0" smtClean="0"/>
              <a:t>Modules</a:t>
            </a:r>
          </a:p>
          <a:p>
            <a:r>
              <a:rPr lang="en-US" sz="2000" b="1" dirty="0"/>
              <a:t>Login</a:t>
            </a:r>
          </a:p>
          <a:p>
            <a:pPr marL="0" indent="0">
              <a:buNone/>
            </a:pPr>
            <a:r>
              <a:rPr lang="en-US" sz="2000" b="1" dirty="0" smtClean="0"/>
              <a:t>	</a:t>
            </a:r>
            <a:r>
              <a:rPr lang="en-US" sz="1600" dirty="0" smtClean="0"/>
              <a:t>Including </a:t>
            </a:r>
            <a:r>
              <a:rPr lang="en-US" sz="1600" dirty="0"/>
              <a:t>  Login management of different users. User Creation </a:t>
            </a:r>
            <a:r>
              <a:rPr lang="en-US" sz="1600" dirty="0" smtClean="0"/>
              <a:t>of</a:t>
            </a:r>
            <a:r>
              <a:rPr lang="en-US" sz="1600" dirty="0"/>
              <a:t> different users. </a:t>
            </a:r>
            <a:r>
              <a:rPr lang="en-US" sz="1600" dirty="0" smtClean="0"/>
              <a:t>	Provide change Password </a:t>
            </a:r>
            <a:r>
              <a:rPr lang="en-US" sz="1600" dirty="0"/>
              <a:t>option for </a:t>
            </a:r>
            <a:r>
              <a:rPr lang="en-US" sz="1600" dirty="0" smtClean="0"/>
              <a:t>users.</a:t>
            </a:r>
            <a:endParaRPr lang="en-US" sz="1600" dirty="0"/>
          </a:p>
          <a:p>
            <a:endParaRPr lang="en-US" sz="2000" b="1" dirty="0"/>
          </a:p>
          <a:p>
            <a:r>
              <a:rPr lang="en-US" sz="2000" b="1" dirty="0"/>
              <a:t>Learning Licenses</a:t>
            </a:r>
          </a:p>
          <a:p>
            <a:pPr marL="0" indent="0">
              <a:buNone/>
            </a:pPr>
            <a:r>
              <a:rPr lang="en-US" sz="2000" b="1" dirty="0" smtClean="0"/>
              <a:t>	</a:t>
            </a:r>
            <a:r>
              <a:rPr lang="en-US" sz="1600" dirty="0" smtClean="0"/>
              <a:t>In </a:t>
            </a:r>
            <a:r>
              <a:rPr lang="en-US" sz="1600" dirty="0"/>
              <a:t>Learning Licenses module include the </a:t>
            </a:r>
            <a:r>
              <a:rPr lang="en-US" sz="1600" dirty="0" smtClean="0"/>
              <a:t>fill the form for learning 	license and apply </a:t>
            </a:r>
            <a:r>
              <a:rPr lang="en-US" sz="1600" dirty="0"/>
              <a:t>	</a:t>
            </a:r>
            <a:r>
              <a:rPr lang="en-US" sz="1600" dirty="0" smtClean="0"/>
              <a:t>for learning license.</a:t>
            </a:r>
          </a:p>
          <a:p>
            <a:pPr marL="0" indent="0">
              <a:buNone/>
            </a:pPr>
            <a:endParaRPr lang="en-US" sz="2000" dirty="0"/>
          </a:p>
          <a:p>
            <a:r>
              <a:rPr lang="en-US" sz="2000" b="1" dirty="0"/>
              <a:t>Driving Licenses</a:t>
            </a:r>
          </a:p>
          <a:p>
            <a:pPr marL="0" indent="0">
              <a:buNone/>
            </a:pPr>
            <a:r>
              <a:rPr lang="en-US" sz="2000" b="1" dirty="0" smtClean="0"/>
              <a:t>	</a:t>
            </a:r>
            <a:r>
              <a:rPr lang="en-US" sz="1600" dirty="0" smtClean="0"/>
              <a:t>In </a:t>
            </a:r>
            <a:r>
              <a:rPr lang="en-US" sz="1600" dirty="0"/>
              <a:t>Driving Licenses module learner can </a:t>
            </a:r>
            <a:r>
              <a:rPr lang="en-US" sz="1600" dirty="0" smtClean="0"/>
              <a:t>apply for driving </a:t>
            </a:r>
            <a:r>
              <a:rPr lang="en-US" sz="1600" dirty="0"/>
              <a:t>Licenses</a:t>
            </a:r>
            <a:r>
              <a:rPr lang="en-US" sz="1600" dirty="0" smtClean="0"/>
              <a:t>.</a:t>
            </a:r>
          </a:p>
          <a:p>
            <a:pPr marL="0" indent="0">
              <a:buNone/>
            </a:pPr>
            <a:endParaRPr lang="en-US" sz="2000" dirty="0"/>
          </a:p>
          <a:p>
            <a:r>
              <a:rPr lang="en-US" sz="2000" b="1" dirty="0"/>
              <a:t>Generate </a:t>
            </a:r>
            <a:r>
              <a:rPr lang="en-US" sz="2000" b="1" dirty="0" smtClean="0"/>
              <a:t>Report of Learning Licenses </a:t>
            </a:r>
            <a:endParaRPr lang="en-US" sz="2000" b="1" dirty="0"/>
          </a:p>
          <a:p>
            <a:pPr marL="0" indent="0">
              <a:buNone/>
            </a:pPr>
            <a:r>
              <a:rPr lang="en-US" sz="2000" b="1" dirty="0" smtClean="0"/>
              <a:t>	</a:t>
            </a:r>
            <a:r>
              <a:rPr lang="en-US" sz="1600" dirty="0" smtClean="0"/>
              <a:t>In </a:t>
            </a:r>
            <a:r>
              <a:rPr lang="en-US" sz="1600" dirty="0"/>
              <a:t>Generate </a:t>
            </a:r>
            <a:r>
              <a:rPr lang="en-US" sz="1600" dirty="0" smtClean="0"/>
              <a:t>Report Learning Licenses module  a PDF will be generated with user 	details if submit learning licenses form.</a:t>
            </a:r>
          </a:p>
          <a:p>
            <a:pPr marL="0" indent="0">
              <a:buNone/>
            </a:pPr>
            <a:endParaRPr lang="en-US" sz="2000" dirty="0"/>
          </a:p>
          <a:p>
            <a:endParaRPr lang="en-US" sz="2000" dirty="0"/>
          </a:p>
        </p:txBody>
      </p:sp>
      <p:sp>
        <p:nvSpPr>
          <p:cNvPr id="3" name="Title 2"/>
          <p:cNvSpPr>
            <a:spLocks noGrp="1"/>
          </p:cNvSpPr>
          <p:nvPr>
            <p:ph type="title"/>
          </p:nvPr>
        </p:nvSpPr>
        <p:spPr>
          <a:xfrm>
            <a:off x="8077200" y="6324600"/>
            <a:ext cx="2819400" cy="5715000"/>
          </a:xfrm>
        </p:spPr>
        <p:txBody>
          <a:bodyPr/>
          <a:lstStyle/>
          <a:p>
            <a:endParaRPr lang="en-US" dirty="0"/>
          </a:p>
        </p:txBody>
      </p:sp>
    </p:spTree>
    <p:extLst>
      <p:ext uri="{BB962C8B-B14F-4D97-AF65-F5344CB8AC3E}">
        <p14:creationId xmlns:p14="http://schemas.microsoft.com/office/powerpoint/2010/main" val="3491982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14400"/>
            <a:ext cx="8153400" cy="5714999"/>
          </a:xfrm>
        </p:spPr>
        <p:txBody>
          <a:bodyPr/>
          <a:lstStyle/>
          <a:p>
            <a:r>
              <a:rPr lang="en-US" b="1" dirty="0"/>
              <a:t>The Regional Transport Office Details</a:t>
            </a:r>
          </a:p>
          <a:p>
            <a:pPr marL="0" indent="0">
              <a:buNone/>
            </a:pPr>
            <a:r>
              <a:rPr lang="en-US" b="1" dirty="0"/>
              <a:t>	</a:t>
            </a:r>
            <a:r>
              <a:rPr lang="en-US" sz="1600" dirty="0"/>
              <a:t>In The Regional Transport Office Details Module user easily search all 	Regional Transport Office Details state wise.</a:t>
            </a:r>
            <a:r>
              <a:rPr lang="en-US" sz="1600" b="1" dirty="0"/>
              <a:t> </a:t>
            </a:r>
            <a:endParaRPr lang="en-US" sz="1600" b="1" dirty="0" smtClean="0"/>
          </a:p>
          <a:p>
            <a:pPr marL="0" indent="0">
              <a:buNone/>
            </a:pPr>
            <a:endParaRPr lang="en-US" b="1" dirty="0"/>
          </a:p>
          <a:p>
            <a:r>
              <a:rPr lang="en-US" b="1" dirty="0"/>
              <a:t>Verification by admin</a:t>
            </a:r>
          </a:p>
          <a:p>
            <a:pPr marL="0" indent="0">
              <a:buNone/>
            </a:pPr>
            <a:r>
              <a:rPr lang="en-US" b="1" dirty="0"/>
              <a:t>	</a:t>
            </a:r>
            <a:r>
              <a:rPr lang="en-US" sz="1600" dirty="0"/>
              <a:t>In verification by admin Module admin can verify data and change 	status </a:t>
            </a:r>
          </a:p>
          <a:p>
            <a:pPr marL="0" indent="0">
              <a:buNone/>
            </a:pPr>
            <a:r>
              <a:rPr lang="en-US" sz="1600" dirty="0" smtClean="0"/>
              <a:t>                    of </a:t>
            </a:r>
            <a:r>
              <a:rPr lang="en-US" sz="1600" dirty="0"/>
              <a:t>license.</a:t>
            </a:r>
          </a:p>
        </p:txBody>
      </p:sp>
      <p:sp>
        <p:nvSpPr>
          <p:cNvPr id="3" name="Title 2"/>
          <p:cNvSpPr>
            <a:spLocks noGrp="1"/>
          </p:cNvSpPr>
          <p:nvPr>
            <p:ph type="title"/>
          </p:nvPr>
        </p:nvSpPr>
        <p:spPr>
          <a:xfrm>
            <a:off x="7543800" y="6096000"/>
            <a:ext cx="2819400" cy="5715000"/>
          </a:xfrm>
        </p:spPr>
        <p:txBody>
          <a:bodyPr/>
          <a:lstStyle/>
          <a:p>
            <a:endParaRPr lang="en-US" dirty="0"/>
          </a:p>
        </p:txBody>
      </p:sp>
    </p:spTree>
    <p:extLst>
      <p:ext uri="{BB962C8B-B14F-4D97-AF65-F5344CB8AC3E}">
        <p14:creationId xmlns:p14="http://schemas.microsoft.com/office/powerpoint/2010/main" val="2382516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714999"/>
          </a:xfrm>
        </p:spPr>
        <p:txBody>
          <a:bodyPr/>
          <a:lstStyle/>
          <a:p>
            <a:r>
              <a:rPr lang="en-US" sz="2000" b="1" dirty="0" smtClean="0"/>
              <a:t>User Characteristics</a:t>
            </a:r>
          </a:p>
          <a:p>
            <a:endParaRPr lang="en-US" b="1" dirty="0" smtClean="0"/>
          </a:p>
          <a:p>
            <a:pPr lvl="0"/>
            <a:r>
              <a:rPr lang="en-US" b="1" dirty="0" smtClean="0"/>
              <a:t>Administrator</a:t>
            </a:r>
            <a:r>
              <a:rPr lang="en-US" dirty="0" smtClean="0"/>
              <a:t> </a:t>
            </a:r>
          </a:p>
          <a:p>
            <a:pPr marL="0" lvl="0" indent="0">
              <a:buNone/>
            </a:pPr>
            <a:r>
              <a:rPr lang="en-US" dirty="0"/>
              <a:t>	</a:t>
            </a:r>
            <a:r>
              <a:rPr lang="en-US" sz="1600" dirty="0" smtClean="0"/>
              <a:t>Administrator</a:t>
            </a:r>
            <a:r>
              <a:rPr lang="en-US" sz="1600" dirty="0"/>
              <a:t> is power user. He has the power to verify the data </a:t>
            </a:r>
            <a:r>
              <a:rPr lang="en-US" sz="1600" dirty="0" smtClean="0"/>
              <a:t>entered </a:t>
            </a:r>
            <a:r>
              <a:rPr lang="en-US" sz="1600" dirty="0"/>
              <a:t>by the </a:t>
            </a:r>
            <a:r>
              <a:rPr lang="en-US" sz="1600" dirty="0" smtClean="0"/>
              <a:t>	user</a:t>
            </a:r>
            <a:r>
              <a:rPr lang="en-US" sz="1600" dirty="0"/>
              <a:t>, processing of data and provide appropriate </a:t>
            </a:r>
            <a:r>
              <a:rPr lang="en-US" sz="1600" dirty="0" smtClean="0"/>
              <a:t>status 	of license , managing of </a:t>
            </a:r>
          </a:p>
          <a:p>
            <a:pPr marL="0" lvl="0" indent="0">
              <a:buNone/>
            </a:pPr>
            <a:r>
              <a:rPr lang="en-US" sz="1600" dirty="0"/>
              <a:t> </a:t>
            </a:r>
            <a:r>
              <a:rPr lang="en-US" sz="1600" dirty="0" smtClean="0"/>
              <a:t>                   all the user.</a:t>
            </a:r>
            <a:endParaRPr lang="en-US" sz="1600" dirty="0"/>
          </a:p>
          <a:p>
            <a:pPr marL="0" indent="0">
              <a:buNone/>
            </a:pPr>
            <a:r>
              <a:rPr lang="en-US" sz="1600" dirty="0"/>
              <a:t> </a:t>
            </a:r>
          </a:p>
          <a:p>
            <a:r>
              <a:rPr lang="en-US" b="1" dirty="0" smtClean="0"/>
              <a:t>Authorized User</a:t>
            </a:r>
            <a:r>
              <a:rPr lang="en-US" dirty="0" smtClean="0"/>
              <a:t> 								</a:t>
            </a:r>
            <a:r>
              <a:rPr lang="en-US" sz="1600" dirty="0" smtClean="0"/>
              <a:t>An</a:t>
            </a:r>
            <a:r>
              <a:rPr lang="en-US" sz="1600" dirty="0"/>
              <a:t> authorized user should have a user name and password to access </a:t>
            </a:r>
            <a:r>
              <a:rPr lang="en-US" sz="1600" dirty="0" smtClean="0"/>
              <a:t>details 	information </a:t>
            </a:r>
            <a:r>
              <a:rPr lang="en-US" sz="1600" dirty="0"/>
              <a:t>from the site excluding for accessing general information about </a:t>
            </a:r>
            <a:endParaRPr lang="en-US" sz="1600" dirty="0" smtClean="0"/>
          </a:p>
          <a:p>
            <a:pPr marL="0" indent="0">
              <a:buNone/>
            </a:pPr>
            <a:r>
              <a:rPr lang="en-US" sz="1600" dirty="0" smtClean="0"/>
              <a:t>  	license </a:t>
            </a:r>
            <a:r>
              <a:rPr lang="en-US" sz="1600" dirty="0"/>
              <a:t>status </a:t>
            </a:r>
            <a:r>
              <a:rPr lang="en-US" sz="1600" dirty="0" smtClean="0"/>
              <a:t>and Personal </a:t>
            </a:r>
            <a:r>
              <a:rPr lang="en-US" sz="1600" dirty="0"/>
              <a:t>details</a:t>
            </a:r>
            <a:r>
              <a:rPr lang="en-US" sz="1600" dirty="0" smtClean="0"/>
              <a:t>. A only authorized user can apply for 	</a:t>
            </a:r>
          </a:p>
          <a:p>
            <a:pPr marL="0" indent="0">
              <a:buNone/>
            </a:pPr>
            <a:r>
              <a:rPr lang="en-US" sz="1600" dirty="0"/>
              <a:t> </a:t>
            </a:r>
            <a:r>
              <a:rPr lang="en-US" sz="1600" dirty="0" smtClean="0"/>
              <a:t>                   learning license and driving license.</a:t>
            </a:r>
          </a:p>
          <a:p>
            <a:endParaRPr lang="en-US" dirty="0"/>
          </a:p>
          <a:p>
            <a:pPr lvl="0"/>
            <a:r>
              <a:rPr lang="en-US" b="1" dirty="0"/>
              <a:t>Visitor </a:t>
            </a:r>
            <a:endParaRPr lang="en-US" dirty="0"/>
          </a:p>
          <a:p>
            <a:pPr marL="0" lvl="0" indent="0">
              <a:buNone/>
            </a:pPr>
            <a:r>
              <a:rPr lang="en-US" dirty="0" smtClean="0"/>
              <a:t>	</a:t>
            </a:r>
            <a:r>
              <a:rPr lang="en-US" sz="1600" dirty="0" smtClean="0"/>
              <a:t>He </a:t>
            </a:r>
            <a:r>
              <a:rPr lang="en-US" sz="1600" dirty="0"/>
              <a:t>is the person who will visit the website and get general </a:t>
            </a:r>
            <a:r>
              <a:rPr lang="en-US" sz="1600" dirty="0" smtClean="0"/>
              <a:t>information</a:t>
            </a:r>
            <a:r>
              <a:rPr lang="en-US" sz="1600" dirty="0"/>
              <a:t>  </a:t>
            </a:r>
            <a:r>
              <a:rPr lang="en-US" sz="1600" dirty="0" smtClean="0"/>
              <a:t>about 	Regional </a:t>
            </a:r>
            <a:r>
              <a:rPr lang="en-US" sz="1600" dirty="0"/>
              <a:t>Transport </a:t>
            </a:r>
            <a:r>
              <a:rPr lang="en-US" sz="1600" dirty="0" smtClean="0"/>
              <a:t>Office and download question bank.</a:t>
            </a:r>
            <a:endParaRPr lang="en-US" sz="1600" dirty="0"/>
          </a:p>
        </p:txBody>
      </p:sp>
      <p:sp>
        <p:nvSpPr>
          <p:cNvPr id="3" name="Title 2"/>
          <p:cNvSpPr>
            <a:spLocks noGrp="1"/>
          </p:cNvSpPr>
          <p:nvPr>
            <p:ph type="title"/>
          </p:nvPr>
        </p:nvSpPr>
        <p:spPr>
          <a:xfrm>
            <a:off x="7734300" y="6096000"/>
            <a:ext cx="2819400" cy="5715000"/>
          </a:xfrm>
        </p:spPr>
        <p:txBody>
          <a:bodyPr/>
          <a:lstStyle/>
          <a:p>
            <a:endParaRPr lang="en-US" dirty="0"/>
          </a:p>
        </p:txBody>
      </p:sp>
    </p:spTree>
    <p:extLst>
      <p:ext uri="{BB962C8B-B14F-4D97-AF65-F5344CB8AC3E}">
        <p14:creationId xmlns:p14="http://schemas.microsoft.com/office/powerpoint/2010/main" val="1070919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1299" y="-5791200"/>
            <a:ext cx="8229600" cy="12420600"/>
          </a:xfrm>
        </p:spPr>
        <p:txBody>
          <a:bodyPr/>
          <a:lstStyle/>
          <a:p>
            <a:r>
              <a:rPr lang="en-US" b="1" dirty="0" smtClean="0"/>
              <a:t>Use case Diagram</a:t>
            </a:r>
            <a:endParaRPr lang="en-US" b="1" dirty="0"/>
          </a:p>
        </p:txBody>
      </p:sp>
      <p:sp>
        <p:nvSpPr>
          <p:cNvPr id="3" name="Title 2"/>
          <p:cNvSpPr>
            <a:spLocks noGrp="1"/>
          </p:cNvSpPr>
          <p:nvPr>
            <p:ph type="title"/>
          </p:nvPr>
        </p:nvSpPr>
        <p:spPr>
          <a:xfrm>
            <a:off x="8458200" y="6324600"/>
            <a:ext cx="2819400" cy="5715000"/>
          </a:xfrm>
        </p:spPr>
        <p:txBody>
          <a:bodyPr/>
          <a:lstStyle/>
          <a:p>
            <a:endParaRPr lang="en-US" dirty="0"/>
          </a:p>
        </p:txBody>
      </p:sp>
      <p:pic>
        <p:nvPicPr>
          <p:cNvPr id="1026" name="Picture 2" descr="C:\Users\hp\Desktop\SRS\use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78105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801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514600"/>
            <a:ext cx="3657600" cy="5714999"/>
          </a:xfrm>
        </p:spPr>
        <p:txBody>
          <a:bodyPr/>
          <a:lstStyle/>
          <a:p>
            <a:r>
              <a:rPr lang="en-US" b="1" dirty="0" smtClean="0"/>
              <a:t>Use case Description</a:t>
            </a:r>
            <a:r>
              <a:rPr lang="en-US" dirty="0" smtClean="0"/>
              <a:t> </a:t>
            </a:r>
            <a:endParaRPr lang="en-US" dirty="0"/>
          </a:p>
        </p:txBody>
      </p:sp>
      <p:sp>
        <p:nvSpPr>
          <p:cNvPr id="3" name="Title 2"/>
          <p:cNvSpPr>
            <a:spLocks noGrp="1"/>
          </p:cNvSpPr>
          <p:nvPr>
            <p:ph type="title"/>
          </p:nvPr>
        </p:nvSpPr>
        <p:spPr>
          <a:xfrm>
            <a:off x="8153400" y="6400800"/>
            <a:ext cx="2819400" cy="5715000"/>
          </a:xfrm>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64457172"/>
              </p:ext>
            </p:extLst>
          </p:nvPr>
        </p:nvGraphicFramePr>
        <p:xfrm>
          <a:off x="457200" y="762000"/>
          <a:ext cx="8229600" cy="5882877"/>
        </p:xfrm>
        <a:graphic>
          <a:graphicData uri="http://schemas.openxmlformats.org/drawingml/2006/table">
            <a:tbl>
              <a:tblPr firstRow="1" firstCol="1" bandRow="1">
                <a:tableStyleId>{5940675A-B579-460E-94D1-54222C63F5DA}</a:tableStyleId>
              </a:tblPr>
              <a:tblGrid>
                <a:gridCol w="8229600"/>
              </a:tblGrid>
              <a:tr h="357187">
                <a:tc>
                  <a:txBody>
                    <a:bodyPr/>
                    <a:lstStyle/>
                    <a:p>
                      <a:pPr marL="0" marR="0">
                        <a:lnSpc>
                          <a:spcPct val="120000"/>
                        </a:lnSpc>
                        <a:spcBef>
                          <a:spcPts val="0"/>
                        </a:spcBef>
                        <a:spcAft>
                          <a:spcPts val="0"/>
                        </a:spcAft>
                      </a:pPr>
                      <a:r>
                        <a:rPr lang="en-US" sz="700" dirty="0">
                          <a:effectLst/>
                        </a:rPr>
                        <a:t>Introduction:</a:t>
                      </a:r>
                      <a:endParaRPr lang="en-US" sz="500" dirty="0">
                        <a:effectLst/>
                      </a:endParaRPr>
                    </a:p>
                    <a:p>
                      <a:pPr marL="0" marR="0">
                        <a:lnSpc>
                          <a:spcPct val="120000"/>
                        </a:lnSpc>
                        <a:spcBef>
                          <a:spcPts val="0"/>
                        </a:spcBef>
                        <a:spcAft>
                          <a:spcPts val="0"/>
                        </a:spcAft>
                      </a:pPr>
                      <a:r>
                        <a:rPr lang="en-US" sz="700" dirty="0">
                          <a:effectLst/>
                        </a:rPr>
                        <a:t>                           This use case documents the steps that must be followed in order to be Regional Transport Office management system.</a:t>
                      </a:r>
                      <a:endParaRPr lang="en-US" sz="500" i="1" dirty="0">
                        <a:effectLst/>
                        <a:latin typeface="Calibri"/>
                        <a:ea typeface="Times New Roman"/>
                        <a:cs typeface="Times New Roman"/>
                      </a:endParaRPr>
                    </a:p>
                  </a:txBody>
                  <a:tcPr marL="37207" marR="37207" marT="0" marB="0"/>
                </a:tc>
              </a:tr>
              <a:tr h="595312">
                <a:tc>
                  <a:txBody>
                    <a:bodyPr/>
                    <a:lstStyle/>
                    <a:p>
                      <a:pPr marL="0" marR="0">
                        <a:lnSpc>
                          <a:spcPct val="150000"/>
                        </a:lnSpc>
                        <a:spcBef>
                          <a:spcPts val="0"/>
                        </a:spcBef>
                        <a:spcAft>
                          <a:spcPts val="0"/>
                        </a:spcAft>
                        <a:tabLst>
                          <a:tab pos="781050" algn="l"/>
                        </a:tabLst>
                      </a:pPr>
                      <a:r>
                        <a:rPr lang="en-US" sz="700" dirty="0">
                          <a:effectLst/>
                        </a:rPr>
                        <a:t>Actors:</a:t>
                      </a:r>
                      <a:endParaRPr lang="en-US" sz="500" dirty="0">
                        <a:effectLst/>
                      </a:endParaRPr>
                    </a:p>
                    <a:p>
                      <a:pPr marL="0" marR="0">
                        <a:lnSpc>
                          <a:spcPct val="150000"/>
                        </a:lnSpc>
                        <a:spcBef>
                          <a:spcPts val="0"/>
                        </a:spcBef>
                        <a:spcAft>
                          <a:spcPts val="0"/>
                        </a:spcAft>
                        <a:tabLst>
                          <a:tab pos="781050" algn="l"/>
                        </a:tabLst>
                      </a:pPr>
                      <a:r>
                        <a:rPr lang="en-US" sz="700" dirty="0">
                          <a:effectLst/>
                        </a:rPr>
                        <a:t>Administrator</a:t>
                      </a:r>
                      <a:endParaRPr lang="en-US" sz="500" dirty="0">
                        <a:effectLst/>
                      </a:endParaRPr>
                    </a:p>
                    <a:p>
                      <a:pPr marL="0" marR="0">
                        <a:lnSpc>
                          <a:spcPct val="150000"/>
                        </a:lnSpc>
                        <a:spcBef>
                          <a:spcPts val="0"/>
                        </a:spcBef>
                        <a:spcAft>
                          <a:spcPts val="0"/>
                        </a:spcAft>
                        <a:tabLst>
                          <a:tab pos="781050" algn="l"/>
                        </a:tabLst>
                      </a:pPr>
                      <a:r>
                        <a:rPr lang="en-US" sz="700" dirty="0">
                          <a:effectLst/>
                        </a:rPr>
                        <a:t>Authorized User</a:t>
                      </a:r>
                      <a:endParaRPr lang="en-US" sz="500" dirty="0">
                        <a:effectLst/>
                      </a:endParaRPr>
                    </a:p>
                    <a:p>
                      <a:pPr marL="0" marR="0">
                        <a:lnSpc>
                          <a:spcPct val="150000"/>
                        </a:lnSpc>
                        <a:spcBef>
                          <a:spcPts val="0"/>
                        </a:spcBef>
                        <a:spcAft>
                          <a:spcPts val="0"/>
                        </a:spcAft>
                        <a:tabLst>
                          <a:tab pos="781050" algn="l"/>
                        </a:tabLst>
                      </a:pPr>
                      <a:r>
                        <a:rPr lang="en-US" sz="700" dirty="0">
                          <a:effectLst/>
                        </a:rPr>
                        <a:t>Visitor</a:t>
                      </a:r>
                      <a:endParaRPr lang="en-US" sz="500" i="1" dirty="0">
                        <a:effectLst/>
                        <a:latin typeface="Calibri"/>
                        <a:ea typeface="Times New Roman"/>
                        <a:cs typeface="Times New Roman"/>
                      </a:endParaRPr>
                    </a:p>
                  </a:txBody>
                  <a:tcPr marL="37207" marR="37207" marT="0" marB="0"/>
                </a:tc>
              </a:tr>
              <a:tr h="446484">
                <a:tc>
                  <a:txBody>
                    <a:bodyPr/>
                    <a:lstStyle/>
                    <a:p>
                      <a:pPr marL="0" marR="0">
                        <a:lnSpc>
                          <a:spcPct val="150000"/>
                        </a:lnSpc>
                        <a:spcBef>
                          <a:spcPts val="0"/>
                        </a:spcBef>
                        <a:spcAft>
                          <a:spcPts val="0"/>
                        </a:spcAft>
                      </a:pPr>
                      <a:r>
                        <a:rPr lang="en-US" sz="700">
                          <a:effectLst/>
                        </a:rPr>
                        <a:t>Precondition:</a:t>
                      </a:r>
                      <a:endParaRPr lang="en-US" sz="500">
                        <a:effectLst/>
                      </a:endParaRPr>
                    </a:p>
                    <a:p>
                      <a:pPr marL="0" marR="0">
                        <a:lnSpc>
                          <a:spcPct val="150000"/>
                        </a:lnSpc>
                        <a:spcBef>
                          <a:spcPts val="0"/>
                        </a:spcBef>
                        <a:spcAft>
                          <a:spcPts val="0"/>
                        </a:spcAft>
                      </a:pPr>
                      <a:r>
                        <a:rPr lang="en-US" sz="700">
                          <a:effectLst/>
                        </a:rPr>
                        <a:t>                            The actor must be login in the system before use case begins and it should be valid user.</a:t>
                      </a:r>
                      <a:endParaRPr lang="en-US" sz="500" i="1">
                        <a:effectLst/>
                        <a:latin typeface="Calibri"/>
                        <a:ea typeface="Times New Roman"/>
                        <a:cs typeface="Times New Roman"/>
                      </a:endParaRPr>
                    </a:p>
                  </a:txBody>
                  <a:tcPr marL="37207" marR="37207" marT="0" marB="0"/>
                </a:tc>
              </a:tr>
              <a:tr h="446484">
                <a:tc>
                  <a:txBody>
                    <a:bodyPr/>
                    <a:lstStyle/>
                    <a:p>
                      <a:pPr marL="0" marR="0">
                        <a:lnSpc>
                          <a:spcPct val="150000"/>
                        </a:lnSpc>
                        <a:spcBef>
                          <a:spcPts val="0"/>
                        </a:spcBef>
                        <a:spcAft>
                          <a:spcPts val="0"/>
                        </a:spcAft>
                      </a:pPr>
                      <a:r>
                        <a:rPr lang="en-US" sz="700" dirty="0">
                          <a:effectLst/>
                        </a:rPr>
                        <a:t>Postcondition:</a:t>
                      </a:r>
                      <a:endParaRPr lang="en-US" sz="500" dirty="0">
                        <a:effectLst/>
                      </a:endParaRPr>
                    </a:p>
                    <a:p>
                      <a:pPr marL="0" marR="0">
                        <a:lnSpc>
                          <a:spcPct val="150000"/>
                        </a:lnSpc>
                        <a:spcBef>
                          <a:spcPts val="0"/>
                        </a:spcBef>
                        <a:spcAft>
                          <a:spcPts val="0"/>
                        </a:spcAft>
                      </a:pPr>
                      <a:r>
                        <a:rPr lang="en-US" sz="700" dirty="0">
                          <a:effectLst/>
                        </a:rPr>
                        <a:t>                            If user successfully login , application will be submitted and database is updated , else system state remain unchanged.  </a:t>
                      </a:r>
                      <a:endParaRPr lang="en-US" sz="500" i="1" dirty="0">
                        <a:effectLst/>
                        <a:latin typeface="Calibri"/>
                        <a:ea typeface="Times New Roman"/>
                        <a:cs typeface="Times New Roman"/>
                      </a:endParaRPr>
                    </a:p>
                  </a:txBody>
                  <a:tcPr marL="37207" marR="37207" marT="0" marB="0"/>
                </a:tc>
              </a:tr>
              <a:tr h="1041797">
                <a:tc>
                  <a:txBody>
                    <a:bodyPr/>
                    <a:lstStyle/>
                    <a:p>
                      <a:pPr marL="0" marR="0">
                        <a:lnSpc>
                          <a:spcPct val="150000"/>
                        </a:lnSpc>
                        <a:spcBef>
                          <a:spcPts val="0"/>
                        </a:spcBef>
                        <a:spcAft>
                          <a:spcPts val="0"/>
                        </a:spcAft>
                      </a:pPr>
                      <a:r>
                        <a:rPr lang="en-US" sz="700" dirty="0">
                          <a:effectLst/>
                        </a:rPr>
                        <a:t>Event Flow</a:t>
                      </a:r>
                      <a:endParaRPr lang="en-US" sz="500" dirty="0">
                        <a:effectLst/>
                      </a:endParaRPr>
                    </a:p>
                    <a:p>
                      <a:pPr marL="0" marR="0">
                        <a:lnSpc>
                          <a:spcPct val="150000"/>
                        </a:lnSpc>
                        <a:spcBef>
                          <a:spcPts val="0"/>
                        </a:spcBef>
                        <a:spcAft>
                          <a:spcPts val="0"/>
                        </a:spcAft>
                      </a:pPr>
                      <a:r>
                        <a:rPr lang="en-US" sz="700" dirty="0">
                          <a:effectLst/>
                        </a:rPr>
                        <a:t>          Basic Flow:</a:t>
                      </a:r>
                      <a:endParaRPr lang="en-US" sz="500" dirty="0">
                        <a:effectLst/>
                      </a:endParaRPr>
                    </a:p>
                    <a:p>
                      <a:pPr marL="342900" marR="0" lvl="0" indent="-342900">
                        <a:lnSpc>
                          <a:spcPct val="150000"/>
                        </a:lnSpc>
                        <a:spcBef>
                          <a:spcPts val="0"/>
                        </a:spcBef>
                        <a:spcAft>
                          <a:spcPts val="0"/>
                        </a:spcAft>
                        <a:buFont typeface="+mj-lt"/>
                        <a:buAutoNum type="arabicPeriod"/>
                      </a:pPr>
                      <a:r>
                        <a:rPr lang="en-US" sz="700" dirty="0">
                          <a:effectLst/>
                        </a:rPr>
                        <a:t>User login into the </a:t>
                      </a:r>
                      <a:r>
                        <a:rPr lang="en-US" sz="700" dirty="0" smtClean="0">
                          <a:effectLst/>
                        </a:rPr>
                        <a:t>system.</a:t>
                      </a:r>
                      <a:endParaRPr lang="en-US" sz="500" dirty="0" smtClean="0">
                        <a:effectLst/>
                      </a:endParaRPr>
                    </a:p>
                    <a:p>
                      <a:pPr marL="342900" marR="0" lvl="0" indent="-342900">
                        <a:lnSpc>
                          <a:spcPct val="150000"/>
                        </a:lnSpc>
                        <a:spcBef>
                          <a:spcPts val="0"/>
                        </a:spcBef>
                        <a:spcAft>
                          <a:spcPts val="0"/>
                        </a:spcAft>
                        <a:buFont typeface="+mj-lt"/>
                        <a:buAutoNum type="arabicPeriod"/>
                      </a:pPr>
                      <a:r>
                        <a:rPr lang="en-US" sz="700" dirty="0" smtClean="0">
                          <a:effectLst/>
                        </a:rPr>
                        <a:t>Display Learning license and Driving license form. </a:t>
                      </a:r>
                      <a:endParaRPr lang="en-US" sz="500" dirty="0" smtClean="0">
                        <a:effectLst/>
                      </a:endParaRPr>
                    </a:p>
                    <a:p>
                      <a:pPr marL="342900" marR="0" lvl="0" indent="-342900">
                        <a:lnSpc>
                          <a:spcPct val="150000"/>
                        </a:lnSpc>
                        <a:spcBef>
                          <a:spcPts val="0"/>
                        </a:spcBef>
                        <a:spcAft>
                          <a:spcPts val="0"/>
                        </a:spcAft>
                        <a:buFont typeface="+mj-lt"/>
                        <a:buAutoNum type="arabicPeriod"/>
                      </a:pPr>
                      <a:r>
                        <a:rPr lang="en-US" sz="700" dirty="0" smtClean="0">
                          <a:effectLst/>
                        </a:rPr>
                        <a:t>If </a:t>
                      </a:r>
                      <a:r>
                        <a:rPr lang="en-US" sz="700" dirty="0">
                          <a:effectLst/>
                        </a:rPr>
                        <a:t>all data submitted value should be inserted into database.</a:t>
                      </a:r>
                      <a:endParaRPr lang="en-US" sz="500" dirty="0">
                        <a:effectLst/>
                      </a:endParaRPr>
                    </a:p>
                    <a:p>
                      <a:pPr marL="342900" marR="0" lvl="0" indent="-342900">
                        <a:lnSpc>
                          <a:spcPct val="150000"/>
                        </a:lnSpc>
                        <a:spcBef>
                          <a:spcPts val="0"/>
                        </a:spcBef>
                        <a:spcAft>
                          <a:spcPts val="0"/>
                        </a:spcAft>
                        <a:buFont typeface="+mj-lt"/>
                        <a:buAutoNum type="arabicPeriod"/>
                      </a:pPr>
                      <a:r>
                        <a:rPr lang="en-US" sz="700" dirty="0">
                          <a:effectLst/>
                        </a:rPr>
                        <a:t>Report will be generated.</a:t>
                      </a:r>
                      <a:endParaRPr lang="en-US" sz="500" dirty="0">
                        <a:effectLst/>
                      </a:endParaRPr>
                    </a:p>
                    <a:p>
                      <a:pPr marL="342900" marR="0" lvl="0" indent="-342900">
                        <a:lnSpc>
                          <a:spcPct val="150000"/>
                        </a:lnSpc>
                        <a:spcBef>
                          <a:spcPts val="0"/>
                        </a:spcBef>
                        <a:spcAft>
                          <a:spcPts val="0"/>
                        </a:spcAft>
                        <a:buFont typeface="+mj-lt"/>
                        <a:buAutoNum type="arabicPeriod"/>
                      </a:pPr>
                      <a:r>
                        <a:rPr lang="en-US" sz="700" dirty="0">
                          <a:effectLst/>
                        </a:rPr>
                        <a:t>User check license status.</a:t>
                      </a:r>
                      <a:endParaRPr lang="en-US" sz="500" i="1" dirty="0">
                        <a:effectLst/>
                        <a:latin typeface="Calibri"/>
                        <a:ea typeface="Times New Roman"/>
                        <a:cs typeface="Times New Roman"/>
                      </a:endParaRPr>
                    </a:p>
                  </a:txBody>
                  <a:tcPr marL="37207" marR="37207" marT="0" marB="0"/>
                </a:tc>
              </a:tr>
              <a:tr h="2232422">
                <a:tc>
                  <a:txBody>
                    <a:bodyPr/>
                    <a:lstStyle/>
                    <a:p>
                      <a:pPr marL="0" marR="0">
                        <a:lnSpc>
                          <a:spcPct val="150000"/>
                        </a:lnSpc>
                        <a:spcBef>
                          <a:spcPts val="0"/>
                        </a:spcBef>
                        <a:spcAft>
                          <a:spcPts val="0"/>
                        </a:spcAft>
                      </a:pPr>
                      <a:r>
                        <a:rPr lang="en-US" sz="700" dirty="0">
                          <a:effectLst/>
                        </a:rPr>
                        <a:t>Alternative flow 1: unauthorized user</a:t>
                      </a:r>
                      <a:endParaRPr lang="en-US" sz="500" dirty="0">
                        <a:effectLst/>
                      </a:endParaRPr>
                    </a:p>
                    <a:p>
                      <a:pPr marL="0" marR="0">
                        <a:lnSpc>
                          <a:spcPct val="150000"/>
                        </a:lnSpc>
                        <a:spcBef>
                          <a:spcPts val="0"/>
                        </a:spcBef>
                        <a:spcAft>
                          <a:spcPts val="0"/>
                        </a:spcAft>
                      </a:pPr>
                      <a:r>
                        <a:rPr lang="en-US" sz="700" dirty="0">
                          <a:effectLst/>
                        </a:rPr>
                        <a:t>                            If the system does not validate the user than an error message is flag and the use case returns to the beginning of the flow.</a:t>
                      </a:r>
                    </a:p>
                    <a:p>
                      <a:pPr marL="0" marR="0">
                        <a:lnSpc>
                          <a:spcPct val="150000"/>
                        </a:lnSpc>
                        <a:spcBef>
                          <a:spcPts val="0"/>
                        </a:spcBef>
                        <a:spcAft>
                          <a:spcPts val="0"/>
                        </a:spcAft>
                      </a:pPr>
                      <a:r>
                        <a:rPr lang="en-US" sz="700" dirty="0">
                          <a:effectLst/>
                        </a:rPr>
                        <a:t>Alternative Flow 2 :  Learning License </a:t>
                      </a:r>
                    </a:p>
                    <a:p>
                      <a:pPr marL="0" marR="0">
                        <a:lnSpc>
                          <a:spcPct val="150000"/>
                        </a:lnSpc>
                        <a:spcBef>
                          <a:spcPts val="0"/>
                        </a:spcBef>
                        <a:spcAft>
                          <a:spcPts val="0"/>
                        </a:spcAft>
                      </a:pPr>
                      <a:r>
                        <a:rPr lang="en-US" sz="700" dirty="0">
                          <a:effectLst/>
                        </a:rPr>
                        <a:t>                            This allow user to apply for Learning License and data should be inserted.</a:t>
                      </a:r>
                    </a:p>
                    <a:p>
                      <a:pPr marL="0" marR="0">
                        <a:lnSpc>
                          <a:spcPct val="150000"/>
                        </a:lnSpc>
                        <a:spcBef>
                          <a:spcPts val="0"/>
                        </a:spcBef>
                        <a:spcAft>
                          <a:spcPts val="0"/>
                        </a:spcAft>
                      </a:pPr>
                      <a:r>
                        <a:rPr lang="en-US" sz="700" dirty="0">
                          <a:effectLst/>
                        </a:rPr>
                        <a:t>Alternative Flow 3 : Driving License</a:t>
                      </a:r>
                    </a:p>
                    <a:p>
                      <a:pPr marL="0" marR="0">
                        <a:lnSpc>
                          <a:spcPct val="150000"/>
                        </a:lnSpc>
                        <a:spcBef>
                          <a:spcPts val="0"/>
                        </a:spcBef>
                        <a:spcAft>
                          <a:spcPts val="0"/>
                        </a:spcAft>
                      </a:pPr>
                      <a:r>
                        <a:rPr lang="en-US" sz="700" dirty="0">
                          <a:effectLst/>
                        </a:rPr>
                        <a:t>                           This allow user to apply for Driving License and data should be Inserted.</a:t>
                      </a:r>
                      <a:endParaRPr lang="en-US" sz="500" dirty="0">
                        <a:effectLst/>
                      </a:endParaRPr>
                    </a:p>
                    <a:p>
                      <a:pPr marL="0" marR="0">
                        <a:lnSpc>
                          <a:spcPct val="150000"/>
                        </a:lnSpc>
                        <a:spcBef>
                          <a:spcPts val="0"/>
                        </a:spcBef>
                        <a:spcAft>
                          <a:spcPts val="0"/>
                        </a:spcAft>
                      </a:pPr>
                      <a:r>
                        <a:rPr lang="en-US" sz="700" dirty="0">
                          <a:effectLst/>
                        </a:rPr>
                        <a:t> </a:t>
                      </a:r>
                      <a:endParaRPr lang="en-US" sz="500" dirty="0">
                        <a:effectLst/>
                      </a:endParaRPr>
                    </a:p>
                    <a:p>
                      <a:pPr marL="0" marR="0">
                        <a:lnSpc>
                          <a:spcPct val="150000"/>
                        </a:lnSpc>
                        <a:spcBef>
                          <a:spcPts val="0"/>
                        </a:spcBef>
                        <a:spcAft>
                          <a:spcPts val="0"/>
                        </a:spcAft>
                      </a:pPr>
                      <a:r>
                        <a:rPr lang="en-US" sz="700" dirty="0">
                          <a:effectLst/>
                        </a:rPr>
                        <a:t>Alternative Flow 4 : Regional Transport Office Details</a:t>
                      </a:r>
                    </a:p>
                    <a:p>
                      <a:pPr marL="0" marR="0">
                        <a:lnSpc>
                          <a:spcPct val="150000"/>
                        </a:lnSpc>
                        <a:spcBef>
                          <a:spcPts val="0"/>
                        </a:spcBef>
                        <a:spcAft>
                          <a:spcPts val="0"/>
                        </a:spcAft>
                      </a:pPr>
                      <a:r>
                        <a:rPr lang="en-US" sz="700" dirty="0">
                          <a:effectLst/>
                        </a:rPr>
                        <a:t>                                This allows the user to check Regional Transport Office Details by state wise.</a:t>
                      </a:r>
                      <a:endParaRPr lang="en-US" sz="500" dirty="0">
                        <a:effectLst/>
                      </a:endParaRPr>
                    </a:p>
                    <a:p>
                      <a:pPr marL="0" marR="0">
                        <a:lnSpc>
                          <a:spcPct val="150000"/>
                        </a:lnSpc>
                        <a:spcBef>
                          <a:spcPts val="0"/>
                        </a:spcBef>
                        <a:spcAft>
                          <a:spcPts val="0"/>
                        </a:spcAft>
                      </a:pPr>
                      <a:r>
                        <a:rPr lang="en-US" sz="700" dirty="0">
                          <a:effectLst/>
                        </a:rPr>
                        <a:t>Alternative Flow 5 : User exit</a:t>
                      </a:r>
                    </a:p>
                    <a:p>
                      <a:pPr marL="0" marR="0">
                        <a:lnSpc>
                          <a:spcPct val="150000"/>
                        </a:lnSpc>
                        <a:spcBef>
                          <a:spcPts val="0"/>
                        </a:spcBef>
                        <a:spcAft>
                          <a:spcPts val="0"/>
                        </a:spcAft>
                      </a:pPr>
                      <a:r>
                        <a:rPr lang="en-US" sz="700" dirty="0">
                          <a:effectLst/>
                        </a:rPr>
                        <a:t>                                This allows the user to exit any time during the use case. The use case ends.</a:t>
                      </a:r>
                      <a:endParaRPr lang="en-US" sz="500" i="1" dirty="0">
                        <a:effectLst/>
                        <a:latin typeface="Calibri"/>
                        <a:ea typeface="Times New Roman"/>
                        <a:cs typeface="Times New Roman"/>
                      </a:endParaRPr>
                    </a:p>
                  </a:txBody>
                  <a:tcPr marL="37207" marR="37207" marT="0" marB="0"/>
                </a:tc>
              </a:tr>
              <a:tr h="297656">
                <a:tc>
                  <a:txBody>
                    <a:bodyPr/>
                    <a:lstStyle/>
                    <a:p>
                      <a:pPr marL="0" marR="0">
                        <a:lnSpc>
                          <a:spcPct val="150000"/>
                        </a:lnSpc>
                        <a:spcBef>
                          <a:spcPts val="0"/>
                        </a:spcBef>
                        <a:spcAft>
                          <a:spcPts val="0"/>
                        </a:spcAft>
                      </a:pPr>
                      <a:r>
                        <a:rPr lang="en-US" sz="700" dirty="0">
                          <a:effectLst/>
                        </a:rPr>
                        <a:t>Special requirement</a:t>
                      </a:r>
                    </a:p>
                    <a:p>
                      <a:pPr marL="0" marR="0">
                        <a:lnSpc>
                          <a:spcPct val="150000"/>
                        </a:lnSpc>
                        <a:spcBef>
                          <a:spcPts val="0"/>
                        </a:spcBef>
                        <a:spcAft>
                          <a:spcPts val="0"/>
                        </a:spcAft>
                      </a:pPr>
                      <a:r>
                        <a:rPr lang="en-US" sz="700" dirty="0">
                          <a:effectLst/>
                        </a:rPr>
                        <a:t>None</a:t>
                      </a:r>
                      <a:endParaRPr lang="en-US" sz="500" i="1" dirty="0">
                        <a:effectLst/>
                        <a:latin typeface="Calibri"/>
                        <a:ea typeface="Times New Roman"/>
                        <a:cs typeface="Times New Roman"/>
                      </a:endParaRPr>
                    </a:p>
                  </a:txBody>
                  <a:tcPr marL="37207" marR="37207" marT="0" marB="0"/>
                </a:tc>
              </a:tr>
              <a:tr h="297656">
                <a:tc>
                  <a:txBody>
                    <a:bodyPr/>
                    <a:lstStyle/>
                    <a:p>
                      <a:pPr marL="0" marR="0">
                        <a:lnSpc>
                          <a:spcPct val="150000"/>
                        </a:lnSpc>
                        <a:spcBef>
                          <a:spcPts val="0"/>
                        </a:spcBef>
                        <a:spcAft>
                          <a:spcPts val="0"/>
                        </a:spcAft>
                      </a:pPr>
                      <a:r>
                        <a:rPr lang="en-US" sz="700" dirty="0">
                          <a:effectLst/>
                        </a:rPr>
                        <a:t>Associated use case</a:t>
                      </a:r>
                    </a:p>
                    <a:p>
                      <a:pPr marL="0" marR="0">
                        <a:lnSpc>
                          <a:spcPct val="150000"/>
                        </a:lnSpc>
                        <a:spcBef>
                          <a:spcPts val="0"/>
                        </a:spcBef>
                        <a:spcAft>
                          <a:spcPts val="0"/>
                        </a:spcAft>
                      </a:pPr>
                      <a:r>
                        <a:rPr lang="en-US" sz="700" dirty="0">
                          <a:effectLst/>
                        </a:rPr>
                        <a:t>Login , Vehicle Registration</a:t>
                      </a:r>
                      <a:endParaRPr lang="en-US" sz="700" dirty="0">
                        <a:solidFill>
                          <a:srgbClr val="000000"/>
                        </a:solidFill>
                        <a:effectLst/>
                        <a:latin typeface="Cambria"/>
                        <a:ea typeface="Times New Roman"/>
                        <a:cs typeface="Cambria"/>
                      </a:endParaRPr>
                    </a:p>
                  </a:txBody>
                  <a:tcPr marL="37207" marR="37207" marT="0" marB="0"/>
                </a:tc>
              </a:tr>
            </a:tbl>
          </a:graphicData>
        </a:graphic>
      </p:graphicFrame>
    </p:spTree>
    <p:extLst>
      <p:ext uri="{BB962C8B-B14F-4D97-AF65-F5344CB8AC3E}">
        <p14:creationId xmlns:p14="http://schemas.microsoft.com/office/powerpoint/2010/main" val="47692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0"/>
            <a:ext cx="7772400" cy="5714999"/>
          </a:xfrm>
        </p:spPr>
        <p:txBody>
          <a:bodyPr/>
          <a:lstStyle/>
          <a:p>
            <a:pPr marL="0" indent="0">
              <a:buNone/>
            </a:pPr>
            <a:r>
              <a:rPr lang="en-US" b="1" dirty="0" smtClean="0"/>
              <a:t>Activity Diagram</a:t>
            </a:r>
          </a:p>
          <a:p>
            <a:pPr marL="0" indent="0">
              <a:buNone/>
            </a:pPr>
            <a:endParaRPr lang="en-US" b="1" dirty="0"/>
          </a:p>
          <a:p>
            <a:pPr marL="342900" indent="-342900">
              <a:buAutoNum type="arabicPeriod"/>
            </a:pPr>
            <a:r>
              <a:rPr lang="en-US" dirty="0" smtClean="0"/>
              <a:t>Login</a:t>
            </a:r>
          </a:p>
          <a:p>
            <a:pPr marL="0" indent="0">
              <a:buNone/>
            </a:pPr>
            <a:endParaRPr lang="en-US" dirty="0"/>
          </a:p>
        </p:txBody>
      </p:sp>
      <p:sp>
        <p:nvSpPr>
          <p:cNvPr id="3" name="Title 2"/>
          <p:cNvSpPr>
            <a:spLocks noGrp="1"/>
          </p:cNvSpPr>
          <p:nvPr>
            <p:ph type="title"/>
          </p:nvPr>
        </p:nvSpPr>
        <p:spPr>
          <a:xfrm>
            <a:off x="8382000" y="4876800"/>
            <a:ext cx="2819400" cy="5715000"/>
          </a:xfrm>
        </p:spPr>
        <p:txBody>
          <a:bodyPr/>
          <a:lstStyle/>
          <a:p>
            <a:endParaRPr lang="en-US"/>
          </a:p>
        </p:txBody>
      </p:sp>
      <p:pic>
        <p:nvPicPr>
          <p:cNvPr id="1026" name="Picture 2" descr="G:\Rto Srs Asp.net\Activiti Diagrame\Log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57466"/>
            <a:ext cx="8229600" cy="5295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333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67128043"/>
              </p:ext>
            </p:extLst>
          </p:nvPr>
        </p:nvGraphicFramePr>
        <p:xfrm>
          <a:off x="228600" y="1066800"/>
          <a:ext cx="8305800" cy="1746975"/>
        </p:xfrm>
        <a:graphic>
          <a:graphicData uri="http://schemas.openxmlformats.org/drawingml/2006/table">
            <a:tbl>
              <a:tblPr firstRow="1" firstCol="1" bandRow="1">
                <a:tableStyleId>{18603FDC-E32A-4AB5-989C-0864C3EAD2B8}</a:tableStyleId>
              </a:tblPr>
              <a:tblGrid>
                <a:gridCol w="4152900"/>
                <a:gridCol w="4152900"/>
              </a:tblGrid>
              <a:tr h="418846">
                <a:tc>
                  <a:txBody>
                    <a:bodyPr/>
                    <a:lstStyle/>
                    <a:p>
                      <a:pPr marL="0" marR="0">
                        <a:spcBef>
                          <a:spcPts val="0"/>
                        </a:spcBef>
                        <a:spcAft>
                          <a:spcPts val="0"/>
                        </a:spcAft>
                      </a:pPr>
                      <a:r>
                        <a:rPr lang="en-US" sz="1800" dirty="0">
                          <a:effectLst/>
                        </a:rPr>
                        <a:t>Activity </a:t>
                      </a:r>
                    </a:p>
                  </a:txBody>
                  <a:tcPr marL="41251" marR="41251" marT="0" marB="0"/>
                </a:tc>
                <a:tc>
                  <a:txBody>
                    <a:bodyPr/>
                    <a:lstStyle/>
                    <a:p>
                      <a:pPr marL="0" marR="0">
                        <a:spcBef>
                          <a:spcPts val="0"/>
                        </a:spcBef>
                        <a:spcAft>
                          <a:spcPts val="0"/>
                        </a:spcAft>
                      </a:pPr>
                      <a:r>
                        <a:rPr lang="en-US" sz="1800" dirty="0">
                          <a:effectLst/>
                        </a:rPr>
                        <a:t>Description </a:t>
                      </a:r>
                    </a:p>
                  </a:txBody>
                  <a:tcPr marL="41251" marR="41251" marT="0" marB="0"/>
                </a:tc>
              </a:tr>
              <a:tr h="1328129">
                <a:tc>
                  <a:txBody>
                    <a:bodyPr/>
                    <a:lstStyle/>
                    <a:p>
                      <a:pPr marL="0" marR="0">
                        <a:spcBef>
                          <a:spcPts val="0"/>
                        </a:spcBef>
                        <a:spcAft>
                          <a:spcPts val="0"/>
                        </a:spcAft>
                      </a:pPr>
                      <a:r>
                        <a:rPr lang="en-US" sz="1800" dirty="0">
                          <a:effectLst/>
                        </a:rPr>
                        <a:t>Login </a:t>
                      </a:r>
                    </a:p>
                    <a:p>
                      <a:pPr marL="0" marR="0">
                        <a:lnSpc>
                          <a:spcPct val="115000"/>
                        </a:lnSpc>
                        <a:spcBef>
                          <a:spcPts val="0"/>
                        </a:spcBef>
                        <a:spcAft>
                          <a:spcPts val="0"/>
                        </a:spcAft>
                        <a:tabLst>
                          <a:tab pos="2324100" algn="l"/>
                        </a:tabLst>
                      </a:pPr>
                      <a:r>
                        <a:rPr lang="en-US" sz="1800" dirty="0">
                          <a:effectLst/>
                        </a:rPr>
                        <a:t> </a:t>
                      </a:r>
                      <a:endParaRPr lang="en-US" sz="1800" dirty="0">
                        <a:effectLst/>
                        <a:latin typeface="Calibri"/>
                        <a:ea typeface="Calibri"/>
                        <a:cs typeface="Times New Roman"/>
                      </a:endParaRPr>
                    </a:p>
                  </a:txBody>
                  <a:tcPr marL="41251" marR="41251" marT="0" marB="0"/>
                </a:tc>
                <a:tc>
                  <a:txBody>
                    <a:bodyPr/>
                    <a:lstStyle/>
                    <a:p>
                      <a:pPr marL="0" marR="0">
                        <a:spcBef>
                          <a:spcPts val="0"/>
                        </a:spcBef>
                        <a:spcAft>
                          <a:spcPts val="0"/>
                        </a:spcAft>
                      </a:pPr>
                      <a:r>
                        <a:rPr lang="en-US" sz="1800" dirty="0">
                          <a:effectLst/>
                        </a:rPr>
                        <a:t>This UML describe login activity for admin, authorized user. It required valid username and password </a:t>
                      </a:r>
                    </a:p>
                    <a:p>
                      <a:pPr marL="0" marR="0">
                        <a:lnSpc>
                          <a:spcPct val="115000"/>
                        </a:lnSpc>
                        <a:spcBef>
                          <a:spcPts val="0"/>
                        </a:spcBef>
                        <a:spcAft>
                          <a:spcPts val="0"/>
                        </a:spcAft>
                        <a:tabLst>
                          <a:tab pos="2324100" algn="l"/>
                        </a:tabLst>
                      </a:pPr>
                      <a:r>
                        <a:rPr lang="en-US" sz="1800" dirty="0">
                          <a:effectLst/>
                        </a:rPr>
                        <a:t> </a:t>
                      </a:r>
                      <a:endParaRPr lang="en-US" sz="1800" dirty="0">
                        <a:effectLst/>
                        <a:latin typeface="Calibri"/>
                        <a:ea typeface="Calibri"/>
                        <a:cs typeface="Times New Roman"/>
                      </a:endParaRPr>
                    </a:p>
                  </a:txBody>
                  <a:tcPr marL="41251" marR="41251" marT="0" marB="0"/>
                </a:tc>
              </a:tr>
            </a:tbl>
          </a:graphicData>
        </a:graphic>
      </p:graphicFrame>
      <p:sp>
        <p:nvSpPr>
          <p:cNvPr id="3" name="Title 2"/>
          <p:cNvSpPr>
            <a:spLocks noGrp="1"/>
          </p:cNvSpPr>
          <p:nvPr>
            <p:ph type="title"/>
          </p:nvPr>
        </p:nvSpPr>
        <p:spPr>
          <a:xfrm>
            <a:off x="8763000" y="6553200"/>
            <a:ext cx="2819400" cy="5715000"/>
          </a:xfrm>
        </p:spPr>
        <p:txBody>
          <a:bodyPr/>
          <a:lstStyle/>
          <a:p>
            <a:endParaRPr lang="en-US" dirty="0"/>
          </a:p>
        </p:txBody>
      </p:sp>
    </p:spTree>
    <p:extLst>
      <p:ext uri="{BB962C8B-B14F-4D97-AF65-F5344CB8AC3E}">
        <p14:creationId xmlns:p14="http://schemas.microsoft.com/office/powerpoint/2010/main" val="1431558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9800"/>
            <a:ext cx="3657600" cy="5714999"/>
          </a:xfrm>
        </p:spPr>
        <p:txBody>
          <a:bodyPr/>
          <a:lstStyle/>
          <a:p>
            <a:pPr marL="0" indent="0">
              <a:buNone/>
            </a:pPr>
            <a:r>
              <a:rPr lang="en-US" dirty="0" smtClean="0"/>
              <a:t>2. Learning License</a:t>
            </a:r>
            <a:endParaRPr lang="en-US" dirty="0"/>
          </a:p>
        </p:txBody>
      </p:sp>
      <p:sp>
        <p:nvSpPr>
          <p:cNvPr id="3" name="Title 2"/>
          <p:cNvSpPr>
            <a:spLocks noGrp="1"/>
          </p:cNvSpPr>
          <p:nvPr>
            <p:ph type="title"/>
          </p:nvPr>
        </p:nvSpPr>
        <p:spPr>
          <a:xfrm>
            <a:off x="8915400" y="6629400"/>
            <a:ext cx="2819400" cy="5715000"/>
          </a:xfrm>
        </p:spPr>
        <p:txBody>
          <a:bodyPr/>
          <a:lstStyle/>
          <a:p>
            <a:endParaRPr lang="en-US" dirty="0"/>
          </a:p>
        </p:txBody>
      </p:sp>
      <p:pic>
        <p:nvPicPr>
          <p:cNvPr id="2050" name="Picture 2" descr="G:\Rto Srs Asp.net\Activiti Diagrame\Learn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72" y="990600"/>
            <a:ext cx="7877628"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877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504566471"/>
              </p:ext>
            </p:extLst>
          </p:nvPr>
        </p:nvGraphicFramePr>
        <p:xfrm>
          <a:off x="457200" y="838200"/>
          <a:ext cx="8001000" cy="2131367"/>
        </p:xfrm>
        <a:graphic>
          <a:graphicData uri="http://schemas.openxmlformats.org/drawingml/2006/table">
            <a:tbl>
              <a:tblPr firstRow="1" firstCol="1" bandRow="1">
                <a:tableStyleId>{21E4AEA4-8DFA-4A89-87EB-49C32662AFE0}</a:tableStyleId>
              </a:tblPr>
              <a:tblGrid>
                <a:gridCol w="4000500"/>
                <a:gridCol w="4000500"/>
              </a:tblGrid>
              <a:tr h="457200">
                <a:tc>
                  <a:txBody>
                    <a:bodyPr/>
                    <a:lstStyle/>
                    <a:p>
                      <a:pPr marL="0" marR="0">
                        <a:spcBef>
                          <a:spcPts val="0"/>
                        </a:spcBef>
                        <a:spcAft>
                          <a:spcPts val="0"/>
                        </a:spcAft>
                      </a:pPr>
                      <a:r>
                        <a:rPr lang="en-US" sz="1800" dirty="0" smtClean="0">
                          <a:effectLst/>
                        </a:rPr>
                        <a:t>Activity</a:t>
                      </a: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Description </a:t>
                      </a:r>
                    </a:p>
                  </a:txBody>
                  <a:tcPr marL="68580" marR="68580" marT="0" marB="0"/>
                </a:tc>
              </a:tr>
              <a:tr h="1674167">
                <a:tc>
                  <a:txBody>
                    <a:bodyPr/>
                    <a:lstStyle/>
                    <a:p>
                      <a:pPr marL="0" marR="0">
                        <a:spcBef>
                          <a:spcPts val="0"/>
                        </a:spcBef>
                        <a:spcAft>
                          <a:spcPts val="0"/>
                        </a:spcAft>
                      </a:pPr>
                      <a:r>
                        <a:rPr lang="en-US" sz="1800" dirty="0">
                          <a:effectLst/>
                        </a:rPr>
                        <a:t>Learning Licenses </a:t>
                      </a:r>
                    </a:p>
                    <a:p>
                      <a:pPr marL="0" marR="0">
                        <a:lnSpc>
                          <a:spcPct val="115000"/>
                        </a:lnSpc>
                        <a:spcBef>
                          <a:spcPts val="0"/>
                        </a:spcBef>
                        <a:spcAft>
                          <a:spcPts val="0"/>
                        </a:spcAft>
                        <a:tabLst>
                          <a:tab pos="2324100" algn="l"/>
                        </a:tabLst>
                      </a:pP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This UML describe authorized user can get learning licenses form, fill up all details and also get learning licenses appointment date.</a:t>
                      </a:r>
                    </a:p>
                    <a:p>
                      <a:pPr marL="0" marR="0">
                        <a:lnSpc>
                          <a:spcPct val="115000"/>
                        </a:lnSpc>
                        <a:spcBef>
                          <a:spcPts val="0"/>
                        </a:spcBef>
                        <a:spcAft>
                          <a:spcPts val="0"/>
                        </a:spcAft>
                        <a:tabLst>
                          <a:tab pos="2324100" algn="l"/>
                        </a:tabLst>
                      </a:pPr>
                      <a:r>
                        <a:rPr lang="en-US" sz="1800" dirty="0">
                          <a:effectLst/>
                        </a:rPr>
                        <a:t> </a:t>
                      </a:r>
                      <a:endParaRPr lang="en-US" sz="1800" dirty="0">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a:xfrm>
            <a:off x="8382000" y="6477000"/>
            <a:ext cx="2819400" cy="5715000"/>
          </a:xfrm>
        </p:spPr>
        <p:txBody>
          <a:bodyPr/>
          <a:lstStyle/>
          <a:p>
            <a:endParaRPr lang="en-US" dirty="0"/>
          </a:p>
        </p:txBody>
      </p:sp>
    </p:spTree>
    <p:extLst>
      <p:ext uri="{BB962C8B-B14F-4D97-AF65-F5344CB8AC3E}">
        <p14:creationId xmlns:p14="http://schemas.microsoft.com/office/powerpoint/2010/main" val="3869051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9800"/>
            <a:ext cx="3657600" cy="5714999"/>
          </a:xfrm>
        </p:spPr>
        <p:txBody>
          <a:bodyPr/>
          <a:lstStyle/>
          <a:p>
            <a:r>
              <a:rPr lang="en-US" dirty="0" smtClean="0"/>
              <a:t>3. Driving License</a:t>
            </a:r>
            <a:endParaRPr lang="en-US" dirty="0"/>
          </a:p>
        </p:txBody>
      </p:sp>
      <p:sp>
        <p:nvSpPr>
          <p:cNvPr id="3" name="Title 2"/>
          <p:cNvSpPr>
            <a:spLocks noGrp="1"/>
          </p:cNvSpPr>
          <p:nvPr>
            <p:ph type="title"/>
          </p:nvPr>
        </p:nvSpPr>
        <p:spPr>
          <a:xfrm>
            <a:off x="8229600" y="6629400"/>
            <a:ext cx="2819400" cy="5715000"/>
          </a:xfrm>
        </p:spPr>
        <p:txBody>
          <a:bodyPr/>
          <a:lstStyle/>
          <a:p>
            <a:endParaRPr lang="en-US" dirty="0"/>
          </a:p>
        </p:txBody>
      </p:sp>
      <p:pic>
        <p:nvPicPr>
          <p:cNvPr id="3074" name="Picture 2" descr="G:\Rto Srs Asp.net\Activiti Diagrame\Driv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315200" cy="5448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7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229600" cy="5714999"/>
          </a:xfrm>
        </p:spPr>
        <p:txBody>
          <a:bodyPr/>
          <a:lstStyle/>
          <a:p>
            <a:pPr algn="just"/>
            <a:r>
              <a:rPr lang="en-US" dirty="0"/>
              <a:t>We here by declare that the project entitled </a:t>
            </a:r>
            <a:r>
              <a:rPr lang="en-US" dirty="0" smtClean="0"/>
              <a:t>“</a:t>
            </a:r>
            <a:r>
              <a:rPr lang="en-US" dirty="0"/>
              <a:t>The Regional </a:t>
            </a:r>
            <a:r>
              <a:rPr lang="en-US" dirty="0" smtClean="0"/>
              <a:t>Transport Office  </a:t>
            </a:r>
            <a:r>
              <a:rPr lang="en-US" dirty="0"/>
              <a:t>Management system ” has been carried out as a group project. This </a:t>
            </a:r>
            <a:r>
              <a:rPr lang="en-US" dirty="0" smtClean="0"/>
              <a:t>website  is </a:t>
            </a:r>
            <a:r>
              <a:rPr lang="en-US" dirty="0"/>
              <a:t>a online </a:t>
            </a:r>
            <a:r>
              <a:rPr lang="en-US" dirty="0" smtClean="0"/>
              <a:t>The Regional Transport Office website </a:t>
            </a:r>
            <a:r>
              <a:rPr lang="en-US" dirty="0"/>
              <a:t>through which a user </a:t>
            </a:r>
            <a:r>
              <a:rPr lang="en-US" dirty="0" smtClean="0"/>
              <a:t>can access </a:t>
            </a:r>
            <a:r>
              <a:rPr lang="en-US" dirty="0"/>
              <a:t>The Regional Transport </a:t>
            </a:r>
            <a:r>
              <a:rPr lang="en-US" dirty="0" smtClean="0"/>
              <a:t>Office  information </a:t>
            </a:r>
            <a:r>
              <a:rPr lang="en-US" dirty="0"/>
              <a:t>and manage all  </a:t>
            </a:r>
            <a:r>
              <a:rPr lang="en-US" dirty="0" smtClean="0"/>
              <a:t>The Regional </a:t>
            </a:r>
            <a:r>
              <a:rPr lang="en-US" dirty="0"/>
              <a:t>Transport Office </a:t>
            </a:r>
            <a:r>
              <a:rPr lang="en-US" dirty="0" smtClean="0"/>
              <a:t> system.</a:t>
            </a:r>
          </a:p>
          <a:p>
            <a:pPr marL="0" indent="0">
              <a:buNone/>
            </a:pPr>
            <a:endParaRPr lang="en-US" dirty="0" smtClean="0"/>
          </a:p>
          <a:p>
            <a:r>
              <a:rPr lang="en-US" dirty="0"/>
              <a:t>The system is very useful for the people who </a:t>
            </a:r>
            <a:r>
              <a:rPr lang="en-US" dirty="0" smtClean="0"/>
              <a:t>apply </a:t>
            </a:r>
            <a:r>
              <a:rPr lang="en-US" dirty="0"/>
              <a:t>for license and check  </a:t>
            </a:r>
            <a:r>
              <a:rPr lang="en-US" dirty="0" smtClean="0"/>
              <a:t>The Regional Transport  details.</a:t>
            </a:r>
            <a:endParaRPr lang="en-US" dirty="0"/>
          </a:p>
          <a:p>
            <a:endParaRPr lang="en-US" dirty="0"/>
          </a:p>
        </p:txBody>
      </p:sp>
      <p:sp>
        <p:nvSpPr>
          <p:cNvPr id="2" name="Title 1"/>
          <p:cNvSpPr>
            <a:spLocks noGrp="1"/>
          </p:cNvSpPr>
          <p:nvPr>
            <p:ph type="title"/>
          </p:nvPr>
        </p:nvSpPr>
        <p:spPr>
          <a:xfrm>
            <a:off x="426128" y="408373"/>
            <a:ext cx="8260672" cy="506028"/>
          </a:xfrm>
        </p:spPr>
        <p:txBody>
          <a:bodyPr>
            <a:normAutofit/>
          </a:bodyPr>
          <a:lstStyle/>
          <a:p>
            <a:pPr algn="ctr"/>
            <a:r>
              <a:rPr lang="en-US" sz="2400" b="1" dirty="0" smtClean="0"/>
              <a:t>Project Definition</a:t>
            </a:r>
            <a:endParaRPr lang="en-US" sz="2400" b="1" dirty="0"/>
          </a:p>
        </p:txBody>
      </p:sp>
    </p:spTree>
    <p:extLst>
      <p:ext uri="{BB962C8B-B14F-4D97-AF65-F5344CB8AC3E}">
        <p14:creationId xmlns:p14="http://schemas.microsoft.com/office/powerpoint/2010/main" val="1909544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2576083"/>
              </p:ext>
            </p:extLst>
          </p:nvPr>
        </p:nvGraphicFramePr>
        <p:xfrm>
          <a:off x="457200" y="685800"/>
          <a:ext cx="8077200" cy="2037588"/>
        </p:xfrm>
        <a:graphic>
          <a:graphicData uri="http://schemas.openxmlformats.org/drawingml/2006/table">
            <a:tbl>
              <a:tblPr firstRow="1" firstCol="1" bandRow="1">
                <a:tableStyleId>{21E4AEA4-8DFA-4A89-87EB-49C32662AFE0}</a:tableStyleId>
              </a:tblPr>
              <a:tblGrid>
                <a:gridCol w="4038600"/>
                <a:gridCol w="4038600"/>
              </a:tblGrid>
              <a:tr h="457200">
                <a:tc>
                  <a:txBody>
                    <a:bodyPr/>
                    <a:lstStyle/>
                    <a:p>
                      <a:pPr marL="0" marR="0">
                        <a:spcBef>
                          <a:spcPts val="0"/>
                        </a:spcBef>
                        <a:spcAft>
                          <a:spcPts val="0"/>
                        </a:spcAft>
                      </a:pPr>
                      <a:r>
                        <a:rPr lang="en-US" sz="1800" dirty="0">
                          <a:effectLst/>
                        </a:rPr>
                        <a:t>Activity </a:t>
                      </a:r>
                    </a:p>
                    <a:p>
                      <a:pPr marL="0" marR="0">
                        <a:lnSpc>
                          <a:spcPct val="115000"/>
                        </a:lnSpc>
                        <a:spcBef>
                          <a:spcPts val="0"/>
                        </a:spcBef>
                        <a:spcAft>
                          <a:spcPts val="0"/>
                        </a:spcAft>
                        <a:tabLst>
                          <a:tab pos="2324100" algn="l"/>
                        </a:tabLst>
                      </a:pP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Description </a:t>
                      </a:r>
                    </a:p>
                    <a:p>
                      <a:pPr marL="0" marR="0">
                        <a:lnSpc>
                          <a:spcPct val="115000"/>
                        </a:lnSpc>
                        <a:spcBef>
                          <a:spcPts val="0"/>
                        </a:spcBef>
                        <a:spcAft>
                          <a:spcPts val="0"/>
                        </a:spcAft>
                        <a:tabLst>
                          <a:tab pos="2324100" algn="l"/>
                        </a:tabLst>
                      </a:pPr>
                      <a:r>
                        <a:rPr lang="en-US" sz="1800">
                          <a:effectLst/>
                        </a:rPr>
                        <a:t> </a:t>
                      </a:r>
                      <a:endParaRPr lang="en-US" sz="1800">
                        <a:effectLst/>
                        <a:latin typeface="Calibri"/>
                        <a:ea typeface="Calibri"/>
                        <a:cs typeface="Times New Roman"/>
                      </a:endParaRPr>
                    </a:p>
                  </a:txBody>
                  <a:tcPr marL="68580" marR="68580" marT="0" marB="0"/>
                </a:tc>
              </a:tr>
              <a:tr h="1447800">
                <a:tc>
                  <a:txBody>
                    <a:bodyPr/>
                    <a:lstStyle/>
                    <a:p>
                      <a:pPr marL="0" marR="0">
                        <a:spcBef>
                          <a:spcPts val="0"/>
                        </a:spcBef>
                        <a:spcAft>
                          <a:spcPts val="0"/>
                        </a:spcAft>
                      </a:pPr>
                      <a:r>
                        <a:rPr lang="en-US" sz="1800" dirty="0">
                          <a:effectLst/>
                        </a:rPr>
                        <a:t>Driving Licenses </a:t>
                      </a:r>
                      <a:endParaRPr lang="en-US" sz="1800" dirty="0">
                        <a:solidFill>
                          <a:srgbClr val="000000"/>
                        </a:solidFill>
                        <a:effectLst/>
                        <a:latin typeface="Cambria"/>
                        <a:ea typeface="Calibri"/>
                        <a:cs typeface="Cambria"/>
                      </a:endParaRPr>
                    </a:p>
                  </a:txBody>
                  <a:tcPr marL="68580" marR="68580" marT="0" marB="0"/>
                </a:tc>
                <a:tc>
                  <a:txBody>
                    <a:bodyPr/>
                    <a:lstStyle/>
                    <a:p>
                      <a:pPr marL="0" marR="0">
                        <a:spcBef>
                          <a:spcPts val="0"/>
                        </a:spcBef>
                        <a:spcAft>
                          <a:spcPts val="0"/>
                        </a:spcAft>
                      </a:pPr>
                      <a:r>
                        <a:rPr lang="en-US" sz="1800" dirty="0">
                          <a:effectLst/>
                        </a:rPr>
                        <a:t>This UML describe authorized user can get Driving  licenses form, fill up all details and also get Driving licenses appointment date.</a:t>
                      </a:r>
                    </a:p>
                    <a:p>
                      <a:pPr marL="0" marR="0">
                        <a:spcBef>
                          <a:spcPts val="0"/>
                        </a:spcBef>
                        <a:spcAft>
                          <a:spcPts val="0"/>
                        </a:spcAft>
                      </a:pPr>
                      <a:r>
                        <a:rPr lang="en-US" sz="1800" dirty="0">
                          <a:effectLst/>
                        </a:rPr>
                        <a:t> </a:t>
                      </a:r>
                      <a:endParaRPr lang="en-US" sz="1800" dirty="0">
                        <a:solidFill>
                          <a:srgbClr val="000000"/>
                        </a:solidFill>
                        <a:effectLst/>
                        <a:latin typeface="Cambria"/>
                        <a:ea typeface="Calibri"/>
                        <a:cs typeface="Cambria"/>
                      </a:endParaRPr>
                    </a:p>
                  </a:txBody>
                  <a:tcPr marL="68580" marR="68580" marT="0" marB="0"/>
                </a:tc>
              </a:tr>
            </a:tbl>
          </a:graphicData>
        </a:graphic>
      </p:graphicFrame>
      <p:sp>
        <p:nvSpPr>
          <p:cNvPr id="3" name="Title 2"/>
          <p:cNvSpPr>
            <a:spLocks noGrp="1"/>
          </p:cNvSpPr>
          <p:nvPr>
            <p:ph type="title"/>
          </p:nvPr>
        </p:nvSpPr>
        <p:spPr>
          <a:xfrm>
            <a:off x="6132286" y="6270171"/>
            <a:ext cx="2819400" cy="5715000"/>
          </a:xfrm>
        </p:spPr>
        <p:txBody>
          <a:bodyPr/>
          <a:lstStyle/>
          <a:p>
            <a:endParaRPr lang="en-US" dirty="0"/>
          </a:p>
        </p:txBody>
      </p:sp>
    </p:spTree>
    <p:extLst>
      <p:ext uri="{BB962C8B-B14F-4D97-AF65-F5344CB8AC3E}">
        <p14:creationId xmlns:p14="http://schemas.microsoft.com/office/powerpoint/2010/main" val="1804780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9800"/>
            <a:ext cx="8153400" cy="5714999"/>
          </a:xfrm>
        </p:spPr>
        <p:txBody>
          <a:bodyPr/>
          <a:lstStyle/>
          <a:p>
            <a:r>
              <a:rPr lang="en-US" dirty="0"/>
              <a:t>4</a:t>
            </a:r>
            <a:r>
              <a:rPr lang="en-US" dirty="0" smtClean="0"/>
              <a:t>.</a:t>
            </a:r>
            <a:r>
              <a:rPr lang="en-US" b="1" dirty="0" smtClean="0"/>
              <a:t> </a:t>
            </a:r>
            <a:r>
              <a:rPr lang="en-US" dirty="0"/>
              <a:t>Generate Learning Licenses Report</a:t>
            </a:r>
          </a:p>
        </p:txBody>
      </p:sp>
      <p:sp>
        <p:nvSpPr>
          <p:cNvPr id="3" name="Title 2"/>
          <p:cNvSpPr>
            <a:spLocks noGrp="1"/>
          </p:cNvSpPr>
          <p:nvPr>
            <p:ph type="title"/>
          </p:nvPr>
        </p:nvSpPr>
        <p:spPr>
          <a:xfrm>
            <a:off x="8077200" y="6172200"/>
            <a:ext cx="2819400" cy="5715000"/>
          </a:xfrm>
        </p:spPr>
        <p:txBody>
          <a:bodyPr/>
          <a:lstStyle/>
          <a:p>
            <a:endParaRPr lang="en-US"/>
          </a:p>
        </p:txBody>
      </p:sp>
      <p:pic>
        <p:nvPicPr>
          <p:cNvPr id="4" name="Picture 3" descr="G:\Rto Srs Asp.net\Activiti Diagrame\Report.JPG"/>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924800" cy="5334000"/>
          </a:xfrm>
          <a:prstGeom prst="rect">
            <a:avLst/>
          </a:prstGeom>
          <a:noFill/>
          <a:ln>
            <a:noFill/>
          </a:ln>
        </p:spPr>
      </p:pic>
    </p:spTree>
    <p:extLst>
      <p:ext uri="{BB962C8B-B14F-4D97-AF65-F5344CB8AC3E}">
        <p14:creationId xmlns:p14="http://schemas.microsoft.com/office/powerpoint/2010/main" val="3794940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32520986"/>
              </p:ext>
            </p:extLst>
          </p:nvPr>
        </p:nvGraphicFramePr>
        <p:xfrm>
          <a:off x="457200" y="685800"/>
          <a:ext cx="8001000" cy="2026077"/>
        </p:xfrm>
        <a:graphic>
          <a:graphicData uri="http://schemas.openxmlformats.org/drawingml/2006/table">
            <a:tbl>
              <a:tblPr firstRow="1" firstCol="1" bandRow="1">
                <a:tableStyleId>{21E4AEA4-8DFA-4A89-87EB-49C32662AFE0}</a:tableStyleId>
              </a:tblPr>
              <a:tblGrid>
                <a:gridCol w="4000500"/>
                <a:gridCol w="4000500"/>
              </a:tblGrid>
              <a:tr h="457200">
                <a:tc>
                  <a:txBody>
                    <a:bodyPr/>
                    <a:lstStyle/>
                    <a:p>
                      <a:pPr marL="0" marR="0">
                        <a:spcBef>
                          <a:spcPts val="0"/>
                        </a:spcBef>
                        <a:spcAft>
                          <a:spcPts val="0"/>
                        </a:spcAft>
                      </a:pPr>
                      <a:r>
                        <a:rPr lang="en-US" sz="1800" dirty="0">
                          <a:effectLst/>
                        </a:rPr>
                        <a:t>Activity </a:t>
                      </a:r>
                    </a:p>
                    <a:p>
                      <a:pPr marL="0" marR="0">
                        <a:lnSpc>
                          <a:spcPct val="115000"/>
                        </a:lnSpc>
                        <a:spcBef>
                          <a:spcPts val="0"/>
                        </a:spcBef>
                        <a:spcAft>
                          <a:spcPts val="0"/>
                        </a:spcAft>
                        <a:tabLst>
                          <a:tab pos="2324100" algn="l"/>
                        </a:tabLst>
                      </a:pP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Description </a:t>
                      </a:r>
                    </a:p>
                    <a:p>
                      <a:pPr marL="0" marR="0">
                        <a:lnSpc>
                          <a:spcPct val="115000"/>
                        </a:lnSpc>
                        <a:spcBef>
                          <a:spcPts val="0"/>
                        </a:spcBef>
                        <a:spcAft>
                          <a:spcPts val="0"/>
                        </a:spcAft>
                        <a:tabLst>
                          <a:tab pos="2324100" algn="l"/>
                        </a:tabLst>
                      </a:pPr>
                      <a:r>
                        <a:rPr lang="en-US" sz="1800">
                          <a:effectLst/>
                        </a:rPr>
                        <a:t> </a:t>
                      </a:r>
                      <a:endParaRPr lang="en-US" sz="1800">
                        <a:effectLst/>
                        <a:latin typeface="Calibri"/>
                        <a:ea typeface="Calibri"/>
                        <a:cs typeface="Times New Roman"/>
                      </a:endParaRPr>
                    </a:p>
                  </a:txBody>
                  <a:tcPr marL="68580" marR="68580" marT="0" marB="0"/>
                </a:tc>
              </a:tr>
              <a:tr h="1436289">
                <a:tc>
                  <a:txBody>
                    <a:bodyPr/>
                    <a:lstStyle/>
                    <a:p>
                      <a:pPr marL="0" marR="0">
                        <a:spcBef>
                          <a:spcPts val="0"/>
                        </a:spcBef>
                        <a:spcAft>
                          <a:spcPts val="0"/>
                        </a:spcAft>
                      </a:pPr>
                      <a:r>
                        <a:rPr lang="en-US" sz="1800" dirty="0">
                          <a:effectLst/>
                        </a:rPr>
                        <a:t>Generate Learning Licenses Report</a:t>
                      </a:r>
                      <a:endParaRPr lang="en-US" sz="1800" dirty="0">
                        <a:solidFill>
                          <a:srgbClr val="000000"/>
                        </a:solidFill>
                        <a:effectLst/>
                        <a:latin typeface="Cambria"/>
                        <a:ea typeface="Calibri"/>
                        <a:cs typeface="Cambria"/>
                      </a:endParaRPr>
                    </a:p>
                  </a:txBody>
                  <a:tcPr marL="68580" marR="68580" marT="0" marB="0"/>
                </a:tc>
                <a:tc>
                  <a:txBody>
                    <a:bodyPr/>
                    <a:lstStyle/>
                    <a:p>
                      <a:pPr marL="0" marR="0">
                        <a:spcBef>
                          <a:spcPts val="0"/>
                        </a:spcBef>
                        <a:spcAft>
                          <a:spcPts val="0"/>
                        </a:spcAft>
                      </a:pPr>
                      <a:r>
                        <a:rPr lang="en-US" sz="1800" dirty="0">
                          <a:effectLst/>
                        </a:rPr>
                        <a:t>This UML describe authorized user can get learning licenses report.</a:t>
                      </a:r>
                    </a:p>
                    <a:p>
                      <a:pPr marL="0" marR="0">
                        <a:spcBef>
                          <a:spcPts val="0"/>
                        </a:spcBef>
                        <a:spcAft>
                          <a:spcPts val="0"/>
                        </a:spcAft>
                      </a:pPr>
                      <a:r>
                        <a:rPr lang="en-US" sz="1800" dirty="0">
                          <a:effectLst/>
                        </a:rPr>
                        <a:t> </a:t>
                      </a:r>
                      <a:endParaRPr lang="en-US" sz="1800" dirty="0">
                        <a:solidFill>
                          <a:srgbClr val="000000"/>
                        </a:solidFill>
                        <a:effectLst/>
                        <a:latin typeface="Cambria"/>
                        <a:ea typeface="Calibri"/>
                        <a:cs typeface="Cambria"/>
                      </a:endParaRPr>
                    </a:p>
                  </a:txBody>
                  <a:tcPr marL="68580" marR="68580" marT="0" marB="0"/>
                </a:tc>
              </a:tr>
            </a:tbl>
          </a:graphicData>
        </a:graphic>
      </p:graphicFrame>
      <p:sp>
        <p:nvSpPr>
          <p:cNvPr id="3" name="Title 2"/>
          <p:cNvSpPr>
            <a:spLocks noGrp="1"/>
          </p:cNvSpPr>
          <p:nvPr>
            <p:ph type="title"/>
          </p:nvPr>
        </p:nvSpPr>
        <p:spPr>
          <a:xfrm>
            <a:off x="8305800" y="6477000"/>
            <a:ext cx="2819400" cy="5715000"/>
          </a:xfrm>
        </p:spPr>
        <p:txBody>
          <a:bodyPr/>
          <a:lstStyle/>
          <a:p>
            <a:endParaRPr lang="en-US" dirty="0"/>
          </a:p>
        </p:txBody>
      </p:sp>
    </p:spTree>
    <p:extLst>
      <p:ext uri="{BB962C8B-B14F-4D97-AF65-F5344CB8AC3E}">
        <p14:creationId xmlns:p14="http://schemas.microsoft.com/office/powerpoint/2010/main" val="2818937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0"/>
            <a:ext cx="3657600" cy="5714999"/>
          </a:xfrm>
        </p:spPr>
        <p:txBody>
          <a:bodyPr/>
          <a:lstStyle/>
          <a:p>
            <a:pPr marL="0" indent="0">
              <a:buNone/>
            </a:pPr>
            <a:r>
              <a:rPr lang="en-US" dirty="0"/>
              <a:t>5</a:t>
            </a:r>
            <a:r>
              <a:rPr lang="en-US" dirty="0" smtClean="0"/>
              <a:t>.</a:t>
            </a:r>
            <a:r>
              <a:rPr lang="en-US" b="1" dirty="0" smtClean="0"/>
              <a:t> </a:t>
            </a:r>
            <a:r>
              <a:rPr lang="en-US" dirty="0"/>
              <a:t>Regional Transport Office details </a:t>
            </a:r>
          </a:p>
          <a:p>
            <a:endParaRPr lang="en-US" dirty="0"/>
          </a:p>
        </p:txBody>
      </p:sp>
      <p:sp>
        <p:nvSpPr>
          <p:cNvPr id="3" name="Title 2"/>
          <p:cNvSpPr>
            <a:spLocks noGrp="1"/>
          </p:cNvSpPr>
          <p:nvPr>
            <p:ph type="title"/>
          </p:nvPr>
        </p:nvSpPr>
        <p:spPr>
          <a:xfrm>
            <a:off x="8229600" y="6400800"/>
            <a:ext cx="2819400" cy="5715000"/>
          </a:xfrm>
        </p:spPr>
        <p:txBody>
          <a:bodyPr/>
          <a:lstStyle/>
          <a:p>
            <a:endParaRPr lang="en-US" dirty="0"/>
          </a:p>
        </p:txBody>
      </p:sp>
      <p:pic>
        <p:nvPicPr>
          <p:cNvPr id="4" name="Picture 3" descr="G:\Rto Srs Asp.net\Activiti Diagrame\Rto Details.JPG"/>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696200" cy="5562600"/>
          </a:xfrm>
          <a:prstGeom prst="rect">
            <a:avLst/>
          </a:prstGeom>
          <a:noFill/>
          <a:ln>
            <a:noFill/>
          </a:ln>
        </p:spPr>
      </p:pic>
    </p:spTree>
    <p:extLst>
      <p:ext uri="{BB962C8B-B14F-4D97-AF65-F5344CB8AC3E}">
        <p14:creationId xmlns:p14="http://schemas.microsoft.com/office/powerpoint/2010/main" val="4117192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20611863"/>
              </p:ext>
            </p:extLst>
          </p:nvPr>
        </p:nvGraphicFramePr>
        <p:xfrm>
          <a:off x="533400" y="762000"/>
          <a:ext cx="8077200" cy="2075942"/>
        </p:xfrm>
        <a:graphic>
          <a:graphicData uri="http://schemas.openxmlformats.org/drawingml/2006/table">
            <a:tbl>
              <a:tblPr firstRow="1" firstCol="1" bandRow="1">
                <a:tableStyleId>{21E4AEA4-8DFA-4A89-87EB-49C32662AFE0}</a:tableStyleId>
              </a:tblPr>
              <a:tblGrid>
                <a:gridCol w="4038600"/>
                <a:gridCol w="4038600"/>
              </a:tblGrid>
              <a:tr h="381000">
                <a:tc>
                  <a:txBody>
                    <a:bodyPr/>
                    <a:lstStyle/>
                    <a:p>
                      <a:pPr marL="0" marR="0">
                        <a:spcBef>
                          <a:spcPts val="0"/>
                        </a:spcBef>
                        <a:spcAft>
                          <a:spcPts val="0"/>
                        </a:spcAft>
                      </a:pPr>
                      <a:r>
                        <a:rPr lang="en-US" sz="1800" dirty="0">
                          <a:effectLst/>
                        </a:rPr>
                        <a:t>Activity </a:t>
                      </a:r>
                    </a:p>
                    <a:p>
                      <a:pPr marL="0" marR="0">
                        <a:lnSpc>
                          <a:spcPct val="115000"/>
                        </a:lnSpc>
                        <a:spcBef>
                          <a:spcPts val="0"/>
                        </a:spcBef>
                        <a:spcAft>
                          <a:spcPts val="0"/>
                        </a:spcAft>
                        <a:tabLst>
                          <a:tab pos="2324100" algn="l"/>
                        </a:tabLst>
                      </a:pP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a:effectLst/>
                        </a:rPr>
                        <a:t>Description </a:t>
                      </a:r>
                    </a:p>
                    <a:p>
                      <a:pPr marL="0" marR="0">
                        <a:lnSpc>
                          <a:spcPct val="115000"/>
                        </a:lnSpc>
                        <a:spcBef>
                          <a:spcPts val="0"/>
                        </a:spcBef>
                        <a:spcAft>
                          <a:spcPts val="0"/>
                        </a:spcAft>
                        <a:tabLst>
                          <a:tab pos="2324100" algn="l"/>
                        </a:tabLst>
                      </a:pPr>
                      <a:r>
                        <a:rPr lang="en-US" sz="1800">
                          <a:effectLst/>
                        </a:rPr>
                        <a:t> </a:t>
                      </a:r>
                      <a:endParaRPr lang="en-US" sz="1800">
                        <a:effectLst/>
                        <a:latin typeface="Calibri"/>
                        <a:ea typeface="Calibri"/>
                        <a:cs typeface="Times New Roman"/>
                      </a:endParaRPr>
                    </a:p>
                  </a:txBody>
                  <a:tcPr marL="68580" marR="68580" marT="0" marB="0"/>
                </a:tc>
              </a:tr>
              <a:tr h="1486154">
                <a:tc>
                  <a:txBody>
                    <a:bodyPr/>
                    <a:lstStyle/>
                    <a:p>
                      <a:pPr marL="0" marR="0">
                        <a:spcBef>
                          <a:spcPts val="0"/>
                        </a:spcBef>
                        <a:spcAft>
                          <a:spcPts val="0"/>
                        </a:spcAft>
                      </a:pPr>
                      <a:r>
                        <a:rPr lang="en-US" sz="1800" dirty="0">
                          <a:effectLst/>
                        </a:rPr>
                        <a:t>Regional Transport Office details</a:t>
                      </a:r>
                      <a:endParaRPr lang="en-US" sz="1800" dirty="0">
                        <a:solidFill>
                          <a:srgbClr val="000000"/>
                        </a:solidFill>
                        <a:effectLst/>
                        <a:latin typeface="Cambria"/>
                        <a:ea typeface="Calibri"/>
                        <a:cs typeface="Cambria"/>
                      </a:endParaRPr>
                    </a:p>
                  </a:txBody>
                  <a:tcPr marL="68580" marR="68580" marT="0" marB="0"/>
                </a:tc>
                <a:tc>
                  <a:txBody>
                    <a:bodyPr/>
                    <a:lstStyle/>
                    <a:p>
                      <a:pPr marL="0" marR="0">
                        <a:spcBef>
                          <a:spcPts val="0"/>
                        </a:spcBef>
                        <a:spcAft>
                          <a:spcPts val="0"/>
                        </a:spcAft>
                      </a:pPr>
                      <a:r>
                        <a:rPr lang="en-US" sz="1800" dirty="0">
                          <a:effectLst/>
                        </a:rPr>
                        <a:t>This UML describe </a:t>
                      </a:r>
                      <a:r>
                        <a:rPr lang="en-US" sz="1800" dirty="0" smtClean="0">
                          <a:effectLst/>
                        </a:rPr>
                        <a:t>admin , visitor,</a:t>
                      </a:r>
                      <a:r>
                        <a:rPr lang="en-US" sz="1800" baseline="0" dirty="0" smtClean="0">
                          <a:effectLst/>
                        </a:rPr>
                        <a:t> </a:t>
                      </a:r>
                    </a:p>
                    <a:p>
                      <a:pPr marL="0" marR="0">
                        <a:spcBef>
                          <a:spcPts val="0"/>
                        </a:spcBef>
                        <a:spcAft>
                          <a:spcPts val="0"/>
                        </a:spcAft>
                      </a:pPr>
                      <a:r>
                        <a:rPr lang="en-US" sz="1800" dirty="0" smtClean="0">
                          <a:effectLst/>
                        </a:rPr>
                        <a:t>Authorized </a:t>
                      </a:r>
                      <a:r>
                        <a:rPr lang="en-US" sz="1800" dirty="0">
                          <a:effectLst/>
                        </a:rPr>
                        <a:t>user can get information about Regional Transport Office.</a:t>
                      </a:r>
                    </a:p>
                    <a:p>
                      <a:pPr marL="0" marR="0">
                        <a:spcBef>
                          <a:spcPts val="0"/>
                        </a:spcBef>
                        <a:spcAft>
                          <a:spcPts val="0"/>
                        </a:spcAft>
                      </a:pPr>
                      <a:r>
                        <a:rPr lang="en-US" sz="1800" dirty="0">
                          <a:effectLst/>
                        </a:rPr>
                        <a:t> </a:t>
                      </a:r>
                    </a:p>
                    <a:p>
                      <a:pPr marL="0" marR="0">
                        <a:spcBef>
                          <a:spcPts val="0"/>
                        </a:spcBef>
                        <a:spcAft>
                          <a:spcPts val="0"/>
                        </a:spcAft>
                      </a:pPr>
                      <a:r>
                        <a:rPr lang="en-US" sz="1800" dirty="0">
                          <a:effectLst/>
                        </a:rPr>
                        <a:t> </a:t>
                      </a:r>
                      <a:endParaRPr lang="en-US" sz="1800" dirty="0">
                        <a:solidFill>
                          <a:srgbClr val="000000"/>
                        </a:solidFill>
                        <a:effectLst/>
                        <a:latin typeface="Cambria"/>
                        <a:ea typeface="Calibri"/>
                        <a:cs typeface="Cambria"/>
                      </a:endParaRPr>
                    </a:p>
                  </a:txBody>
                  <a:tcPr marL="68580" marR="68580" marT="0" marB="0"/>
                </a:tc>
              </a:tr>
            </a:tbl>
          </a:graphicData>
        </a:graphic>
      </p:graphicFrame>
      <p:sp>
        <p:nvSpPr>
          <p:cNvPr id="3" name="Title 2"/>
          <p:cNvSpPr>
            <a:spLocks noGrp="1"/>
          </p:cNvSpPr>
          <p:nvPr>
            <p:ph type="title"/>
          </p:nvPr>
        </p:nvSpPr>
        <p:spPr>
          <a:xfrm>
            <a:off x="7467600" y="6172200"/>
            <a:ext cx="2819400" cy="5715000"/>
          </a:xfrm>
        </p:spPr>
        <p:txBody>
          <a:bodyPr/>
          <a:lstStyle/>
          <a:p>
            <a:endParaRPr lang="en-US"/>
          </a:p>
        </p:txBody>
      </p:sp>
    </p:spTree>
    <p:extLst>
      <p:ext uri="{BB962C8B-B14F-4D97-AF65-F5344CB8AC3E}">
        <p14:creationId xmlns:p14="http://schemas.microsoft.com/office/powerpoint/2010/main" val="3756524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077200" cy="5714999"/>
          </a:xfrm>
        </p:spPr>
        <p:txBody>
          <a:bodyPr/>
          <a:lstStyle/>
          <a:p>
            <a:pPr marL="0" lvl="0" indent="0">
              <a:buNone/>
            </a:pPr>
            <a:r>
              <a:rPr lang="en-US" dirty="0"/>
              <a:t>6</a:t>
            </a:r>
            <a:r>
              <a:rPr lang="en-US" dirty="0" smtClean="0"/>
              <a:t>. Admin </a:t>
            </a:r>
            <a:r>
              <a:rPr lang="en-US" dirty="0"/>
              <a:t>verification</a:t>
            </a:r>
          </a:p>
          <a:p>
            <a:endParaRPr lang="en-US" dirty="0"/>
          </a:p>
        </p:txBody>
      </p:sp>
      <p:sp>
        <p:nvSpPr>
          <p:cNvPr id="3" name="Title 2"/>
          <p:cNvSpPr>
            <a:spLocks noGrp="1"/>
          </p:cNvSpPr>
          <p:nvPr>
            <p:ph type="title"/>
          </p:nvPr>
        </p:nvSpPr>
        <p:spPr>
          <a:xfrm>
            <a:off x="7734300" y="6019800"/>
            <a:ext cx="2819400" cy="5715000"/>
          </a:xfrm>
        </p:spPr>
        <p:txBody>
          <a:bodyPr/>
          <a:lstStyle/>
          <a:p>
            <a:endParaRPr lang="en-US"/>
          </a:p>
        </p:txBody>
      </p:sp>
      <p:pic>
        <p:nvPicPr>
          <p:cNvPr id="1026" name="Picture 2" descr="G:\Rto Srs Asp.net\Activiti Diagrame\Admin verific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87531"/>
            <a:ext cx="6400800" cy="515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560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08927600"/>
              </p:ext>
            </p:extLst>
          </p:nvPr>
        </p:nvGraphicFramePr>
        <p:xfrm>
          <a:off x="533400" y="533400"/>
          <a:ext cx="8153400" cy="1658337"/>
        </p:xfrm>
        <a:graphic>
          <a:graphicData uri="http://schemas.openxmlformats.org/drawingml/2006/table">
            <a:tbl>
              <a:tblPr firstRow="1" firstCol="1" bandRow="1">
                <a:tableStyleId>{21E4AEA4-8DFA-4A89-87EB-49C32662AFE0}</a:tableStyleId>
              </a:tblPr>
              <a:tblGrid>
                <a:gridCol w="4076700"/>
                <a:gridCol w="4076700"/>
              </a:tblGrid>
              <a:tr h="457200">
                <a:tc>
                  <a:txBody>
                    <a:bodyPr/>
                    <a:lstStyle/>
                    <a:p>
                      <a:pPr marL="0" marR="0">
                        <a:spcBef>
                          <a:spcPts val="0"/>
                        </a:spcBef>
                        <a:spcAft>
                          <a:spcPts val="0"/>
                        </a:spcAft>
                      </a:pPr>
                      <a:r>
                        <a:rPr lang="en-US" sz="1800" dirty="0">
                          <a:effectLst/>
                        </a:rPr>
                        <a:t>Activity </a:t>
                      </a:r>
                    </a:p>
                    <a:p>
                      <a:pPr marL="0" marR="0">
                        <a:lnSpc>
                          <a:spcPct val="115000"/>
                        </a:lnSpc>
                        <a:spcBef>
                          <a:spcPts val="0"/>
                        </a:spcBef>
                        <a:spcAft>
                          <a:spcPts val="0"/>
                        </a:spcAft>
                        <a:tabLst>
                          <a:tab pos="2324100" algn="l"/>
                        </a:tabLst>
                      </a:pPr>
                      <a:r>
                        <a:rPr lang="en-US" sz="1800" dirty="0">
                          <a:effectLst/>
                        </a:rPr>
                        <a:t> </a:t>
                      </a:r>
                      <a:endParaRPr lang="en-US" sz="18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800" dirty="0">
                          <a:effectLst/>
                        </a:rPr>
                        <a:t>Description </a:t>
                      </a:r>
                    </a:p>
                    <a:p>
                      <a:pPr marL="0" marR="0">
                        <a:lnSpc>
                          <a:spcPct val="115000"/>
                        </a:lnSpc>
                        <a:spcBef>
                          <a:spcPts val="0"/>
                        </a:spcBef>
                        <a:spcAft>
                          <a:spcPts val="0"/>
                        </a:spcAft>
                        <a:tabLst>
                          <a:tab pos="2324100" algn="l"/>
                        </a:tabLst>
                      </a:pPr>
                      <a:r>
                        <a:rPr lang="en-US" sz="1800" dirty="0">
                          <a:effectLst/>
                        </a:rPr>
                        <a:t> </a:t>
                      </a:r>
                      <a:endParaRPr lang="en-US" sz="1800" dirty="0">
                        <a:effectLst/>
                        <a:latin typeface="Calibri"/>
                        <a:ea typeface="Calibri"/>
                        <a:cs typeface="Times New Roman"/>
                      </a:endParaRPr>
                    </a:p>
                  </a:txBody>
                  <a:tcPr marL="68580" marR="68580" marT="0" marB="0"/>
                </a:tc>
              </a:tr>
              <a:tr h="1068549">
                <a:tc>
                  <a:txBody>
                    <a:bodyPr/>
                    <a:lstStyle/>
                    <a:p>
                      <a:pPr marL="0" marR="0">
                        <a:spcBef>
                          <a:spcPts val="0"/>
                        </a:spcBef>
                        <a:spcAft>
                          <a:spcPts val="0"/>
                        </a:spcAft>
                      </a:pPr>
                      <a:r>
                        <a:rPr lang="en-US" sz="1800" dirty="0">
                          <a:effectLst/>
                        </a:rPr>
                        <a:t>Admin verification</a:t>
                      </a:r>
                      <a:endParaRPr lang="en-US" sz="1800" b="1" dirty="0">
                        <a:solidFill>
                          <a:srgbClr val="000000"/>
                        </a:solidFill>
                        <a:effectLst/>
                        <a:latin typeface="Cambria"/>
                        <a:ea typeface="Calibri"/>
                        <a:cs typeface="Cambria"/>
                      </a:endParaRPr>
                    </a:p>
                  </a:txBody>
                  <a:tcPr marL="68580" marR="68580" marT="0" marB="0"/>
                </a:tc>
                <a:tc>
                  <a:txBody>
                    <a:bodyPr/>
                    <a:lstStyle/>
                    <a:p>
                      <a:pPr marL="0" marR="0">
                        <a:spcBef>
                          <a:spcPts val="0"/>
                        </a:spcBef>
                        <a:spcAft>
                          <a:spcPts val="0"/>
                        </a:spcAft>
                      </a:pPr>
                      <a:r>
                        <a:rPr lang="en-US" sz="1800" dirty="0">
                          <a:effectLst/>
                        </a:rPr>
                        <a:t>This UML describe admin verify licenses form data and </a:t>
                      </a:r>
                      <a:r>
                        <a:rPr lang="en-US" sz="1800" dirty="0" smtClean="0">
                          <a:effectLst/>
                        </a:rPr>
                        <a:t>change</a:t>
                      </a:r>
                      <a:r>
                        <a:rPr lang="en-US" sz="1800" baseline="0" dirty="0" smtClean="0">
                          <a:effectLst/>
                        </a:rPr>
                        <a:t> Status  pass and fail.</a:t>
                      </a:r>
                      <a:endParaRPr lang="en-US" sz="1800" dirty="0">
                        <a:solidFill>
                          <a:srgbClr val="000000"/>
                        </a:solidFill>
                        <a:effectLst/>
                        <a:latin typeface="Cambria"/>
                        <a:ea typeface="Calibri"/>
                        <a:cs typeface="Cambria"/>
                      </a:endParaRPr>
                    </a:p>
                  </a:txBody>
                  <a:tcPr marL="68580" marR="68580" marT="0" marB="0"/>
                </a:tc>
              </a:tr>
            </a:tbl>
          </a:graphicData>
        </a:graphic>
      </p:graphicFrame>
      <p:sp>
        <p:nvSpPr>
          <p:cNvPr id="3" name="Title 2"/>
          <p:cNvSpPr>
            <a:spLocks noGrp="1"/>
          </p:cNvSpPr>
          <p:nvPr>
            <p:ph type="title"/>
          </p:nvPr>
        </p:nvSpPr>
        <p:spPr>
          <a:xfrm>
            <a:off x="8305800" y="6248400"/>
            <a:ext cx="2819400" cy="5715000"/>
          </a:xfrm>
        </p:spPr>
        <p:txBody>
          <a:bodyPr/>
          <a:lstStyle/>
          <a:p>
            <a:endParaRPr lang="en-US" dirty="0"/>
          </a:p>
        </p:txBody>
      </p:sp>
    </p:spTree>
    <p:extLst>
      <p:ext uri="{BB962C8B-B14F-4D97-AF65-F5344CB8AC3E}">
        <p14:creationId xmlns:p14="http://schemas.microsoft.com/office/powerpoint/2010/main" val="39568298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7315200" cy="3505200"/>
          </a:xfrm>
        </p:spPr>
        <p:txBody>
          <a:bodyPr>
            <a:normAutofit fontScale="90000"/>
          </a:bodyPr>
          <a:lstStyle/>
          <a:p>
            <a:pPr algn="l"/>
            <a:r>
              <a:rPr lang="en-US" sz="2000" dirty="0" smtClean="0"/>
              <a:t/>
            </a:r>
            <a:br>
              <a:rPr lang="en-US" sz="2000" dirty="0" smtClean="0"/>
            </a:br>
            <a:r>
              <a:rPr lang="en-US" sz="2000" dirty="0"/>
              <a:t/>
            </a:r>
            <a:br>
              <a:rPr lang="en-US" sz="2000" dirty="0"/>
            </a:br>
            <a:r>
              <a:rPr lang="en-US" sz="2000" dirty="0" smtClean="0"/>
              <a:t>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b="1" dirty="0" smtClean="0"/>
              <a:t>                                               </a:t>
            </a:r>
            <a:r>
              <a:rPr lang="en-US" sz="3100" b="1" dirty="0" smtClean="0"/>
              <a:t>Data Dictionary</a:t>
            </a:r>
            <a:r>
              <a:rPr lang="en-US" sz="3100" b="1" dirty="0"/>
              <a:t/>
            </a:r>
            <a:br>
              <a:rPr lang="en-US" sz="3100" b="1" dirty="0"/>
            </a:br>
            <a:r>
              <a:rPr lang="en-US" sz="3100" b="1" dirty="0"/>
              <a:t>1</a:t>
            </a:r>
            <a:r>
              <a:rPr lang="en-US" sz="3100" b="1" dirty="0" smtClean="0"/>
              <a:t>. </a:t>
            </a:r>
            <a:r>
              <a:rPr lang="en-US" sz="2200" b="1" dirty="0" smtClean="0"/>
              <a:t>Register</a:t>
            </a:r>
            <a:r>
              <a:rPr lang="en-US" sz="3100" dirty="0" smtClean="0"/>
              <a:t/>
            </a:r>
            <a:br>
              <a:rPr lang="en-US" sz="3100" dirty="0" smtClean="0"/>
            </a:br>
            <a:r>
              <a:rPr lang="en-US" sz="3100" dirty="0"/>
              <a:t/>
            </a:r>
            <a:br>
              <a:rPr lang="en-US" sz="3100" dirty="0"/>
            </a:br>
            <a:r>
              <a:rPr lang="en-US" sz="3100" dirty="0" smtClean="0"/>
              <a:t/>
            </a:r>
            <a:br>
              <a:rPr lang="en-US" sz="3100" dirty="0" smtClean="0"/>
            </a:br>
            <a:r>
              <a:rPr lang="en-US" dirty="0" smtClean="0"/>
              <a:t/>
            </a:r>
            <a:br>
              <a:rPr lang="en-US" dirty="0" smtClean="0"/>
            </a:b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604059817"/>
              </p:ext>
            </p:extLst>
          </p:nvPr>
        </p:nvGraphicFramePr>
        <p:xfrm>
          <a:off x="152400" y="2667000"/>
          <a:ext cx="8614230" cy="2178826"/>
        </p:xfrm>
        <a:graphic>
          <a:graphicData uri="http://schemas.openxmlformats.org/drawingml/2006/table">
            <a:tbl>
              <a:tblPr firstRow="1" bandRow="1">
                <a:tableStyleId>{073A0DAA-6AF3-43AB-8588-CEC1D06C72B9}</a:tableStyleId>
              </a:tblPr>
              <a:tblGrid>
                <a:gridCol w="1707994"/>
                <a:gridCol w="2079297"/>
                <a:gridCol w="1782255"/>
                <a:gridCol w="1262430"/>
                <a:gridCol w="1782254"/>
              </a:tblGrid>
              <a:tr h="691402">
                <a:tc>
                  <a:txBody>
                    <a:bodyPr/>
                    <a:lstStyle/>
                    <a:p>
                      <a:r>
                        <a:rPr lang="en-US" sz="1600" b="1" kern="1200" dirty="0" smtClean="0">
                          <a:solidFill>
                            <a:schemeClr val="lt1"/>
                          </a:solidFill>
                          <a:effectLst/>
                          <a:latin typeface="+mn-lt"/>
                          <a:ea typeface="+mn-ea"/>
                          <a:cs typeface="+mn-cs"/>
                        </a:rPr>
                        <a:t>Column name</a:t>
                      </a:r>
                      <a:endParaRPr lang="en-US" sz="1600" dirty="0"/>
                    </a:p>
                  </a:txBody>
                  <a:tcPr/>
                </a:tc>
                <a:tc>
                  <a:txBody>
                    <a:bodyPr/>
                    <a:lstStyle/>
                    <a:p>
                      <a:r>
                        <a:rPr lang="en-US" sz="1600" b="1" kern="1200" dirty="0" smtClean="0">
                          <a:solidFill>
                            <a:schemeClr val="lt1"/>
                          </a:solidFill>
                          <a:effectLst/>
                          <a:latin typeface="+mn-lt"/>
                          <a:ea typeface="+mn-ea"/>
                          <a:cs typeface="+mn-cs"/>
                        </a:rPr>
                        <a:t>Description</a:t>
                      </a:r>
                      <a:endParaRPr lang="en-US" sz="1600" dirty="0"/>
                    </a:p>
                  </a:txBody>
                  <a:tcPr/>
                </a:tc>
                <a:tc>
                  <a:txBody>
                    <a:bodyPr/>
                    <a:lstStyle/>
                    <a:p>
                      <a:r>
                        <a:rPr lang="en-US" sz="1600" b="1" kern="1200" dirty="0" smtClean="0">
                          <a:solidFill>
                            <a:schemeClr val="lt1"/>
                          </a:solidFill>
                          <a:effectLst/>
                          <a:latin typeface="+mn-lt"/>
                          <a:ea typeface="+mn-ea"/>
                          <a:cs typeface="+mn-cs"/>
                        </a:rPr>
                        <a:t>Data type</a:t>
                      </a:r>
                      <a:endParaRPr lang="en-US" sz="1600" dirty="0"/>
                    </a:p>
                  </a:txBody>
                  <a:tcPr/>
                </a:tc>
                <a:tc>
                  <a:txBody>
                    <a:bodyPr/>
                    <a:lstStyle/>
                    <a:p>
                      <a:pPr marL="0" marR="0">
                        <a:lnSpc>
                          <a:spcPct val="115000"/>
                        </a:lnSpc>
                        <a:spcBef>
                          <a:spcPts val="0"/>
                        </a:spcBef>
                        <a:spcAft>
                          <a:spcPts val="0"/>
                        </a:spcAft>
                      </a:pPr>
                      <a:r>
                        <a:rPr lang="en-US" sz="1600" b="1" kern="1200" dirty="0" smtClean="0">
                          <a:solidFill>
                            <a:schemeClr val="lt1"/>
                          </a:solidFill>
                          <a:effectLst/>
                          <a:latin typeface="+mn-lt"/>
                          <a:ea typeface="+mn-ea"/>
                          <a:cs typeface="+mn-cs"/>
                        </a:rPr>
                        <a:t>Width/size</a:t>
                      </a:r>
                      <a:endParaRPr lang="en-US" sz="1600" dirty="0">
                        <a:effectLst/>
                        <a:latin typeface="Calibri"/>
                        <a:ea typeface="Calibri"/>
                        <a:cs typeface="Times New Roman"/>
                      </a:endParaRPr>
                    </a:p>
                  </a:txBody>
                  <a:tcPr marL="68580" marR="68580" marT="0" marB="0"/>
                </a:tc>
                <a:tc>
                  <a:txBody>
                    <a:bodyPr/>
                    <a:lstStyle/>
                    <a:p>
                      <a:r>
                        <a:rPr lang="en-US" sz="1600" b="1" kern="1200" dirty="0" smtClean="0">
                          <a:solidFill>
                            <a:schemeClr val="lt1"/>
                          </a:solidFill>
                          <a:effectLst/>
                          <a:latin typeface="+mn-lt"/>
                          <a:ea typeface="+mn-ea"/>
                          <a:cs typeface="+mn-cs"/>
                        </a:rPr>
                        <a:t>Constrain</a:t>
                      </a:r>
                      <a:endParaRPr lang="en-US" sz="1600" dirty="0"/>
                    </a:p>
                  </a:txBody>
                  <a:tcPr/>
                </a:tc>
              </a:tr>
              <a:tr h="218123">
                <a:tc>
                  <a:txBody>
                    <a:bodyPr/>
                    <a:lstStyle/>
                    <a:p>
                      <a:pPr marL="0" marR="0">
                        <a:lnSpc>
                          <a:spcPct val="115000"/>
                        </a:lnSpc>
                        <a:spcBef>
                          <a:spcPts val="0"/>
                        </a:spcBef>
                        <a:spcAft>
                          <a:spcPts val="0"/>
                        </a:spcAft>
                      </a:pPr>
                      <a:r>
                        <a:rPr lang="en-US" sz="1600" dirty="0">
                          <a:effectLst/>
                          <a:latin typeface="Calibri"/>
                          <a:ea typeface="Calibri"/>
                          <a:cs typeface="Times New Roman"/>
                        </a:rPr>
                        <a:t>User_ID</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Id of every user</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Int </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Primary key</a:t>
                      </a:r>
                    </a:p>
                  </a:txBody>
                  <a:tcPr marL="68580" marR="68580" marT="0" marB="0"/>
                </a:tc>
              </a:tr>
              <a:tr h="218123">
                <a:tc>
                  <a:txBody>
                    <a:bodyPr/>
                    <a:lstStyle/>
                    <a:p>
                      <a:pPr marL="0" marR="0">
                        <a:lnSpc>
                          <a:spcPct val="115000"/>
                        </a:lnSpc>
                        <a:spcBef>
                          <a:spcPts val="0"/>
                        </a:spcBef>
                        <a:spcAft>
                          <a:spcPts val="0"/>
                        </a:spcAft>
                      </a:pPr>
                      <a:r>
                        <a:rPr lang="en-US" sz="1600" dirty="0">
                          <a:effectLst/>
                          <a:latin typeface="Calibri"/>
                          <a:ea typeface="Calibri"/>
                          <a:cs typeface="Times New Roman"/>
                        </a:rPr>
                        <a:t>Username</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Name of user </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600">
                          <a:effectLst/>
                          <a:latin typeface="Calibri"/>
                          <a:ea typeface="Calibri"/>
                          <a:cs typeface="Times New Roman"/>
                        </a:rPr>
                        <a:t>20</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Unique constrain</a:t>
                      </a:r>
                    </a:p>
                  </a:txBody>
                  <a:tcPr marL="68580" marR="68580" marT="0" marB="0"/>
                </a:tc>
              </a:tr>
              <a:tr h="302307">
                <a:tc>
                  <a:txBody>
                    <a:bodyPr/>
                    <a:lstStyle/>
                    <a:p>
                      <a:pPr marL="0" marR="0">
                        <a:lnSpc>
                          <a:spcPct val="115000"/>
                        </a:lnSpc>
                        <a:spcBef>
                          <a:spcPts val="0"/>
                        </a:spcBef>
                        <a:spcAft>
                          <a:spcPts val="0"/>
                        </a:spcAft>
                      </a:pPr>
                      <a:r>
                        <a:rPr lang="en-US" sz="1600" dirty="0">
                          <a:effectLst/>
                          <a:latin typeface="Calibri"/>
                          <a:ea typeface="Calibri"/>
                          <a:cs typeface="Times New Roman"/>
                        </a:rPr>
                        <a:t>Password</a:t>
                      </a:r>
                    </a:p>
                  </a:txBody>
                  <a:tcPr marL="68580" marR="68580" marT="0" marB="0"/>
                </a:tc>
                <a:tc>
                  <a:txBody>
                    <a:bodyPr/>
                    <a:lstStyle/>
                    <a:p>
                      <a:pPr marL="0" marR="0">
                        <a:lnSpc>
                          <a:spcPct val="115000"/>
                        </a:lnSpc>
                        <a:spcBef>
                          <a:spcPts val="0"/>
                        </a:spcBef>
                        <a:spcAft>
                          <a:spcPts val="0"/>
                        </a:spcAft>
                      </a:pPr>
                      <a:r>
                        <a:rPr lang="en-US" sz="1600">
                          <a:effectLst/>
                          <a:latin typeface="Calibri"/>
                          <a:ea typeface="Calibri"/>
                          <a:cs typeface="Times New Roman"/>
                        </a:rPr>
                        <a:t>Password of user</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600">
                          <a:effectLst/>
                          <a:latin typeface="Calibri"/>
                          <a:ea typeface="Calibri"/>
                          <a:cs typeface="Times New Roman"/>
                        </a:rPr>
                        <a:t>20</a:t>
                      </a:r>
                    </a:p>
                  </a:txBody>
                  <a:tcPr marL="68580" marR="68580" marT="0" marB="0"/>
                </a:tc>
                <a:tc>
                  <a:txBody>
                    <a:bodyPr/>
                    <a:lstStyle/>
                    <a:p>
                      <a:r>
                        <a:rPr lang="en-US" dirty="0" smtClean="0"/>
                        <a:t>Not null</a:t>
                      </a:r>
                      <a:endParaRPr lang="en-US" dirty="0"/>
                    </a:p>
                  </a:txBody>
                  <a:tcPr/>
                </a:tc>
              </a:tr>
              <a:tr h="449892">
                <a:tc>
                  <a:txBody>
                    <a:bodyPr/>
                    <a:lstStyle/>
                    <a:p>
                      <a:pPr marL="0" marR="0">
                        <a:lnSpc>
                          <a:spcPct val="115000"/>
                        </a:lnSpc>
                        <a:spcBef>
                          <a:spcPts val="0"/>
                        </a:spcBef>
                        <a:spcAft>
                          <a:spcPts val="0"/>
                        </a:spcAft>
                      </a:pPr>
                      <a:r>
                        <a:rPr lang="en-US" sz="1600" dirty="0">
                          <a:effectLst/>
                          <a:latin typeface="Calibri"/>
                          <a:ea typeface="Calibri"/>
                          <a:cs typeface="Times New Roman"/>
                        </a:rPr>
                        <a:t>Type</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Type of user(admin/user)</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Boolean</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True/false</a:t>
                      </a:r>
                    </a:p>
                  </a:txBody>
                  <a:tcPr marL="68580" marR="68580" marT="0" marB="0"/>
                </a:tc>
                <a:tc>
                  <a:txBody>
                    <a:bodyPr/>
                    <a:lstStyle/>
                    <a:p>
                      <a:r>
                        <a:rPr lang="en-US" dirty="0" smtClean="0"/>
                        <a:t>Not null</a:t>
                      </a:r>
                      <a:endParaRPr lang="en-US" dirty="0"/>
                    </a:p>
                  </a:txBody>
                  <a:tcPr/>
                </a:tc>
              </a:tr>
            </a:tbl>
          </a:graphicData>
        </a:graphic>
      </p:graphicFrame>
    </p:spTree>
    <p:extLst>
      <p:ext uri="{BB962C8B-B14F-4D97-AF65-F5344CB8AC3E}">
        <p14:creationId xmlns:p14="http://schemas.microsoft.com/office/powerpoint/2010/main" val="2901215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77475116"/>
              </p:ext>
            </p:extLst>
          </p:nvPr>
        </p:nvGraphicFramePr>
        <p:xfrm>
          <a:off x="228600" y="685800"/>
          <a:ext cx="8382000" cy="5922264"/>
        </p:xfrm>
        <a:graphic>
          <a:graphicData uri="http://schemas.openxmlformats.org/drawingml/2006/table">
            <a:tbl>
              <a:tblPr firstRow="1" bandRow="1">
                <a:tableStyleId>{073A0DAA-6AF3-43AB-8588-CEC1D06C72B9}</a:tableStyleId>
              </a:tblPr>
              <a:tblGrid>
                <a:gridCol w="1676400"/>
                <a:gridCol w="1676400"/>
                <a:gridCol w="1676400"/>
                <a:gridCol w="1676400"/>
                <a:gridCol w="1676400"/>
              </a:tblGrid>
              <a:tr h="370840">
                <a:tc>
                  <a:txBody>
                    <a:bodyPr/>
                    <a:lstStyle/>
                    <a:p>
                      <a:r>
                        <a:rPr lang="en-US" sz="1400" b="1" kern="1200" dirty="0" smtClean="0">
                          <a:solidFill>
                            <a:schemeClr val="lt1"/>
                          </a:solidFill>
                          <a:effectLst/>
                          <a:latin typeface="+mn-lt"/>
                          <a:ea typeface="+mn-ea"/>
                          <a:cs typeface="+mn-cs"/>
                        </a:rPr>
                        <a:t>Column name</a:t>
                      </a:r>
                      <a:endParaRPr lang="en-US" sz="1400" dirty="0"/>
                    </a:p>
                  </a:txBody>
                  <a:tcPr/>
                </a:tc>
                <a:tc>
                  <a:txBody>
                    <a:bodyPr/>
                    <a:lstStyle/>
                    <a:p>
                      <a:r>
                        <a:rPr lang="en-US" sz="1400" b="1" kern="1200" dirty="0" smtClean="0">
                          <a:solidFill>
                            <a:schemeClr val="lt1"/>
                          </a:solidFill>
                          <a:effectLst/>
                          <a:latin typeface="+mn-lt"/>
                          <a:ea typeface="+mn-ea"/>
                          <a:cs typeface="+mn-cs"/>
                        </a:rPr>
                        <a:t>Description</a:t>
                      </a:r>
                      <a:endParaRPr lang="en-US" sz="1400" dirty="0"/>
                    </a:p>
                  </a:txBody>
                  <a:tcPr/>
                </a:tc>
                <a:tc>
                  <a:txBody>
                    <a:bodyPr/>
                    <a:lstStyle/>
                    <a:p>
                      <a:r>
                        <a:rPr lang="en-US" sz="1400" b="1" kern="1200" dirty="0" smtClean="0">
                          <a:solidFill>
                            <a:schemeClr val="lt1"/>
                          </a:solidFill>
                          <a:effectLst/>
                          <a:latin typeface="+mn-lt"/>
                          <a:ea typeface="+mn-ea"/>
                          <a:cs typeface="+mn-cs"/>
                        </a:rPr>
                        <a:t>Data type</a:t>
                      </a:r>
                      <a:endParaRPr lang="en-US" sz="1400" dirty="0"/>
                    </a:p>
                  </a:txBody>
                  <a:tcPr/>
                </a:tc>
                <a:tc>
                  <a:txBody>
                    <a:bodyPr/>
                    <a:lstStyle/>
                    <a:p>
                      <a:pPr marL="0" marR="0">
                        <a:lnSpc>
                          <a:spcPct val="115000"/>
                        </a:lnSpc>
                        <a:spcBef>
                          <a:spcPts val="0"/>
                        </a:spcBef>
                        <a:spcAft>
                          <a:spcPts val="0"/>
                        </a:spcAft>
                      </a:pPr>
                      <a:r>
                        <a:rPr lang="en-US" sz="1400" dirty="0" smtClean="0">
                          <a:effectLst/>
                          <a:latin typeface="Calibri"/>
                          <a:ea typeface="Calibri"/>
                          <a:cs typeface="Times New Roman"/>
                        </a:rPr>
                        <a:t>Width/size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Constrain</a:t>
                      </a:r>
                    </a:p>
                  </a:txBody>
                  <a:tcPr marL="68580" marR="68580" marT="0" marB="0"/>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LL_ID</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LL id</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Primary key</a:t>
                      </a:r>
                    </a:p>
                  </a:txBody>
                  <a:tcPr marL="68580" marR="68580" marT="0" marB="0"/>
                </a:tc>
              </a:tr>
              <a:tr h="370840">
                <a:tc>
                  <a:txBody>
                    <a:bodyPr/>
                    <a:lstStyle/>
                    <a:p>
                      <a:pPr marL="0" marR="0">
                        <a:lnSpc>
                          <a:spcPct val="115000"/>
                        </a:lnSpc>
                        <a:spcBef>
                          <a:spcPts val="0"/>
                        </a:spcBef>
                        <a:spcAft>
                          <a:spcPts val="0"/>
                        </a:spcAft>
                      </a:pPr>
                      <a:r>
                        <a:rPr lang="en-US" sz="1400" dirty="0" smtClean="0">
                          <a:effectLst/>
                          <a:latin typeface="Calibri"/>
                          <a:ea typeface="Calibri"/>
                          <a:cs typeface="Times New Roman"/>
                        </a:rPr>
                        <a:t>User_name</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smtClean="0">
                          <a:effectLst/>
                          <a:latin typeface="Calibri"/>
                          <a:ea typeface="Calibri"/>
                          <a:cs typeface="Times New Roman"/>
                        </a:rPr>
                        <a:t>Name </a:t>
                      </a:r>
                      <a:r>
                        <a:rPr lang="en-US" sz="1400" dirty="0">
                          <a:effectLst/>
                          <a:latin typeface="Calibri"/>
                          <a:ea typeface="Calibri"/>
                          <a:cs typeface="Times New Roman"/>
                        </a:rPr>
                        <a:t>of user</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Foreign key</a:t>
                      </a:r>
                    </a:p>
                  </a:txBody>
                  <a:tcPr marL="68580" marR="68580" marT="0" marB="0"/>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Fname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First name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15</a:t>
                      </a:r>
                    </a:p>
                  </a:txBody>
                  <a:tcPr marL="68580" marR="68580" marT="0" marB="0"/>
                </a:tc>
                <a:tc>
                  <a:txBody>
                    <a:bodyPr/>
                    <a:lstStyle/>
                    <a:p>
                      <a:r>
                        <a:rPr lang="en-US" sz="1400" dirty="0" smtClean="0"/>
                        <a:t>Not null</a:t>
                      </a:r>
                      <a:endParaRPr lang="en-US" sz="1400"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Mname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Middle name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15</a:t>
                      </a:r>
                    </a:p>
                  </a:txBody>
                  <a:tcPr marL="68580" marR="68580" marT="0" marB="0"/>
                </a:tc>
                <a:tc>
                  <a:txBody>
                    <a:bodyPr/>
                    <a:lstStyle/>
                    <a:p>
                      <a:r>
                        <a:rPr lang="en-US" sz="1400" dirty="0" smtClean="0"/>
                        <a:t>Not null</a:t>
                      </a:r>
                      <a:endParaRPr lang="en-US" sz="1400"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Lname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Last name </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Varhcar</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15</a:t>
                      </a:r>
                    </a:p>
                  </a:txBody>
                  <a:tcPr marL="68580" marR="68580" marT="0" marB="0"/>
                </a:tc>
                <a:tc>
                  <a:txBody>
                    <a:bodyPr/>
                    <a:lstStyle/>
                    <a:p>
                      <a:r>
                        <a:rPr lang="en-US" sz="1400" dirty="0" smtClean="0"/>
                        <a:t>Not null</a:t>
                      </a:r>
                      <a:endParaRPr lang="en-US" sz="1400" dirty="0"/>
                    </a:p>
                  </a:txBody>
                  <a:tcPr/>
                </a:tc>
              </a:tr>
              <a:tr h="370840">
                <a:tc>
                  <a:txBody>
                    <a:bodyPr/>
                    <a:lstStyle/>
                    <a:p>
                      <a:pPr marL="0" marR="0">
                        <a:lnSpc>
                          <a:spcPct val="115000"/>
                        </a:lnSpc>
                        <a:spcBef>
                          <a:spcPts val="0"/>
                        </a:spcBef>
                        <a:spcAft>
                          <a:spcPts val="0"/>
                        </a:spcAft>
                      </a:pPr>
                      <a:r>
                        <a:rPr lang="en-US" sz="1400">
                          <a:effectLst/>
                          <a:latin typeface="Calibri"/>
                          <a:ea typeface="Calibri"/>
                          <a:cs typeface="Times New Roman"/>
                        </a:rPr>
                        <a:t>Paddress</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Permanent address</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70</a:t>
                      </a:r>
                    </a:p>
                  </a:txBody>
                  <a:tcPr marL="68580" marR="68580" marT="0" marB="0"/>
                </a:tc>
                <a:tc>
                  <a:txBody>
                    <a:bodyPr/>
                    <a:lstStyle/>
                    <a:p>
                      <a:r>
                        <a:rPr lang="en-US" sz="1400" dirty="0" smtClean="0"/>
                        <a:t>Not null</a:t>
                      </a:r>
                      <a:endParaRPr lang="en-US" sz="1400" dirty="0"/>
                    </a:p>
                  </a:txBody>
                  <a:tcPr/>
                </a:tc>
              </a:tr>
              <a:tr h="370840">
                <a:tc>
                  <a:txBody>
                    <a:bodyPr/>
                    <a:lstStyle/>
                    <a:p>
                      <a:pPr marL="0" marR="0">
                        <a:lnSpc>
                          <a:spcPct val="115000"/>
                        </a:lnSpc>
                        <a:spcBef>
                          <a:spcPts val="0"/>
                        </a:spcBef>
                        <a:spcAft>
                          <a:spcPts val="0"/>
                        </a:spcAft>
                      </a:pPr>
                      <a:r>
                        <a:rPr lang="en-US" sz="1400">
                          <a:effectLst/>
                          <a:latin typeface="Calibri"/>
                          <a:ea typeface="Calibri"/>
                          <a:cs typeface="Times New Roman"/>
                        </a:rPr>
                        <a:t>Caddess</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Commercial address</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70</a:t>
                      </a:r>
                    </a:p>
                  </a:txBody>
                  <a:tcPr marL="68580" marR="68580" marT="0" marB="0"/>
                </a:tc>
                <a:tc>
                  <a:txBody>
                    <a:bodyPr/>
                    <a:lstStyle/>
                    <a:p>
                      <a:r>
                        <a:rPr lang="en-US" sz="1400" dirty="0" smtClean="0"/>
                        <a:t>Not null</a:t>
                      </a:r>
                      <a:endParaRPr lang="en-US" sz="1400" dirty="0"/>
                    </a:p>
                  </a:txBody>
                  <a:tcPr/>
                </a:tc>
              </a:tr>
              <a:tr h="370840">
                <a:tc>
                  <a:txBody>
                    <a:bodyPr/>
                    <a:lstStyle/>
                    <a:p>
                      <a:pPr marL="0" marR="0">
                        <a:lnSpc>
                          <a:spcPct val="115000"/>
                        </a:lnSpc>
                        <a:spcBef>
                          <a:spcPts val="0"/>
                        </a:spcBef>
                        <a:spcAft>
                          <a:spcPts val="0"/>
                        </a:spcAft>
                      </a:pPr>
                      <a:r>
                        <a:rPr lang="en-US" sz="1400">
                          <a:effectLst/>
                          <a:latin typeface="Calibri"/>
                          <a:ea typeface="Calibri"/>
                          <a:cs typeface="Times New Roman"/>
                        </a:rPr>
                        <a:t>Aadhar_Card </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Number of aadhar card</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12</a:t>
                      </a:r>
                    </a:p>
                  </a:txBody>
                  <a:tcPr marL="68580" marR="68580" marT="0" marB="0"/>
                </a:tc>
                <a:tc>
                  <a:txBody>
                    <a:bodyPr/>
                    <a:lstStyle/>
                    <a:p>
                      <a:r>
                        <a:rPr lang="en-US" sz="1400" dirty="0" smtClean="0"/>
                        <a:t>Not null</a:t>
                      </a:r>
                      <a:endParaRPr lang="en-US" sz="1400" dirty="0"/>
                    </a:p>
                  </a:txBody>
                  <a:tcPr/>
                </a:tc>
              </a:tr>
              <a:tr h="370840">
                <a:tc>
                  <a:txBody>
                    <a:bodyPr/>
                    <a:lstStyle/>
                    <a:p>
                      <a:pPr marL="0" marR="0">
                        <a:lnSpc>
                          <a:spcPct val="115000"/>
                        </a:lnSpc>
                        <a:spcBef>
                          <a:spcPts val="0"/>
                        </a:spcBef>
                        <a:spcAft>
                          <a:spcPts val="0"/>
                        </a:spcAft>
                      </a:pPr>
                      <a:r>
                        <a:rPr lang="en-US" sz="1400">
                          <a:effectLst/>
                          <a:latin typeface="Calibri"/>
                          <a:ea typeface="Calibri"/>
                          <a:cs typeface="Times New Roman"/>
                        </a:rPr>
                        <a:t>DOB</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Date of birth</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Date</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 </a:t>
                      </a:r>
                    </a:p>
                  </a:txBody>
                  <a:tcPr marL="68580" marR="68580" marT="0" marB="0"/>
                </a:tc>
                <a:tc>
                  <a:txBody>
                    <a:bodyPr/>
                    <a:lstStyle/>
                    <a:p>
                      <a:r>
                        <a:rPr lang="en-US" sz="1400" dirty="0" smtClean="0"/>
                        <a:t>Not null</a:t>
                      </a:r>
                      <a:endParaRPr lang="en-US" sz="1400"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State_ID</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Unique id of state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r>
                        <a:rPr lang="en-US" sz="1400" dirty="0" smtClean="0"/>
                        <a:t>Not null</a:t>
                      </a:r>
                      <a:endParaRPr lang="en-US" sz="1400" dirty="0"/>
                    </a:p>
                  </a:txBody>
                  <a:tcPr/>
                </a:tc>
              </a:tr>
              <a:tr h="370840">
                <a:tc>
                  <a:txBody>
                    <a:bodyPr/>
                    <a:lstStyle/>
                    <a:p>
                      <a:pPr marL="0" marR="0">
                        <a:lnSpc>
                          <a:spcPct val="115000"/>
                        </a:lnSpc>
                        <a:spcBef>
                          <a:spcPts val="0"/>
                        </a:spcBef>
                        <a:spcAft>
                          <a:spcPts val="0"/>
                        </a:spcAft>
                      </a:pPr>
                      <a:r>
                        <a:rPr lang="en-US" sz="1400">
                          <a:effectLst/>
                          <a:latin typeface="Calibri"/>
                          <a:ea typeface="Calibri"/>
                          <a:cs typeface="Times New Roman"/>
                        </a:rPr>
                        <a:t>RTO_ID</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Id of RTO</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16 bit</a:t>
                      </a:r>
                    </a:p>
                  </a:txBody>
                  <a:tcPr marL="68580" marR="68580" marT="0" marB="0"/>
                </a:tc>
                <a:tc>
                  <a:txBody>
                    <a:bodyPr/>
                    <a:lstStyle/>
                    <a:p>
                      <a:r>
                        <a:rPr lang="en-US" sz="1400" dirty="0" smtClean="0"/>
                        <a:t>Not null</a:t>
                      </a:r>
                      <a:endParaRPr lang="en-US" sz="1400" dirty="0"/>
                    </a:p>
                  </a:txBody>
                  <a:tcPr/>
                </a:tc>
              </a:tr>
              <a:tr h="370840">
                <a:tc>
                  <a:txBody>
                    <a:bodyPr/>
                    <a:lstStyle/>
                    <a:p>
                      <a:pPr marL="0" marR="0">
                        <a:lnSpc>
                          <a:spcPct val="115000"/>
                        </a:lnSpc>
                        <a:spcBef>
                          <a:spcPts val="0"/>
                        </a:spcBef>
                        <a:spcAft>
                          <a:spcPts val="0"/>
                        </a:spcAft>
                      </a:pPr>
                      <a:r>
                        <a:rPr lang="en-US" sz="1400">
                          <a:effectLst/>
                          <a:latin typeface="Calibri"/>
                          <a:ea typeface="Calibri"/>
                          <a:cs typeface="Times New Roman"/>
                        </a:rPr>
                        <a:t>Relation</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Relation type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16 bit</a:t>
                      </a:r>
                    </a:p>
                  </a:txBody>
                  <a:tcPr marL="68580" marR="68580" marT="0" marB="0"/>
                </a:tc>
                <a:tc>
                  <a:txBody>
                    <a:bodyPr/>
                    <a:lstStyle/>
                    <a:p>
                      <a:r>
                        <a:rPr lang="en-US" sz="1400" dirty="0" smtClean="0"/>
                        <a:t>Not null</a:t>
                      </a:r>
                      <a:endParaRPr lang="en-US" sz="1400" dirty="0"/>
                    </a:p>
                  </a:txBody>
                  <a:tcPr/>
                </a:tc>
              </a:tr>
              <a:tr h="370840">
                <a:tc>
                  <a:txBody>
                    <a:bodyPr/>
                    <a:lstStyle/>
                    <a:p>
                      <a:pPr marL="0" marR="0">
                        <a:lnSpc>
                          <a:spcPct val="115000"/>
                        </a:lnSpc>
                        <a:spcBef>
                          <a:spcPts val="0"/>
                        </a:spcBef>
                        <a:spcAft>
                          <a:spcPts val="0"/>
                        </a:spcAft>
                      </a:pPr>
                      <a:r>
                        <a:rPr lang="en-US" sz="1400">
                          <a:effectLst/>
                          <a:latin typeface="Calibri"/>
                          <a:ea typeface="Calibri"/>
                          <a:cs typeface="Times New Roman"/>
                        </a:rPr>
                        <a:t>R_First_name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First name of relational</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15</a:t>
                      </a:r>
                    </a:p>
                  </a:txBody>
                  <a:tcPr marL="68580" marR="68580" marT="0" marB="0"/>
                </a:tc>
                <a:tc>
                  <a:txBody>
                    <a:bodyPr/>
                    <a:lstStyle/>
                    <a:p>
                      <a:endParaRPr lang="en-US" sz="1400"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R_Last_Name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Last name of relational</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15</a:t>
                      </a:r>
                    </a:p>
                  </a:txBody>
                  <a:tcPr marL="68580" marR="68580" marT="0" marB="0"/>
                </a:tc>
                <a:tc>
                  <a:txBody>
                    <a:bodyPr/>
                    <a:lstStyle/>
                    <a:p>
                      <a:endParaRPr lang="en-US" sz="1400" dirty="0"/>
                    </a:p>
                  </a:txBody>
                  <a:tcPr/>
                </a:tc>
              </a:tr>
            </a:tbl>
          </a:graphicData>
        </a:graphic>
      </p:graphicFrame>
      <p:sp>
        <p:nvSpPr>
          <p:cNvPr id="3" name="Title 2"/>
          <p:cNvSpPr>
            <a:spLocks noGrp="1"/>
          </p:cNvSpPr>
          <p:nvPr>
            <p:ph type="title"/>
          </p:nvPr>
        </p:nvSpPr>
        <p:spPr>
          <a:xfrm>
            <a:off x="152400" y="152400"/>
            <a:ext cx="3048000" cy="685800"/>
          </a:xfrm>
        </p:spPr>
        <p:txBody>
          <a:bodyPr>
            <a:normAutofit fontScale="90000"/>
          </a:bodyPr>
          <a:lstStyle/>
          <a:p>
            <a:pPr algn="l"/>
            <a:r>
              <a:rPr lang="en-US" sz="2200" b="1" dirty="0" smtClean="0"/>
              <a:t>2. Learning Licenses </a:t>
            </a:r>
            <a:r>
              <a:rPr lang="en-US" dirty="0" smtClean="0"/>
              <a:t/>
            </a:r>
            <a:br>
              <a:rPr lang="en-US" dirty="0" smtClean="0"/>
            </a:br>
            <a:endParaRPr lang="en-US" dirty="0"/>
          </a:p>
        </p:txBody>
      </p:sp>
    </p:spTree>
    <p:extLst>
      <p:ext uri="{BB962C8B-B14F-4D97-AF65-F5344CB8AC3E}">
        <p14:creationId xmlns:p14="http://schemas.microsoft.com/office/powerpoint/2010/main" val="14933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89875084"/>
              </p:ext>
            </p:extLst>
          </p:nvPr>
        </p:nvGraphicFramePr>
        <p:xfrm>
          <a:off x="381000" y="304800"/>
          <a:ext cx="7924800" cy="5741416"/>
        </p:xfrm>
        <a:graphic>
          <a:graphicData uri="http://schemas.openxmlformats.org/drawingml/2006/table">
            <a:tbl>
              <a:tblPr firstRow="1" bandRow="1">
                <a:tableStyleId>{073A0DAA-6AF3-43AB-8588-CEC1D06C72B9}</a:tableStyleId>
              </a:tblPr>
              <a:tblGrid>
                <a:gridCol w="1584960"/>
                <a:gridCol w="1584960"/>
                <a:gridCol w="1584960"/>
                <a:gridCol w="1584960"/>
                <a:gridCol w="1584960"/>
              </a:tblGrid>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R_Middle_Name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Middle name of Relational</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30</a:t>
                      </a:r>
                    </a:p>
                  </a:txBody>
                  <a:tcPr marL="68580" marR="68580" marT="0" marB="0"/>
                </a:tc>
                <a:tc>
                  <a:txBody>
                    <a:bodyPr/>
                    <a:lstStyle/>
                    <a:p>
                      <a:endParaRPr lang="en-US"/>
                    </a:p>
                  </a:txBody>
                  <a:tcPr/>
                </a:tc>
              </a:tr>
              <a:tr h="370840">
                <a:tc>
                  <a:txBody>
                    <a:bodyPr/>
                    <a:lstStyle/>
                    <a:p>
                      <a:pPr marL="0" marR="0">
                        <a:lnSpc>
                          <a:spcPct val="115000"/>
                        </a:lnSpc>
                        <a:spcBef>
                          <a:spcPts val="0"/>
                        </a:spcBef>
                        <a:spcAft>
                          <a:spcPts val="0"/>
                        </a:spcAft>
                      </a:pPr>
                      <a:r>
                        <a:rPr lang="en-US" sz="1400">
                          <a:effectLst/>
                          <a:latin typeface="Calibri"/>
                          <a:ea typeface="Calibri"/>
                          <a:cs typeface="Times New Roman"/>
                        </a:rPr>
                        <a:t>Gender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Gender of user</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Boolean</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True/false</a:t>
                      </a:r>
                    </a:p>
                  </a:txBody>
                  <a:tcPr marL="68580" marR="68580" marT="0" marB="0"/>
                </a:tc>
                <a:tc>
                  <a:txBody>
                    <a:bodyPr/>
                    <a:lstStyle/>
                    <a:p>
                      <a:r>
                        <a:rPr lang="en-US" sz="1800" dirty="0" smtClean="0"/>
                        <a:t>Not null</a:t>
                      </a:r>
                      <a:endParaRPr lang="en-US" dirty="0"/>
                    </a:p>
                  </a:txBody>
                  <a:tcPr/>
                </a:tc>
              </a:tr>
              <a:tr h="370840">
                <a:tc>
                  <a:txBody>
                    <a:bodyPr/>
                    <a:lstStyle/>
                    <a:p>
                      <a:pPr marL="0" marR="0">
                        <a:lnSpc>
                          <a:spcPct val="115000"/>
                        </a:lnSpc>
                        <a:spcBef>
                          <a:spcPts val="0"/>
                        </a:spcBef>
                        <a:spcAft>
                          <a:spcPts val="0"/>
                        </a:spcAft>
                      </a:pPr>
                      <a:r>
                        <a:rPr lang="en-US" sz="1400">
                          <a:effectLst/>
                          <a:latin typeface="Calibri"/>
                          <a:ea typeface="Calibri"/>
                          <a:cs typeface="Times New Roman"/>
                        </a:rPr>
                        <a:t>Mobile_no</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Mobile no</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13</a:t>
                      </a:r>
                    </a:p>
                  </a:txBody>
                  <a:tcPr marL="68580" marR="68580" marT="0" marB="0"/>
                </a:tc>
                <a:tc>
                  <a:txBody>
                    <a:bodyPr/>
                    <a:lstStyle/>
                    <a:p>
                      <a:r>
                        <a:rPr lang="en-US" sz="1800" dirty="0" smtClean="0"/>
                        <a:t>Not null</a:t>
                      </a:r>
                      <a:endParaRPr lang="en-US" dirty="0"/>
                    </a:p>
                  </a:txBody>
                  <a:tcPr/>
                </a:tc>
              </a:tr>
              <a:tr h="370840">
                <a:tc>
                  <a:txBody>
                    <a:bodyPr/>
                    <a:lstStyle/>
                    <a:p>
                      <a:pPr marL="0" marR="0">
                        <a:lnSpc>
                          <a:spcPct val="115000"/>
                        </a:lnSpc>
                        <a:spcBef>
                          <a:spcPts val="0"/>
                        </a:spcBef>
                        <a:spcAft>
                          <a:spcPts val="0"/>
                        </a:spcAft>
                      </a:pPr>
                      <a:r>
                        <a:rPr lang="en-US" sz="1400">
                          <a:effectLst/>
                          <a:latin typeface="Calibri"/>
                          <a:ea typeface="Calibri"/>
                          <a:cs typeface="Times New Roman"/>
                        </a:rPr>
                        <a:t>Age</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Age of user</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r>
                        <a:rPr lang="en-US" sz="1800" dirty="0" smtClean="0"/>
                        <a:t>Not null</a:t>
                      </a:r>
                      <a:endParaRPr lang="en-US"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Country_ID</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County of user</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r>
                        <a:rPr lang="en-US" sz="1800" dirty="0" smtClean="0"/>
                        <a:t>Not null</a:t>
                      </a:r>
                      <a:endParaRPr lang="en-US" dirty="0"/>
                    </a:p>
                  </a:txBody>
                  <a:tcPr/>
                </a:tc>
              </a:tr>
              <a:tr h="370840">
                <a:tc>
                  <a:txBody>
                    <a:bodyPr/>
                    <a:lstStyle/>
                    <a:p>
                      <a:pPr marL="0" marR="0">
                        <a:lnSpc>
                          <a:spcPct val="115000"/>
                        </a:lnSpc>
                        <a:spcBef>
                          <a:spcPts val="0"/>
                        </a:spcBef>
                        <a:spcAft>
                          <a:spcPts val="0"/>
                        </a:spcAft>
                      </a:pPr>
                      <a:r>
                        <a:rPr lang="en-US" sz="1400">
                          <a:effectLst/>
                          <a:latin typeface="Calibri"/>
                          <a:ea typeface="Calibri"/>
                          <a:cs typeface="Times New Roman"/>
                        </a:rPr>
                        <a:t>City_status</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Status of city</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endParaRPr lang="en-US" dirty="0"/>
                    </a:p>
                  </a:txBody>
                  <a:tcPr/>
                </a:tc>
              </a:tr>
              <a:tr h="370840">
                <a:tc>
                  <a:txBody>
                    <a:bodyPr/>
                    <a:lstStyle/>
                    <a:p>
                      <a:pPr marL="0" marR="0">
                        <a:lnSpc>
                          <a:spcPct val="115000"/>
                        </a:lnSpc>
                        <a:spcBef>
                          <a:spcPts val="0"/>
                        </a:spcBef>
                        <a:spcAft>
                          <a:spcPts val="0"/>
                        </a:spcAft>
                      </a:pPr>
                      <a:r>
                        <a:rPr lang="en-US" sz="1400">
                          <a:effectLst/>
                          <a:latin typeface="Calibri"/>
                          <a:ea typeface="Calibri"/>
                          <a:cs typeface="Times New Roman"/>
                        </a:rPr>
                        <a:t>Blood_group</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Blood group</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3</a:t>
                      </a:r>
                    </a:p>
                  </a:txBody>
                  <a:tcPr marL="68580" marR="68580" marT="0" marB="0"/>
                </a:tc>
                <a:tc>
                  <a:txBody>
                    <a:bodyPr/>
                    <a:lstStyle/>
                    <a:p>
                      <a:endParaRPr lang="en-US"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Email</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Email</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35</a:t>
                      </a:r>
                    </a:p>
                  </a:txBody>
                  <a:tcPr marL="68580" marR="68580" marT="0" marB="0"/>
                </a:tc>
                <a:tc>
                  <a:txBody>
                    <a:bodyPr/>
                    <a:lstStyle/>
                    <a:p>
                      <a:endParaRPr lang="en-US"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Education</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Education of user</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35</a:t>
                      </a:r>
                    </a:p>
                  </a:txBody>
                  <a:tcPr marL="68580" marR="68580" marT="0" marB="0"/>
                </a:tc>
                <a:tc>
                  <a:txBody>
                    <a:bodyPr/>
                    <a:lstStyle/>
                    <a:p>
                      <a:r>
                        <a:rPr lang="en-US" sz="1800" dirty="0" smtClean="0"/>
                        <a:t>Not null</a:t>
                      </a:r>
                      <a:endParaRPr lang="en-US"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Outside_india_month</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No of month in india</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16 bit</a:t>
                      </a:r>
                    </a:p>
                  </a:txBody>
                  <a:tcPr marL="68580" marR="68580" marT="0" marB="0"/>
                </a:tc>
                <a:tc>
                  <a:txBody>
                    <a:bodyPr/>
                    <a:lstStyle/>
                    <a:p>
                      <a:endParaRPr lang="en-US"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Outside_india_year</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No of year in india</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endParaRPr lang="en-US"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Status</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Status of license</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Int</a:t>
                      </a:r>
                    </a:p>
                    <a:p>
                      <a:pPr marL="0" marR="0">
                        <a:lnSpc>
                          <a:spcPct val="115000"/>
                        </a:lnSpc>
                        <a:spcBef>
                          <a:spcPts val="0"/>
                        </a:spcBef>
                        <a:spcAft>
                          <a:spcPts val="0"/>
                        </a:spcAft>
                      </a:pPr>
                      <a:r>
                        <a:rPr lang="en-US" sz="1600" dirty="0">
                          <a:effectLst/>
                          <a:latin typeface="Calibri"/>
                          <a:ea typeface="Calibri"/>
                          <a:cs typeface="Times New Roman"/>
                        </a:rPr>
                        <a:t> </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16 bit</a:t>
                      </a:r>
                    </a:p>
                  </a:txBody>
                  <a:tcPr marL="68580" marR="68580" marT="0" marB="0"/>
                </a:tc>
                <a:tc>
                  <a:txBody>
                    <a:bodyPr/>
                    <a:lstStyle/>
                    <a:p>
                      <a:r>
                        <a:rPr lang="en-US" sz="1800" dirty="0" smtClean="0"/>
                        <a:t>Not null</a:t>
                      </a:r>
                      <a:endParaRPr lang="en-US"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Appointment_date </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Date of appointment</a:t>
                      </a:r>
                    </a:p>
                  </a:txBody>
                  <a:tcPr marL="68580" marR="68580" marT="0" marB="0"/>
                </a:tc>
                <a:tc>
                  <a:txBody>
                    <a:bodyPr/>
                    <a:lstStyle/>
                    <a:p>
                      <a:pPr marL="0" marR="0">
                        <a:lnSpc>
                          <a:spcPct val="115000"/>
                        </a:lnSpc>
                        <a:spcBef>
                          <a:spcPts val="0"/>
                        </a:spcBef>
                        <a:spcAft>
                          <a:spcPts val="0"/>
                        </a:spcAft>
                      </a:pPr>
                      <a:r>
                        <a:rPr lang="en-US" sz="1600" dirty="0">
                          <a:effectLst/>
                          <a:latin typeface="Calibri"/>
                          <a:ea typeface="Calibri"/>
                          <a:cs typeface="Times New Roman"/>
                        </a:rPr>
                        <a:t>Date</a:t>
                      </a:r>
                    </a:p>
                  </a:txBody>
                  <a:tcPr marL="68580" marR="68580" marT="0" marB="0"/>
                </a:tc>
                <a:tc>
                  <a:txBody>
                    <a:bodyPr/>
                    <a:lstStyle/>
                    <a:p>
                      <a:endParaRPr lang="en-US"/>
                    </a:p>
                  </a:txBody>
                  <a:tcPr/>
                </a:tc>
                <a:tc>
                  <a:txBody>
                    <a:bodyPr/>
                    <a:lstStyle/>
                    <a:p>
                      <a:r>
                        <a:rPr lang="en-US" sz="1800" dirty="0" smtClean="0"/>
                        <a:t>Not null</a:t>
                      </a:r>
                      <a:endParaRPr lang="en-US" dirty="0"/>
                    </a:p>
                  </a:txBody>
                  <a:tcPr/>
                </a:tc>
              </a:tr>
            </a:tbl>
          </a:graphicData>
        </a:graphic>
      </p:graphicFrame>
      <p:sp>
        <p:nvSpPr>
          <p:cNvPr id="3" name="Title 2"/>
          <p:cNvSpPr>
            <a:spLocks noGrp="1"/>
          </p:cNvSpPr>
          <p:nvPr>
            <p:ph type="title"/>
          </p:nvPr>
        </p:nvSpPr>
        <p:spPr>
          <a:xfrm>
            <a:off x="6705600" y="5486400"/>
            <a:ext cx="1828800" cy="1371600"/>
          </a:xfrm>
        </p:spPr>
        <p:txBody>
          <a:bodyPr>
            <a:normAutofit/>
          </a:bodyPr>
          <a:lstStyle/>
          <a:p>
            <a:r>
              <a:rPr lang="en-US" dirty="0" smtClean="0"/>
              <a:t>  </a:t>
            </a:r>
            <a:endParaRPr lang="en-US" dirty="0"/>
          </a:p>
        </p:txBody>
      </p:sp>
    </p:spTree>
    <p:extLst>
      <p:ext uri="{BB962C8B-B14F-4D97-AF65-F5344CB8AC3E}">
        <p14:creationId xmlns:p14="http://schemas.microsoft.com/office/powerpoint/2010/main" val="984531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05800" cy="5714999"/>
          </a:xfrm>
        </p:spPr>
        <p:txBody>
          <a:bodyPr/>
          <a:lstStyle/>
          <a:p>
            <a:pPr marL="0" indent="0">
              <a:buNone/>
            </a:pPr>
            <a:r>
              <a:rPr lang="en-US" sz="2000" b="1" dirty="0" smtClean="0"/>
              <a:t> Purpose </a:t>
            </a:r>
            <a:r>
              <a:rPr lang="en-US" sz="2400" b="1" dirty="0" smtClean="0"/>
              <a:t>:-</a:t>
            </a:r>
            <a:r>
              <a:rPr lang="en-US" b="1" dirty="0" smtClean="0"/>
              <a:t>	</a:t>
            </a:r>
            <a:endParaRPr lang="en-US" b="1" dirty="0" smtClean="0"/>
          </a:p>
          <a:p>
            <a:pPr marL="0" indent="0">
              <a:buNone/>
            </a:pPr>
            <a:endParaRPr lang="en-US" b="1" dirty="0" smtClean="0"/>
          </a:p>
          <a:p>
            <a:r>
              <a:rPr lang="en-US" dirty="0"/>
              <a:t>The System will provide the facility for user to online register in System then apply for learning licenses, driving licenses, check Licenses status,  apply for licenses renewal. </a:t>
            </a:r>
          </a:p>
          <a:p>
            <a:pPr marL="0" indent="0">
              <a:buNone/>
            </a:pPr>
            <a:endParaRPr lang="en-US" dirty="0"/>
          </a:p>
          <a:p>
            <a:r>
              <a:rPr lang="en-US" dirty="0"/>
              <a:t>User can download Question bank for learning licenses exam and also ,  Check The Regional Transport Office details.</a:t>
            </a:r>
          </a:p>
          <a:p>
            <a:endParaRPr lang="en-US" dirty="0"/>
          </a:p>
          <a:p>
            <a:r>
              <a:rPr lang="en-US" dirty="0"/>
              <a:t>Users also get information about traffic rules and regulations, traffic signs.</a:t>
            </a:r>
          </a:p>
          <a:p>
            <a:pPr marL="0" indent="0">
              <a:buNone/>
            </a:pPr>
            <a:endParaRPr lang="en-US" b="1" dirty="0" smtClean="0"/>
          </a:p>
          <a:p>
            <a:pPr marL="0" indent="0">
              <a:buNone/>
            </a:pPr>
            <a:endParaRPr lang="en-US" b="1" dirty="0" smtClean="0"/>
          </a:p>
        </p:txBody>
      </p:sp>
      <p:sp>
        <p:nvSpPr>
          <p:cNvPr id="2" name="Title 1"/>
          <p:cNvSpPr>
            <a:spLocks noGrp="1"/>
          </p:cNvSpPr>
          <p:nvPr>
            <p:ph type="title"/>
          </p:nvPr>
        </p:nvSpPr>
        <p:spPr>
          <a:xfrm>
            <a:off x="152400" y="457200"/>
            <a:ext cx="8610600" cy="1143000"/>
          </a:xfrm>
        </p:spPr>
        <p:txBody>
          <a:bodyPr>
            <a:normAutofit/>
          </a:bodyPr>
          <a:lstStyle/>
          <a:p>
            <a:pPr algn="ctr"/>
            <a:r>
              <a:rPr lang="en-US" sz="2400" b="1" dirty="0" smtClean="0"/>
              <a:t>SRS (Software Requirement Specification )</a:t>
            </a:r>
            <a:endParaRPr lang="en-US" sz="2400" b="1" dirty="0"/>
          </a:p>
        </p:txBody>
      </p:sp>
    </p:spTree>
    <p:extLst>
      <p:ext uri="{BB962C8B-B14F-4D97-AF65-F5344CB8AC3E}">
        <p14:creationId xmlns:p14="http://schemas.microsoft.com/office/powerpoint/2010/main" val="37624462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492246851"/>
              </p:ext>
            </p:extLst>
          </p:nvPr>
        </p:nvGraphicFramePr>
        <p:xfrm>
          <a:off x="304800" y="1828800"/>
          <a:ext cx="7772400" cy="2330514"/>
        </p:xfrm>
        <a:graphic>
          <a:graphicData uri="http://schemas.openxmlformats.org/drawingml/2006/table">
            <a:tbl>
              <a:tblPr firstRow="1" bandRow="1">
                <a:tableStyleId>{073A0DAA-6AF3-43AB-8588-CEC1D06C72B9}</a:tableStyleId>
              </a:tblPr>
              <a:tblGrid>
                <a:gridCol w="1554480"/>
                <a:gridCol w="1554480"/>
                <a:gridCol w="1554480"/>
                <a:gridCol w="1554480"/>
                <a:gridCol w="1554480"/>
              </a:tblGrid>
              <a:tr h="370840">
                <a:tc>
                  <a:txBody>
                    <a:bodyPr/>
                    <a:lstStyle/>
                    <a:p>
                      <a:r>
                        <a:rPr lang="en-US" sz="1800" b="1" kern="1200" dirty="0" smtClean="0">
                          <a:solidFill>
                            <a:schemeClr val="lt1"/>
                          </a:solidFill>
                          <a:effectLst/>
                          <a:latin typeface="+mn-lt"/>
                          <a:ea typeface="+mn-ea"/>
                          <a:cs typeface="+mn-cs"/>
                        </a:rPr>
                        <a:t>Column name</a:t>
                      </a:r>
                      <a:endParaRPr lang="en-US" dirty="0"/>
                    </a:p>
                  </a:txBody>
                  <a:tcPr/>
                </a:tc>
                <a:tc>
                  <a:txBody>
                    <a:bodyPr/>
                    <a:lstStyle/>
                    <a:p>
                      <a:r>
                        <a:rPr lang="en-US" sz="1800" b="1" kern="1200" dirty="0" smtClean="0">
                          <a:solidFill>
                            <a:schemeClr val="lt1"/>
                          </a:solidFill>
                          <a:effectLst/>
                          <a:latin typeface="+mn-lt"/>
                          <a:ea typeface="+mn-ea"/>
                          <a:cs typeface="+mn-cs"/>
                        </a:rPr>
                        <a:t>Description</a:t>
                      </a:r>
                      <a:endParaRPr lang="en-US" dirty="0"/>
                    </a:p>
                  </a:txBody>
                  <a:tcPr/>
                </a:tc>
                <a:tc>
                  <a:txBody>
                    <a:bodyPr/>
                    <a:lstStyle/>
                    <a:p>
                      <a:pPr marL="0" marR="0">
                        <a:lnSpc>
                          <a:spcPct val="115000"/>
                        </a:lnSpc>
                        <a:spcBef>
                          <a:spcPts val="0"/>
                        </a:spcBef>
                        <a:spcAft>
                          <a:spcPts val="0"/>
                        </a:spcAft>
                      </a:pPr>
                      <a:r>
                        <a:rPr lang="en-US" sz="1800" dirty="0">
                          <a:effectLst/>
                          <a:latin typeface="Calibri"/>
                          <a:ea typeface="Calibri"/>
                          <a:cs typeface="Times New Roman"/>
                        </a:rPr>
                        <a:t>Data type</a:t>
                      </a:r>
                    </a:p>
                  </a:txBody>
                  <a:tcPr marL="68580" marR="68580" marT="0" marB="0"/>
                </a:tc>
                <a:tc>
                  <a:txBody>
                    <a:bodyPr/>
                    <a:lstStyle/>
                    <a:p>
                      <a:r>
                        <a:rPr lang="en-US" sz="1800" b="1" kern="1200" dirty="0" smtClean="0">
                          <a:solidFill>
                            <a:schemeClr val="lt1"/>
                          </a:solidFill>
                          <a:effectLst/>
                          <a:latin typeface="+mn-lt"/>
                          <a:ea typeface="+mn-ea"/>
                          <a:cs typeface="+mn-cs"/>
                        </a:rPr>
                        <a:t>Width/Size</a:t>
                      </a:r>
                      <a:endParaRPr lang="en-US" dirty="0"/>
                    </a:p>
                  </a:txBody>
                  <a:tcPr/>
                </a:tc>
                <a:tc>
                  <a:txBody>
                    <a:bodyPr/>
                    <a:lstStyle/>
                    <a:p>
                      <a:r>
                        <a:rPr lang="en-US" sz="1800" b="1" kern="1200" dirty="0" smtClean="0">
                          <a:solidFill>
                            <a:schemeClr val="lt1"/>
                          </a:solidFill>
                          <a:effectLst/>
                          <a:latin typeface="+mn-lt"/>
                          <a:ea typeface="+mn-ea"/>
                          <a:cs typeface="+mn-cs"/>
                        </a:rPr>
                        <a:t>Constrain</a:t>
                      </a:r>
                      <a:endParaRPr lang="en-US"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DL_ID</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id of DL</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Primary key</a:t>
                      </a:r>
                    </a:p>
                  </a:txBody>
                  <a:tcPr marL="68580" marR="68580" marT="0" marB="0"/>
                </a:tc>
              </a:tr>
              <a:tr h="370840">
                <a:tc>
                  <a:txBody>
                    <a:bodyPr/>
                    <a:lstStyle/>
                    <a:p>
                      <a:r>
                        <a:rPr lang="en-US" sz="1400" dirty="0" smtClean="0"/>
                        <a:t>LL_ID</a:t>
                      </a:r>
                      <a:endParaRPr lang="en-US" sz="1400" dirty="0"/>
                    </a:p>
                  </a:txBody>
                  <a:tcPr/>
                </a:tc>
                <a:tc>
                  <a:txBody>
                    <a:bodyPr/>
                    <a:lstStyle/>
                    <a:p>
                      <a:r>
                        <a:rPr lang="en-US" sz="1400" dirty="0" smtClean="0"/>
                        <a:t>Id of LL</a:t>
                      </a:r>
                      <a:endParaRPr lang="en-US" sz="1400" dirty="0"/>
                    </a:p>
                  </a:txBody>
                  <a:tcPr/>
                </a:tc>
                <a:tc>
                  <a:txBody>
                    <a:bodyPr/>
                    <a:lstStyle/>
                    <a:p>
                      <a:r>
                        <a:rPr lang="en-US" sz="1400" dirty="0" smtClean="0"/>
                        <a:t>Int</a:t>
                      </a:r>
                      <a:endParaRPr lang="en-US" sz="1400" dirty="0"/>
                    </a:p>
                  </a:txBody>
                  <a:tcPr/>
                </a:tc>
                <a:tc>
                  <a:txBody>
                    <a:bodyPr/>
                    <a:lstStyle/>
                    <a:p>
                      <a:r>
                        <a:rPr lang="en-US" sz="1400" dirty="0" smtClean="0"/>
                        <a:t>16 </a:t>
                      </a:r>
                      <a:r>
                        <a:rPr lang="en-US" sz="1400" dirty="0" smtClean="0"/>
                        <a:t>bit</a:t>
                      </a:r>
                      <a:endParaRPr lang="en-US" sz="1400" dirty="0"/>
                    </a:p>
                  </a:txBody>
                  <a:tcPr/>
                </a:tc>
                <a:tc>
                  <a:txBody>
                    <a:bodyPr/>
                    <a:lstStyle/>
                    <a:p>
                      <a:r>
                        <a:rPr lang="en-US" sz="1400" dirty="0" smtClean="0"/>
                        <a:t>Foreign</a:t>
                      </a:r>
                      <a:r>
                        <a:rPr lang="en-US" sz="1400" baseline="0" dirty="0" smtClean="0"/>
                        <a:t> key</a:t>
                      </a:r>
                      <a:endParaRPr lang="en-US" sz="1400" dirty="0"/>
                    </a:p>
                  </a:txBody>
                  <a:tcPr/>
                </a:tc>
              </a:tr>
              <a:tr h="370840">
                <a:tc>
                  <a:txBody>
                    <a:bodyPr/>
                    <a:lstStyle/>
                    <a:p>
                      <a:pPr marL="0" marR="0">
                        <a:lnSpc>
                          <a:spcPct val="115000"/>
                        </a:lnSpc>
                        <a:spcBef>
                          <a:spcPts val="0"/>
                        </a:spcBef>
                        <a:spcAft>
                          <a:spcPts val="0"/>
                        </a:spcAft>
                      </a:pPr>
                      <a:r>
                        <a:rPr lang="en-US" sz="1400" dirty="0" smtClean="0">
                          <a:effectLst/>
                          <a:latin typeface="Calibri"/>
                          <a:ea typeface="Calibri"/>
                          <a:cs typeface="Times New Roman"/>
                        </a:rPr>
                        <a:t>User_Name</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smtClean="0">
                          <a:effectLst/>
                          <a:latin typeface="Calibri"/>
                          <a:ea typeface="Calibri"/>
                          <a:cs typeface="Times New Roman"/>
                        </a:rPr>
                        <a:t>Name</a:t>
                      </a:r>
                      <a:r>
                        <a:rPr lang="en-US" sz="1400" baseline="0" dirty="0" smtClean="0">
                          <a:effectLst/>
                          <a:latin typeface="Calibri"/>
                          <a:ea typeface="Calibri"/>
                          <a:cs typeface="Times New Roman"/>
                        </a:rPr>
                        <a:t> </a:t>
                      </a:r>
                      <a:r>
                        <a:rPr lang="en-US" sz="1400" dirty="0" smtClean="0">
                          <a:effectLst/>
                          <a:latin typeface="Calibri"/>
                          <a:ea typeface="Calibri"/>
                          <a:cs typeface="Times New Roman"/>
                        </a:rPr>
                        <a:t>of </a:t>
                      </a:r>
                      <a:r>
                        <a:rPr lang="en-US" sz="1400" dirty="0">
                          <a:effectLst/>
                          <a:latin typeface="Calibri"/>
                          <a:ea typeface="Calibri"/>
                          <a:cs typeface="Times New Roman"/>
                        </a:rPr>
                        <a:t>user</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 </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Foreign key</a:t>
                      </a:r>
                    </a:p>
                  </a:txBody>
                  <a:tcPr marL="68580" marR="68580" marT="0" marB="0"/>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Status</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Status of DL</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16 bit</a:t>
                      </a:r>
                    </a:p>
                  </a:txBody>
                  <a:tcPr marL="68580" marR="68580" marT="0" marB="0"/>
                </a:tc>
                <a:tc>
                  <a:txBody>
                    <a:bodyPr/>
                    <a:lstStyle/>
                    <a:p>
                      <a:r>
                        <a:rPr lang="en-US" sz="1400" dirty="0" smtClean="0"/>
                        <a:t>Not null</a:t>
                      </a:r>
                      <a:endParaRPr lang="en-US" sz="1400"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Appointment_date </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Date of appointment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Date</a:t>
                      </a:r>
                    </a:p>
                  </a:txBody>
                  <a:tcPr marL="68580" marR="68580" marT="0" marB="0"/>
                </a:tc>
                <a:tc>
                  <a:txBody>
                    <a:bodyPr/>
                    <a:lstStyle/>
                    <a:p>
                      <a:endParaRPr lang="en-US" sz="1400" dirty="0"/>
                    </a:p>
                  </a:txBody>
                  <a:tcPr/>
                </a:tc>
                <a:tc>
                  <a:txBody>
                    <a:bodyPr/>
                    <a:lstStyle/>
                    <a:p>
                      <a:r>
                        <a:rPr lang="en-US" sz="1400" dirty="0" smtClean="0"/>
                        <a:t>Not null</a:t>
                      </a:r>
                      <a:endParaRPr lang="en-US" sz="1400" dirty="0"/>
                    </a:p>
                  </a:txBody>
                  <a:tcPr/>
                </a:tc>
              </a:tr>
            </a:tbl>
          </a:graphicData>
        </a:graphic>
      </p:graphicFrame>
      <p:sp>
        <p:nvSpPr>
          <p:cNvPr id="3" name="Title 2"/>
          <p:cNvSpPr>
            <a:spLocks noGrp="1"/>
          </p:cNvSpPr>
          <p:nvPr>
            <p:ph type="title"/>
          </p:nvPr>
        </p:nvSpPr>
        <p:spPr>
          <a:xfrm>
            <a:off x="228600" y="457200"/>
            <a:ext cx="7467600" cy="1905000"/>
          </a:xfrm>
        </p:spPr>
        <p:txBody>
          <a:bodyPr>
            <a:normAutofit/>
          </a:bodyPr>
          <a:lstStyle/>
          <a:p>
            <a:pPr algn="l"/>
            <a:r>
              <a:rPr lang="en-US" sz="2000" b="1" dirty="0" smtClean="0"/>
              <a:t>3. Driving Licenses </a:t>
            </a:r>
            <a:endParaRPr lang="en-US" sz="2000" b="1" dirty="0"/>
          </a:p>
        </p:txBody>
      </p:sp>
    </p:spTree>
    <p:extLst>
      <p:ext uri="{BB962C8B-B14F-4D97-AF65-F5344CB8AC3E}">
        <p14:creationId xmlns:p14="http://schemas.microsoft.com/office/powerpoint/2010/main" val="39825119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08657048"/>
              </p:ext>
            </p:extLst>
          </p:nvPr>
        </p:nvGraphicFramePr>
        <p:xfrm>
          <a:off x="609600" y="2286000"/>
          <a:ext cx="7543800" cy="1598168"/>
        </p:xfrm>
        <a:graphic>
          <a:graphicData uri="http://schemas.openxmlformats.org/drawingml/2006/table">
            <a:tbl>
              <a:tblPr firstRow="1" bandRow="1">
                <a:tableStyleId>{073A0DAA-6AF3-43AB-8588-CEC1D06C72B9}</a:tableStyleId>
              </a:tblPr>
              <a:tblGrid>
                <a:gridCol w="1508760"/>
                <a:gridCol w="1508760"/>
                <a:gridCol w="1508760"/>
                <a:gridCol w="1508760"/>
                <a:gridCol w="1508760"/>
              </a:tblGrid>
              <a:tr h="152400">
                <a:tc>
                  <a:txBody>
                    <a:bodyPr/>
                    <a:lstStyle/>
                    <a:p>
                      <a:pPr marL="0" marR="0">
                        <a:lnSpc>
                          <a:spcPct val="115000"/>
                        </a:lnSpc>
                        <a:spcBef>
                          <a:spcPts val="0"/>
                        </a:spcBef>
                        <a:spcAft>
                          <a:spcPts val="0"/>
                        </a:spcAft>
                      </a:pPr>
                      <a:r>
                        <a:rPr lang="en-US" sz="1800" dirty="0">
                          <a:effectLst/>
                          <a:latin typeface="Calibri"/>
                          <a:ea typeface="Calibri"/>
                          <a:cs typeface="Times New Roman"/>
                        </a:rPr>
                        <a:t>Column name</a:t>
                      </a:r>
                    </a:p>
                  </a:txBody>
                  <a:tcPr marL="68580" marR="68580" marT="0" marB="0"/>
                </a:tc>
                <a:tc>
                  <a:txBody>
                    <a:bodyPr/>
                    <a:lstStyle/>
                    <a:p>
                      <a:r>
                        <a:rPr lang="en-US" sz="1800" b="1" kern="1200" dirty="0" smtClean="0">
                          <a:solidFill>
                            <a:schemeClr val="lt1"/>
                          </a:solidFill>
                          <a:effectLst/>
                          <a:latin typeface="+mn-lt"/>
                          <a:ea typeface="+mn-ea"/>
                          <a:cs typeface="+mn-cs"/>
                        </a:rPr>
                        <a:t>Description</a:t>
                      </a:r>
                      <a:endParaRPr lang="en-US" dirty="0"/>
                    </a:p>
                  </a:txBody>
                  <a:tcPr/>
                </a:tc>
                <a:tc>
                  <a:txBody>
                    <a:bodyPr/>
                    <a:lstStyle/>
                    <a:p>
                      <a:r>
                        <a:rPr lang="en-US" dirty="0" smtClean="0"/>
                        <a:t>Data type</a:t>
                      </a:r>
                      <a:endParaRPr lang="en-US" dirty="0"/>
                    </a:p>
                  </a:txBody>
                  <a:tcPr/>
                </a:tc>
                <a:tc>
                  <a:txBody>
                    <a:bodyPr/>
                    <a:lstStyle/>
                    <a:p>
                      <a:r>
                        <a:rPr lang="en-US" dirty="0" smtClean="0"/>
                        <a:t>Width/Size</a:t>
                      </a:r>
                      <a:endParaRPr lang="en-US" dirty="0"/>
                    </a:p>
                  </a:txBody>
                  <a:tcPr/>
                </a:tc>
                <a:tc>
                  <a:txBody>
                    <a:bodyPr/>
                    <a:lstStyle/>
                    <a:p>
                      <a:r>
                        <a:rPr lang="en-US" dirty="0" smtClean="0"/>
                        <a:t>Constrain</a:t>
                      </a:r>
                      <a:endParaRPr lang="en-US" dirty="0"/>
                    </a:p>
                  </a:txBody>
                  <a:tcPr/>
                </a:tc>
              </a:tr>
              <a:tr h="370840">
                <a:tc>
                  <a:txBody>
                    <a:bodyPr/>
                    <a:lstStyle/>
                    <a:p>
                      <a:pPr marL="0" marR="0">
                        <a:lnSpc>
                          <a:spcPct val="115000"/>
                        </a:lnSpc>
                        <a:spcBef>
                          <a:spcPts val="0"/>
                        </a:spcBef>
                        <a:spcAft>
                          <a:spcPts val="0"/>
                        </a:spcAft>
                      </a:pPr>
                      <a:r>
                        <a:rPr lang="en-US" sz="1400" dirty="0" smtClean="0">
                          <a:effectLst/>
                          <a:latin typeface="Calibri"/>
                          <a:ea typeface="Calibri"/>
                          <a:cs typeface="Times New Roman"/>
                        </a:rPr>
                        <a:t>User_name</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smtClean="0">
                          <a:effectLst/>
                          <a:latin typeface="Calibri"/>
                          <a:ea typeface="Calibri"/>
                          <a:cs typeface="Times New Roman"/>
                        </a:rPr>
                        <a:t>Name </a:t>
                      </a:r>
                      <a:r>
                        <a:rPr lang="en-US" sz="1400" dirty="0">
                          <a:effectLst/>
                          <a:latin typeface="Calibri"/>
                          <a:ea typeface="Calibri"/>
                          <a:cs typeface="Times New Roman"/>
                        </a:rPr>
                        <a:t>of user</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Foreign key</a:t>
                      </a:r>
                    </a:p>
                  </a:txBody>
                  <a:tcPr marL="68580" marR="68580" marT="0" marB="0"/>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Address_path</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Path of address proof</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20</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 </a:t>
                      </a:r>
                      <a:r>
                        <a:rPr lang="en-US" sz="1400" dirty="0" smtClean="0"/>
                        <a:t>Not null</a:t>
                      </a:r>
                      <a:endParaRPr lang="en-US" sz="1400" dirty="0">
                        <a:effectLst/>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effectLst/>
                          <a:latin typeface="Calibri"/>
                          <a:ea typeface="Calibri"/>
                          <a:cs typeface="Times New Roman"/>
                        </a:rPr>
                        <a:t>Age_path</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Path of age proof</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20</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 </a:t>
                      </a:r>
                      <a:r>
                        <a:rPr lang="en-US" sz="1400" dirty="0" smtClean="0"/>
                        <a:t>Not null</a:t>
                      </a:r>
                      <a:endParaRPr lang="en-US" sz="1400" dirty="0">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a:xfrm>
            <a:off x="381000" y="457200"/>
            <a:ext cx="7391400" cy="1676400"/>
          </a:xfrm>
        </p:spPr>
        <p:txBody>
          <a:bodyPr>
            <a:normAutofit fontScale="90000"/>
          </a:bodyPr>
          <a:lstStyle/>
          <a:p>
            <a:pPr algn="l"/>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b="1" dirty="0"/>
              <a:t>4</a:t>
            </a:r>
            <a:r>
              <a:rPr lang="en-US" sz="2400" b="1" dirty="0" smtClean="0"/>
              <a:t>. </a:t>
            </a:r>
            <a:r>
              <a:rPr lang="en-US" sz="2400" b="1" dirty="0"/>
              <a:t>FileUpolad</a:t>
            </a:r>
            <a:r>
              <a:rPr lang="en-US" sz="2400" dirty="0"/>
              <a:t/>
            </a:r>
            <a:br>
              <a:rPr lang="en-US" sz="2400" dirty="0"/>
            </a:br>
            <a:endParaRPr lang="en-US" sz="2400" dirty="0"/>
          </a:p>
        </p:txBody>
      </p:sp>
    </p:spTree>
    <p:extLst>
      <p:ext uri="{BB962C8B-B14F-4D97-AF65-F5344CB8AC3E}">
        <p14:creationId xmlns:p14="http://schemas.microsoft.com/office/powerpoint/2010/main" val="1701007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80423825"/>
              </p:ext>
            </p:extLst>
          </p:nvPr>
        </p:nvGraphicFramePr>
        <p:xfrm>
          <a:off x="304800" y="1981200"/>
          <a:ext cx="8001000" cy="1854200"/>
        </p:xfrm>
        <a:graphic>
          <a:graphicData uri="http://schemas.openxmlformats.org/drawingml/2006/table">
            <a:tbl>
              <a:tblPr firstRow="1" bandRow="1">
                <a:tableStyleId>{073A0DAA-6AF3-43AB-8588-CEC1D06C72B9}</a:tableStyleId>
              </a:tblPr>
              <a:tblGrid>
                <a:gridCol w="1600200"/>
                <a:gridCol w="1600200"/>
                <a:gridCol w="1600200"/>
                <a:gridCol w="1600200"/>
                <a:gridCol w="1600200"/>
              </a:tblGrid>
              <a:tr h="370840">
                <a:tc>
                  <a:txBody>
                    <a:bodyPr/>
                    <a:lstStyle/>
                    <a:p>
                      <a:r>
                        <a:rPr lang="en-US" dirty="0" smtClean="0"/>
                        <a:t>Column Name</a:t>
                      </a:r>
                      <a:endParaRPr lang="en-US" dirty="0"/>
                    </a:p>
                  </a:txBody>
                  <a:tcPr/>
                </a:tc>
                <a:tc>
                  <a:txBody>
                    <a:bodyPr/>
                    <a:lstStyle/>
                    <a:p>
                      <a:r>
                        <a:rPr lang="en-US" dirty="0" smtClean="0"/>
                        <a:t>Description</a:t>
                      </a:r>
                      <a:endParaRPr lang="en-US" dirty="0"/>
                    </a:p>
                  </a:txBody>
                  <a:tcPr/>
                </a:tc>
                <a:tc>
                  <a:txBody>
                    <a:bodyPr/>
                    <a:lstStyle/>
                    <a:p>
                      <a:r>
                        <a:rPr lang="en-US" dirty="0" smtClean="0"/>
                        <a:t>Data Type</a:t>
                      </a:r>
                      <a:endParaRPr lang="en-US" dirty="0"/>
                    </a:p>
                  </a:txBody>
                  <a:tcPr/>
                </a:tc>
                <a:tc>
                  <a:txBody>
                    <a:bodyPr/>
                    <a:lstStyle/>
                    <a:p>
                      <a:r>
                        <a:rPr lang="en-US" dirty="0" smtClean="0"/>
                        <a:t>Width/Size</a:t>
                      </a:r>
                      <a:endParaRPr lang="en-US" dirty="0"/>
                    </a:p>
                  </a:txBody>
                  <a:tcPr/>
                </a:tc>
                <a:tc>
                  <a:txBody>
                    <a:bodyPr/>
                    <a:lstStyle/>
                    <a:p>
                      <a:r>
                        <a:rPr lang="en-US" dirty="0" smtClean="0"/>
                        <a:t>Constrain</a:t>
                      </a:r>
                      <a:endParaRPr lang="en-US"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Report_ID</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Id of report</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Primary key</a:t>
                      </a:r>
                    </a:p>
                  </a:txBody>
                  <a:tcPr marL="68580" marR="68580" marT="0" marB="0"/>
                </a:tc>
              </a:tr>
              <a:tr h="370840">
                <a:tc>
                  <a:txBody>
                    <a:bodyPr/>
                    <a:lstStyle/>
                    <a:p>
                      <a:pPr marL="0" marR="0">
                        <a:lnSpc>
                          <a:spcPct val="115000"/>
                        </a:lnSpc>
                        <a:spcBef>
                          <a:spcPts val="0"/>
                        </a:spcBef>
                        <a:spcAft>
                          <a:spcPts val="0"/>
                        </a:spcAft>
                      </a:pPr>
                      <a:r>
                        <a:rPr lang="en-US" sz="1400" dirty="0" smtClean="0">
                          <a:effectLst/>
                          <a:latin typeface="Calibri"/>
                          <a:ea typeface="Calibri"/>
                          <a:cs typeface="Times New Roman"/>
                        </a:rPr>
                        <a:t>User_name</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smtClean="0">
                          <a:effectLst/>
                          <a:latin typeface="Calibri"/>
                          <a:ea typeface="Calibri"/>
                          <a:cs typeface="Times New Roman"/>
                        </a:rPr>
                        <a:t>name </a:t>
                      </a:r>
                      <a:r>
                        <a:rPr lang="en-US" sz="1400" dirty="0">
                          <a:effectLst/>
                          <a:latin typeface="Calibri"/>
                          <a:ea typeface="Calibri"/>
                          <a:cs typeface="Times New Roman"/>
                        </a:rPr>
                        <a:t>of user</a:t>
                      </a:r>
                    </a:p>
                  </a:txBody>
                  <a:tcPr marL="68580" marR="68580" marT="0" marB="0"/>
                </a:tc>
                <a:tc>
                  <a:txBody>
                    <a:bodyPr/>
                    <a:lstStyle/>
                    <a:p>
                      <a:pPr marL="0" marR="0">
                        <a:lnSpc>
                          <a:spcPct val="115000"/>
                        </a:lnSpc>
                        <a:spcBef>
                          <a:spcPts val="0"/>
                        </a:spcBef>
                        <a:spcAft>
                          <a:spcPts val="0"/>
                        </a:spcAft>
                      </a:pPr>
                      <a:r>
                        <a:rPr lang="en-US" sz="1400" dirty="0" smtClean="0">
                          <a:effectLst/>
                          <a:latin typeface="Calibri"/>
                          <a:ea typeface="Calibri"/>
                          <a:cs typeface="Times New Roman"/>
                        </a:rPr>
                        <a:t>Varchar</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smtClean="0">
                          <a:effectLst/>
                          <a:latin typeface="Calibri"/>
                          <a:ea typeface="Calibri"/>
                          <a:cs typeface="Times New Roman"/>
                        </a:rPr>
                        <a:t>20</a:t>
                      </a:r>
                      <a:endParaRPr lang="en-US" sz="1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Foreign key</a:t>
                      </a:r>
                    </a:p>
                  </a:txBody>
                  <a:tcPr marL="68580" marR="68580" marT="0" marB="0"/>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Report_Date</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Date of report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Date</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 </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 </a:t>
                      </a:r>
                      <a:r>
                        <a:rPr lang="en-US" sz="1400" dirty="0" smtClean="0"/>
                        <a:t>Not null</a:t>
                      </a:r>
                      <a:endParaRPr lang="en-US" sz="1400" dirty="0">
                        <a:effectLst/>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400">
                          <a:effectLst/>
                          <a:latin typeface="Calibri"/>
                          <a:ea typeface="Calibri"/>
                          <a:cs typeface="Times New Roman"/>
                        </a:rPr>
                        <a:t>Report_time</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Time of report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Time</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 </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 </a:t>
                      </a:r>
                      <a:r>
                        <a:rPr lang="en-US" sz="1400" dirty="0" smtClean="0"/>
                        <a:t>Not null</a:t>
                      </a:r>
                      <a:endParaRPr lang="en-US" sz="1400" dirty="0">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a:xfrm>
            <a:off x="152400" y="228600"/>
            <a:ext cx="8382000" cy="2971800"/>
          </a:xfrm>
        </p:spPr>
        <p:txBody>
          <a:bodyPr/>
          <a:lstStyle/>
          <a:p>
            <a:pPr algn="l"/>
            <a:r>
              <a:rPr lang="en-US" sz="2000" b="1" dirty="0"/>
              <a:t>5</a:t>
            </a:r>
            <a:r>
              <a:rPr lang="en-US" sz="2000" dirty="0" smtClean="0"/>
              <a:t>.</a:t>
            </a:r>
            <a:r>
              <a:rPr lang="en-US" sz="2000" b="1" dirty="0" smtClean="0"/>
              <a:t> </a:t>
            </a:r>
            <a:r>
              <a:rPr lang="en-US" sz="2000" b="1" dirty="0"/>
              <a:t>Report_log</a:t>
            </a:r>
            <a:r>
              <a:rPr lang="en-US" dirty="0"/>
              <a:t/>
            </a:r>
            <a:br>
              <a:rPr lang="en-US" dirty="0"/>
            </a:br>
            <a:endParaRPr lang="en-US" dirty="0"/>
          </a:p>
        </p:txBody>
      </p:sp>
    </p:spTree>
    <p:extLst>
      <p:ext uri="{BB962C8B-B14F-4D97-AF65-F5344CB8AC3E}">
        <p14:creationId xmlns:p14="http://schemas.microsoft.com/office/powerpoint/2010/main" val="3955992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457200"/>
            <a:ext cx="7391400" cy="1981200"/>
          </a:xfrm>
        </p:spPr>
        <p:txBody>
          <a:bodyPr>
            <a:normAutofit/>
          </a:bodyPr>
          <a:lstStyle/>
          <a:p>
            <a:pPr algn="l"/>
            <a:r>
              <a:rPr lang="en-US" sz="2000" b="1" dirty="0"/>
              <a:t> </a:t>
            </a:r>
            <a:r>
              <a:rPr lang="en-US" sz="2000" b="1" dirty="0" smtClean="0"/>
              <a:t>   </a:t>
            </a:r>
            <a:r>
              <a:rPr lang="en-US" sz="2000" b="1" dirty="0"/>
              <a:t>6</a:t>
            </a:r>
            <a:r>
              <a:rPr lang="en-US" sz="2000" b="1" dirty="0" smtClean="0"/>
              <a:t>.City  </a:t>
            </a:r>
            <a:endParaRPr lang="en-US" sz="20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9582500"/>
              </p:ext>
            </p:extLst>
          </p:nvPr>
        </p:nvGraphicFramePr>
        <p:xfrm>
          <a:off x="533400" y="1905000"/>
          <a:ext cx="7543800" cy="1306830"/>
        </p:xfrm>
        <a:graphic>
          <a:graphicData uri="http://schemas.openxmlformats.org/drawingml/2006/table">
            <a:tbl>
              <a:tblPr firstRow="1" bandRow="1">
                <a:tableStyleId>{073A0DAA-6AF3-43AB-8588-CEC1D06C72B9}</a:tableStyleId>
              </a:tblPr>
              <a:tblGrid>
                <a:gridCol w="1508760"/>
                <a:gridCol w="1508760"/>
                <a:gridCol w="1508760"/>
                <a:gridCol w="1508760"/>
                <a:gridCol w="1508760"/>
              </a:tblGrid>
              <a:tr h="313690">
                <a:tc>
                  <a:txBody>
                    <a:bodyPr/>
                    <a:lstStyle/>
                    <a:p>
                      <a:r>
                        <a:rPr lang="en-US" dirty="0" smtClean="0"/>
                        <a:t>Column name</a:t>
                      </a:r>
                      <a:endParaRPr lang="en-US" dirty="0"/>
                    </a:p>
                  </a:txBody>
                  <a:tcPr/>
                </a:tc>
                <a:tc>
                  <a:txBody>
                    <a:bodyPr/>
                    <a:lstStyle/>
                    <a:p>
                      <a:r>
                        <a:rPr lang="en-US" dirty="0" smtClean="0"/>
                        <a:t>Description</a:t>
                      </a:r>
                      <a:endParaRPr lang="en-US" dirty="0"/>
                    </a:p>
                  </a:txBody>
                  <a:tcPr/>
                </a:tc>
                <a:tc>
                  <a:txBody>
                    <a:bodyPr/>
                    <a:lstStyle/>
                    <a:p>
                      <a:r>
                        <a:rPr lang="en-US" dirty="0" smtClean="0"/>
                        <a:t>Data Type</a:t>
                      </a:r>
                      <a:endParaRPr lang="en-US" dirty="0"/>
                    </a:p>
                  </a:txBody>
                  <a:tcPr/>
                </a:tc>
                <a:tc>
                  <a:txBody>
                    <a:bodyPr/>
                    <a:lstStyle/>
                    <a:p>
                      <a:r>
                        <a:rPr lang="en-US" dirty="0" smtClean="0"/>
                        <a:t>Width/Size</a:t>
                      </a:r>
                      <a:endParaRPr lang="en-US" dirty="0"/>
                    </a:p>
                  </a:txBody>
                  <a:tcPr/>
                </a:tc>
                <a:tc>
                  <a:txBody>
                    <a:bodyPr/>
                    <a:lstStyle/>
                    <a:p>
                      <a:r>
                        <a:rPr lang="en-US" dirty="0" smtClean="0"/>
                        <a:t>Constrain</a:t>
                      </a:r>
                      <a:endParaRPr lang="en-US" dirty="0"/>
                    </a:p>
                  </a:txBody>
                  <a:tcPr/>
                </a:tc>
              </a:tr>
              <a:tr h="313690">
                <a:tc>
                  <a:txBody>
                    <a:bodyPr/>
                    <a:lstStyle/>
                    <a:p>
                      <a:pPr marL="0" marR="0">
                        <a:lnSpc>
                          <a:spcPct val="115000"/>
                        </a:lnSpc>
                        <a:spcBef>
                          <a:spcPts val="0"/>
                        </a:spcBef>
                        <a:spcAft>
                          <a:spcPts val="0"/>
                        </a:spcAft>
                      </a:pPr>
                      <a:r>
                        <a:rPr lang="en-US" sz="1400" dirty="0">
                          <a:effectLst/>
                          <a:latin typeface="Calibri"/>
                          <a:ea typeface="Calibri"/>
                          <a:cs typeface="Times New Roman"/>
                        </a:rPr>
                        <a:t>City_ID</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Id of city</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Primary key</a:t>
                      </a:r>
                    </a:p>
                  </a:txBody>
                  <a:tcPr marL="68580" marR="68580" marT="0" marB="0"/>
                </a:tc>
              </a:tr>
              <a:tr h="313690">
                <a:tc>
                  <a:txBody>
                    <a:bodyPr/>
                    <a:lstStyle/>
                    <a:p>
                      <a:pPr marL="0" marR="0">
                        <a:lnSpc>
                          <a:spcPct val="115000"/>
                        </a:lnSpc>
                        <a:spcBef>
                          <a:spcPts val="0"/>
                        </a:spcBef>
                        <a:spcAft>
                          <a:spcPts val="0"/>
                        </a:spcAft>
                      </a:pPr>
                      <a:r>
                        <a:rPr lang="en-US" sz="1400" dirty="0">
                          <a:effectLst/>
                          <a:latin typeface="Calibri"/>
                          <a:ea typeface="Calibri"/>
                          <a:cs typeface="Times New Roman"/>
                        </a:rPr>
                        <a:t>State_ID</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Id of state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Foreign key</a:t>
                      </a:r>
                    </a:p>
                  </a:txBody>
                  <a:tcPr marL="68580" marR="68580" marT="0" marB="0"/>
                </a:tc>
              </a:tr>
              <a:tr h="313690">
                <a:tc>
                  <a:txBody>
                    <a:bodyPr/>
                    <a:lstStyle/>
                    <a:p>
                      <a:pPr marL="0" marR="0">
                        <a:lnSpc>
                          <a:spcPct val="115000"/>
                        </a:lnSpc>
                        <a:spcBef>
                          <a:spcPts val="0"/>
                        </a:spcBef>
                        <a:spcAft>
                          <a:spcPts val="0"/>
                        </a:spcAft>
                      </a:pPr>
                      <a:r>
                        <a:rPr lang="en-US" sz="1400" dirty="0">
                          <a:effectLst/>
                          <a:latin typeface="Calibri"/>
                          <a:ea typeface="Calibri"/>
                          <a:cs typeface="Times New Roman"/>
                        </a:rPr>
                        <a:t>City_name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Name of city</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15</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 </a:t>
                      </a:r>
                      <a:r>
                        <a:rPr lang="en-US" sz="1400" dirty="0" smtClean="0"/>
                        <a:t>Not null</a:t>
                      </a:r>
                      <a:endParaRPr lang="en-US" sz="1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8057765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54611802"/>
              </p:ext>
            </p:extLst>
          </p:nvPr>
        </p:nvGraphicFramePr>
        <p:xfrm>
          <a:off x="457200" y="2209800"/>
          <a:ext cx="7924800" cy="1112520"/>
        </p:xfrm>
        <a:graphic>
          <a:graphicData uri="http://schemas.openxmlformats.org/drawingml/2006/table">
            <a:tbl>
              <a:tblPr firstRow="1" bandRow="1">
                <a:tableStyleId>{073A0DAA-6AF3-43AB-8588-CEC1D06C72B9}</a:tableStyleId>
              </a:tblPr>
              <a:tblGrid>
                <a:gridCol w="1584960"/>
                <a:gridCol w="1584960"/>
                <a:gridCol w="1584960"/>
                <a:gridCol w="1584960"/>
                <a:gridCol w="1584960"/>
              </a:tblGrid>
              <a:tr h="370840">
                <a:tc>
                  <a:txBody>
                    <a:bodyPr/>
                    <a:lstStyle/>
                    <a:p>
                      <a:r>
                        <a:rPr lang="en-US" dirty="0" smtClean="0"/>
                        <a:t>Column name</a:t>
                      </a:r>
                      <a:endParaRPr lang="en-US" dirty="0"/>
                    </a:p>
                  </a:txBody>
                  <a:tcPr/>
                </a:tc>
                <a:tc>
                  <a:txBody>
                    <a:bodyPr/>
                    <a:lstStyle/>
                    <a:p>
                      <a:r>
                        <a:rPr lang="en-US" dirty="0" smtClean="0"/>
                        <a:t>Description</a:t>
                      </a:r>
                      <a:endParaRPr lang="en-US" dirty="0"/>
                    </a:p>
                  </a:txBody>
                  <a:tcPr/>
                </a:tc>
                <a:tc>
                  <a:txBody>
                    <a:bodyPr/>
                    <a:lstStyle/>
                    <a:p>
                      <a:r>
                        <a:rPr lang="en-US" dirty="0" smtClean="0"/>
                        <a:t>Data type</a:t>
                      </a:r>
                      <a:endParaRPr lang="en-US" dirty="0"/>
                    </a:p>
                  </a:txBody>
                  <a:tcPr/>
                </a:tc>
                <a:tc>
                  <a:txBody>
                    <a:bodyPr/>
                    <a:lstStyle/>
                    <a:p>
                      <a:r>
                        <a:rPr lang="en-US" dirty="0" smtClean="0"/>
                        <a:t>Width/Size</a:t>
                      </a:r>
                      <a:endParaRPr lang="en-US" dirty="0"/>
                    </a:p>
                  </a:txBody>
                  <a:tcPr/>
                </a:tc>
                <a:tc>
                  <a:txBody>
                    <a:bodyPr/>
                    <a:lstStyle/>
                    <a:p>
                      <a:r>
                        <a:rPr lang="en-US" dirty="0" smtClean="0"/>
                        <a:t>Constrain</a:t>
                      </a:r>
                      <a:endParaRPr lang="en-US"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State_ID</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Id of state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Primary key</a:t>
                      </a:r>
                    </a:p>
                  </a:txBody>
                  <a:tcPr marL="68580" marR="68580" marT="0" marB="0"/>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State_name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Name of state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20</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 </a:t>
                      </a:r>
                      <a:r>
                        <a:rPr lang="en-US" sz="1400" dirty="0" smtClean="0"/>
                        <a:t>Not null</a:t>
                      </a:r>
                      <a:endParaRPr lang="en-US" sz="1400" dirty="0">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a:xfrm>
            <a:off x="457200" y="152400"/>
            <a:ext cx="6934200" cy="2590800"/>
          </a:xfrm>
        </p:spPr>
        <p:txBody>
          <a:bodyPr>
            <a:normAutofit/>
          </a:bodyPr>
          <a:lstStyle/>
          <a:p>
            <a:pPr algn="l"/>
            <a:r>
              <a:rPr lang="en-US" sz="2000" b="1" dirty="0" smtClean="0"/>
              <a:t>7. </a:t>
            </a:r>
            <a:r>
              <a:rPr lang="en-US" sz="2000" b="1" dirty="0"/>
              <a:t>STATE</a:t>
            </a:r>
            <a:endParaRPr lang="en-US" sz="2000" dirty="0"/>
          </a:p>
        </p:txBody>
      </p:sp>
    </p:spTree>
    <p:extLst>
      <p:ext uri="{BB962C8B-B14F-4D97-AF65-F5344CB8AC3E}">
        <p14:creationId xmlns:p14="http://schemas.microsoft.com/office/powerpoint/2010/main" val="3618675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1383372"/>
              </p:ext>
            </p:extLst>
          </p:nvPr>
        </p:nvGraphicFramePr>
        <p:xfrm>
          <a:off x="304800" y="1371600"/>
          <a:ext cx="7620000" cy="1112520"/>
        </p:xfrm>
        <a:graphic>
          <a:graphicData uri="http://schemas.openxmlformats.org/drawingml/2006/table">
            <a:tbl>
              <a:tblPr firstRow="1" bandRow="1">
                <a:tableStyleId>{073A0DAA-6AF3-43AB-8588-CEC1D06C72B9}</a:tableStyleId>
              </a:tblPr>
              <a:tblGrid>
                <a:gridCol w="1524000"/>
                <a:gridCol w="1524000"/>
                <a:gridCol w="1524000"/>
                <a:gridCol w="1524000"/>
                <a:gridCol w="1524000"/>
              </a:tblGrid>
              <a:tr h="370840">
                <a:tc>
                  <a:txBody>
                    <a:bodyPr/>
                    <a:lstStyle/>
                    <a:p>
                      <a:r>
                        <a:rPr lang="en-US" dirty="0" smtClean="0"/>
                        <a:t>Column name</a:t>
                      </a:r>
                      <a:endParaRPr lang="en-US" dirty="0"/>
                    </a:p>
                  </a:txBody>
                  <a:tcPr/>
                </a:tc>
                <a:tc>
                  <a:txBody>
                    <a:bodyPr/>
                    <a:lstStyle/>
                    <a:p>
                      <a:r>
                        <a:rPr lang="en-US" dirty="0" smtClean="0"/>
                        <a:t>Description</a:t>
                      </a:r>
                      <a:endParaRPr lang="en-US" dirty="0"/>
                    </a:p>
                  </a:txBody>
                  <a:tcPr/>
                </a:tc>
                <a:tc>
                  <a:txBody>
                    <a:bodyPr/>
                    <a:lstStyle/>
                    <a:p>
                      <a:r>
                        <a:rPr lang="en-US" dirty="0" smtClean="0"/>
                        <a:t>Data</a:t>
                      </a:r>
                      <a:r>
                        <a:rPr lang="en-US" baseline="0" dirty="0" smtClean="0"/>
                        <a:t> Type</a:t>
                      </a:r>
                      <a:endParaRPr lang="en-US" dirty="0"/>
                    </a:p>
                  </a:txBody>
                  <a:tcPr/>
                </a:tc>
                <a:tc>
                  <a:txBody>
                    <a:bodyPr/>
                    <a:lstStyle/>
                    <a:p>
                      <a:r>
                        <a:rPr lang="en-US" dirty="0" smtClean="0"/>
                        <a:t>Width/Size</a:t>
                      </a:r>
                      <a:endParaRPr lang="en-US" dirty="0"/>
                    </a:p>
                  </a:txBody>
                  <a:tcPr/>
                </a:tc>
                <a:tc>
                  <a:txBody>
                    <a:bodyPr/>
                    <a:lstStyle/>
                    <a:p>
                      <a:r>
                        <a:rPr lang="en-US" dirty="0" smtClean="0"/>
                        <a:t>Constrain</a:t>
                      </a:r>
                      <a:endParaRPr lang="en-US" dirty="0"/>
                    </a:p>
                  </a:txBody>
                  <a:tcPr/>
                </a:tc>
              </a:tr>
              <a:tr h="370840">
                <a:tc>
                  <a:txBody>
                    <a:bodyPr/>
                    <a:lstStyle/>
                    <a:p>
                      <a:pPr marL="0" marR="0">
                        <a:lnSpc>
                          <a:spcPct val="115000"/>
                        </a:lnSpc>
                        <a:spcBef>
                          <a:spcPts val="0"/>
                        </a:spcBef>
                        <a:spcAft>
                          <a:spcPts val="0"/>
                        </a:spcAft>
                      </a:pPr>
                      <a:r>
                        <a:rPr lang="en-US" sz="1600" dirty="0">
                          <a:effectLst/>
                          <a:latin typeface="Calibri"/>
                          <a:ea typeface="Calibri"/>
                          <a:cs typeface="Times New Roman"/>
                        </a:rPr>
                        <a:t>Country_ID</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Id of country</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Primary ley</a:t>
                      </a:r>
                    </a:p>
                  </a:txBody>
                  <a:tcPr marL="68580" marR="68580" marT="0" marB="0"/>
                </a:tc>
              </a:tr>
              <a:tr h="370840">
                <a:tc>
                  <a:txBody>
                    <a:bodyPr/>
                    <a:lstStyle/>
                    <a:p>
                      <a:pPr marL="0" marR="0">
                        <a:lnSpc>
                          <a:spcPct val="115000"/>
                        </a:lnSpc>
                        <a:spcBef>
                          <a:spcPts val="0"/>
                        </a:spcBef>
                        <a:spcAft>
                          <a:spcPts val="0"/>
                        </a:spcAft>
                      </a:pPr>
                      <a:r>
                        <a:rPr lang="en-US" sz="1400">
                          <a:effectLst/>
                          <a:latin typeface="Calibri"/>
                          <a:ea typeface="Calibri"/>
                          <a:cs typeface="Times New Roman"/>
                        </a:rPr>
                        <a:t>Country_name</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Name of country</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20</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 </a:t>
                      </a:r>
                      <a:r>
                        <a:rPr lang="en-US" sz="1400" dirty="0" smtClean="0"/>
                        <a:t>Not null</a:t>
                      </a:r>
                      <a:endParaRPr lang="en-US" sz="1400" dirty="0">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a:xfrm>
            <a:off x="304800" y="228600"/>
            <a:ext cx="7696200" cy="1524000"/>
          </a:xfrm>
        </p:spPr>
        <p:txBody>
          <a:bodyPr>
            <a:normAutofit/>
          </a:bodyPr>
          <a:lstStyle/>
          <a:p>
            <a:pPr algn="l"/>
            <a:r>
              <a:rPr lang="en-US" sz="2000" b="1" dirty="0" smtClean="0"/>
              <a:t>8.Country</a:t>
            </a:r>
            <a:endParaRPr lang="en-US" sz="2000" b="1" dirty="0"/>
          </a:p>
        </p:txBody>
      </p:sp>
    </p:spTree>
    <p:extLst>
      <p:ext uri="{BB962C8B-B14F-4D97-AF65-F5344CB8AC3E}">
        <p14:creationId xmlns:p14="http://schemas.microsoft.com/office/powerpoint/2010/main" val="292296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26386532"/>
              </p:ext>
            </p:extLst>
          </p:nvPr>
        </p:nvGraphicFramePr>
        <p:xfrm>
          <a:off x="228600" y="2133600"/>
          <a:ext cx="7924800" cy="1854200"/>
        </p:xfrm>
        <a:graphic>
          <a:graphicData uri="http://schemas.openxmlformats.org/drawingml/2006/table">
            <a:tbl>
              <a:tblPr firstRow="1" bandRow="1">
                <a:tableStyleId>{073A0DAA-6AF3-43AB-8588-CEC1D06C72B9}</a:tableStyleId>
              </a:tblPr>
              <a:tblGrid>
                <a:gridCol w="1584960"/>
                <a:gridCol w="1584960"/>
                <a:gridCol w="1584960"/>
                <a:gridCol w="1584960"/>
                <a:gridCol w="1584960"/>
              </a:tblGrid>
              <a:tr h="370840">
                <a:tc>
                  <a:txBody>
                    <a:bodyPr/>
                    <a:lstStyle/>
                    <a:p>
                      <a:r>
                        <a:rPr lang="en-US" dirty="0" smtClean="0"/>
                        <a:t>Column</a:t>
                      </a:r>
                      <a:r>
                        <a:rPr lang="en-US" baseline="0" dirty="0" smtClean="0"/>
                        <a:t> name</a:t>
                      </a:r>
                      <a:endParaRPr lang="en-US" dirty="0"/>
                    </a:p>
                  </a:txBody>
                  <a:tcPr/>
                </a:tc>
                <a:tc>
                  <a:txBody>
                    <a:bodyPr/>
                    <a:lstStyle/>
                    <a:p>
                      <a:r>
                        <a:rPr lang="en-US" dirty="0" smtClean="0"/>
                        <a:t>Description</a:t>
                      </a:r>
                      <a:endParaRPr lang="en-US" dirty="0"/>
                    </a:p>
                  </a:txBody>
                  <a:tcPr/>
                </a:tc>
                <a:tc>
                  <a:txBody>
                    <a:bodyPr/>
                    <a:lstStyle/>
                    <a:p>
                      <a:r>
                        <a:rPr lang="en-US" dirty="0" smtClean="0"/>
                        <a:t>Data type</a:t>
                      </a:r>
                      <a:endParaRPr lang="en-US" dirty="0"/>
                    </a:p>
                  </a:txBody>
                  <a:tcPr/>
                </a:tc>
                <a:tc>
                  <a:txBody>
                    <a:bodyPr/>
                    <a:lstStyle/>
                    <a:p>
                      <a:r>
                        <a:rPr lang="en-US" dirty="0" smtClean="0"/>
                        <a:t>Width/Size</a:t>
                      </a:r>
                      <a:endParaRPr lang="en-US" dirty="0"/>
                    </a:p>
                  </a:txBody>
                  <a:tcPr/>
                </a:tc>
                <a:tc>
                  <a:txBody>
                    <a:bodyPr/>
                    <a:lstStyle/>
                    <a:p>
                      <a:r>
                        <a:rPr lang="en-US" dirty="0" smtClean="0"/>
                        <a:t>Constrain</a:t>
                      </a:r>
                      <a:endParaRPr lang="en-US" dirty="0"/>
                    </a:p>
                  </a:txBody>
                  <a:tcPr/>
                </a:tc>
              </a:tr>
              <a:tr h="370840">
                <a:tc>
                  <a:txBody>
                    <a:bodyPr/>
                    <a:lstStyle/>
                    <a:p>
                      <a:pPr marL="0" marR="0">
                        <a:lnSpc>
                          <a:spcPct val="115000"/>
                        </a:lnSpc>
                        <a:spcBef>
                          <a:spcPts val="0"/>
                        </a:spcBef>
                        <a:spcAft>
                          <a:spcPts val="0"/>
                        </a:spcAft>
                      </a:pPr>
                      <a:r>
                        <a:rPr lang="en-US" sz="1400" dirty="0">
                          <a:effectLst/>
                          <a:latin typeface="Calibri"/>
                          <a:ea typeface="Calibri"/>
                          <a:cs typeface="Times New Roman"/>
                        </a:rPr>
                        <a:t>RTO_ID</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Id of rto</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Primary key</a:t>
                      </a:r>
                    </a:p>
                  </a:txBody>
                  <a:tcPr marL="68580" marR="68580" marT="0" marB="0"/>
                </a:tc>
              </a:tr>
              <a:tr h="370840">
                <a:tc>
                  <a:txBody>
                    <a:bodyPr/>
                    <a:lstStyle/>
                    <a:p>
                      <a:pPr marL="0" marR="0">
                        <a:lnSpc>
                          <a:spcPct val="115000"/>
                        </a:lnSpc>
                        <a:spcBef>
                          <a:spcPts val="0"/>
                        </a:spcBef>
                        <a:spcAft>
                          <a:spcPts val="0"/>
                        </a:spcAft>
                      </a:pPr>
                      <a:r>
                        <a:rPr lang="en-US" sz="1400">
                          <a:effectLst/>
                          <a:latin typeface="Calibri"/>
                          <a:ea typeface="Calibri"/>
                          <a:cs typeface="Times New Roman"/>
                        </a:rPr>
                        <a:t>State_ID</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Id of state</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Foreign key</a:t>
                      </a:r>
                    </a:p>
                  </a:txBody>
                  <a:tcPr marL="68580" marR="68580" marT="0" marB="0"/>
                </a:tc>
              </a:tr>
              <a:tr h="370840">
                <a:tc>
                  <a:txBody>
                    <a:bodyPr/>
                    <a:lstStyle/>
                    <a:p>
                      <a:pPr marL="0" marR="0">
                        <a:lnSpc>
                          <a:spcPct val="115000"/>
                        </a:lnSpc>
                        <a:spcBef>
                          <a:spcPts val="0"/>
                        </a:spcBef>
                        <a:spcAft>
                          <a:spcPts val="0"/>
                        </a:spcAft>
                      </a:pPr>
                      <a:r>
                        <a:rPr lang="en-US" sz="1400">
                          <a:effectLst/>
                          <a:latin typeface="Calibri"/>
                          <a:ea typeface="Calibri"/>
                          <a:cs typeface="Times New Roman"/>
                        </a:rPr>
                        <a:t>City_id</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Id of city</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16 bit</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Foreign key</a:t>
                      </a:r>
                    </a:p>
                  </a:txBody>
                  <a:tcPr marL="68580" marR="68580" marT="0" marB="0"/>
                </a:tc>
              </a:tr>
              <a:tr h="370840">
                <a:tc>
                  <a:txBody>
                    <a:bodyPr/>
                    <a:lstStyle/>
                    <a:p>
                      <a:pPr marL="0" marR="0">
                        <a:lnSpc>
                          <a:spcPct val="115000"/>
                        </a:lnSpc>
                        <a:spcBef>
                          <a:spcPts val="0"/>
                        </a:spcBef>
                        <a:spcAft>
                          <a:spcPts val="0"/>
                        </a:spcAft>
                      </a:pPr>
                      <a:r>
                        <a:rPr lang="en-US" sz="1400">
                          <a:effectLst/>
                          <a:latin typeface="Calibri"/>
                          <a:ea typeface="Calibri"/>
                          <a:cs typeface="Times New Roman"/>
                        </a:rPr>
                        <a:t>Address</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Address of RTO</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Varchar</a:t>
                      </a:r>
                    </a:p>
                  </a:txBody>
                  <a:tcPr marL="68580" marR="68580" marT="0" marB="0"/>
                </a:tc>
                <a:tc>
                  <a:txBody>
                    <a:bodyPr/>
                    <a:lstStyle/>
                    <a:p>
                      <a:pPr marL="0" marR="0">
                        <a:lnSpc>
                          <a:spcPct val="115000"/>
                        </a:lnSpc>
                        <a:spcBef>
                          <a:spcPts val="0"/>
                        </a:spcBef>
                        <a:spcAft>
                          <a:spcPts val="0"/>
                        </a:spcAft>
                      </a:pPr>
                      <a:r>
                        <a:rPr lang="en-US" sz="1400">
                          <a:effectLst/>
                          <a:latin typeface="Calibri"/>
                          <a:ea typeface="Calibri"/>
                          <a:cs typeface="Times New Roman"/>
                        </a:rPr>
                        <a:t>70</a:t>
                      </a:r>
                    </a:p>
                  </a:txBody>
                  <a:tcPr marL="68580" marR="68580" marT="0" marB="0"/>
                </a:tc>
                <a:tc>
                  <a:txBody>
                    <a:bodyPr/>
                    <a:lstStyle/>
                    <a:p>
                      <a:pPr marL="0" marR="0">
                        <a:lnSpc>
                          <a:spcPct val="115000"/>
                        </a:lnSpc>
                        <a:spcBef>
                          <a:spcPts val="0"/>
                        </a:spcBef>
                        <a:spcAft>
                          <a:spcPts val="0"/>
                        </a:spcAft>
                      </a:pPr>
                      <a:r>
                        <a:rPr lang="en-US" sz="1400" dirty="0">
                          <a:effectLst/>
                          <a:latin typeface="Calibri"/>
                          <a:ea typeface="Calibri"/>
                          <a:cs typeface="Times New Roman"/>
                        </a:rPr>
                        <a:t> </a:t>
                      </a:r>
                      <a:r>
                        <a:rPr lang="en-US" sz="1400" dirty="0" smtClean="0"/>
                        <a:t>Not null</a:t>
                      </a:r>
                      <a:endParaRPr lang="en-US" sz="1400" dirty="0">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a:xfrm>
            <a:off x="228600" y="457200"/>
            <a:ext cx="7467600" cy="2133600"/>
          </a:xfrm>
        </p:spPr>
        <p:txBody>
          <a:bodyPr>
            <a:normAutofit/>
          </a:bodyPr>
          <a:lstStyle/>
          <a:p>
            <a:pPr algn="l"/>
            <a:r>
              <a:rPr lang="en-US" sz="2000" b="1" dirty="0"/>
              <a:t>9</a:t>
            </a:r>
            <a:r>
              <a:rPr lang="en-US" sz="2000" b="1" dirty="0" smtClean="0"/>
              <a:t>.Rto Details</a:t>
            </a:r>
            <a:endParaRPr lang="en-US" sz="2000" b="1" dirty="0"/>
          </a:p>
        </p:txBody>
      </p:sp>
    </p:spTree>
    <p:extLst>
      <p:ext uri="{BB962C8B-B14F-4D97-AF65-F5344CB8AC3E}">
        <p14:creationId xmlns:p14="http://schemas.microsoft.com/office/powerpoint/2010/main" val="7046972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Test Case</a:t>
            </a:r>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8596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077200" cy="7620000"/>
          </a:xfrm>
        </p:spPr>
        <p:txBody>
          <a:bodyPr>
            <a:normAutofit/>
          </a:bodyPr>
          <a:lstStyle/>
          <a:p>
            <a:pPr marL="0" indent="0">
              <a:buNone/>
            </a:pPr>
            <a:endParaRPr lang="en-US" b="1" dirty="0"/>
          </a:p>
          <a:p>
            <a:pPr marL="0" indent="0">
              <a:buNone/>
            </a:pP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r>
              <a:rPr lang="en-US" sz="2000" b="1" dirty="0" smtClean="0"/>
              <a:t> Scope</a:t>
            </a:r>
            <a:r>
              <a:rPr lang="en-US" sz="2000" b="1" dirty="0" smtClean="0"/>
              <a:t>:</a:t>
            </a:r>
          </a:p>
          <a:p>
            <a:pPr marL="0" indent="0">
              <a:buNone/>
            </a:pPr>
            <a:endParaRPr lang="en-US" sz="2000" b="1" dirty="0" smtClean="0"/>
          </a:p>
          <a:p>
            <a:r>
              <a:rPr lang="en-US" sz="2000" dirty="0" smtClean="0"/>
              <a:t>Scope </a:t>
            </a:r>
            <a:r>
              <a:rPr lang="en-US" sz="2000" dirty="0"/>
              <a:t>of The Regional Transport Office management  System User Online Apply Registration, Learning Licenses, Driving Licenses, get The Regional Transport Office  details,   get Status of Licenses and manage details of  Client when they apply for licenses appointment. </a:t>
            </a:r>
            <a:r>
              <a:rPr lang="en-US" sz="2000" dirty="0" smtClean="0"/>
              <a:t>Presenting </a:t>
            </a:r>
            <a:r>
              <a:rPr lang="en-US" sz="2000" dirty="0"/>
              <a:t>information in an easy and Intelligible Manner .it will </a:t>
            </a:r>
            <a:r>
              <a:rPr lang="en-US" sz="2000" dirty="0" smtClean="0"/>
              <a:t>reduce the </a:t>
            </a:r>
            <a:r>
              <a:rPr lang="en-US" sz="2000" dirty="0"/>
              <a:t>difficulties </a:t>
            </a:r>
            <a:r>
              <a:rPr lang="en-US" sz="2000" dirty="0" smtClean="0"/>
              <a:t>faced </a:t>
            </a:r>
            <a:r>
              <a:rPr lang="en-US" sz="2000" dirty="0"/>
              <a:t>on existing system.</a:t>
            </a:r>
          </a:p>
          <a:p>
            <a:pPr marL="0" indent="0">
              <a:buNone/>
            </a:pPr>
            <a:endParaRPr lang="en-US" sz="2000" dirty="0"/>
          </a:p>
          <a:p>
            <a:pPr marL="0" indent="0">
              <a:buNone/>
            </a:pPr>
            <a:endParaRPr lang="en-US" sz="2000" b="1" dirty="0"/>
          </a:p>
          <a:p>
            <a:pPr marL="0" indent="0">
              <a:buNone/>
            </a:pPr>
            <a:endParaRPr lang="en-US" b="1" dirty="0" smtClean="0"/>
          </a:p>
        </p:txBody>
      </p:sp>
      <p:sp>
        <p:nvSpPr>
          <p:cNvPr id="3" name="Title 2"/>
          <p:cNvSpPr>
            <a:spLocks noGrp="1"/>
          </p:cNvSpPr>
          <p:nvPr>
            <p:ph type="title"/>
          </p:nvPr>
        </p:nvSpPr>
        <p:spPr>
          <a:xfrm>
            <a:off x="6858000" y="4648200"/>
            <a:ext cx="2819400" cy="5715000"/>
          </a:xfrm>
        </p:spPr>
        <p:txBody>
          <a:bodyPr/>
          <a:lstStyle/>
          <a:p>
            <a:endParaRPr lang="en-US" dirty="0"/>
          </a:p>
        </p:txBody>
      </p:sp>
    </p:spTree>
    <p:extLst>
      <p:ext uri="{BB962C8B-B14F-4D97-AF65-F5344CB8AC3E}">
        <p14:creationId xmlns:p14="http://schemas.microsoft.com/office/powerpoint/2010/main" val="4102959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305800" cy="5714999"/>
          </a:xfrm>
        </p:spPr>
        <p:txBody>
          <a:bodyPr/>
          <a:lstStyle/>
          <a:p>
            <a:pPr marL="0" indent="0">
              <a:buNone/>
            </a:pPr>
            <a:endParaRPr lang="en-US" b="1" dirty="0"/>
          </a:p>
          <a:p>
            <a:pPr marL="0" indent="0">
              <a:buNone/>
            </a:pPr>
            <a:r>
              <a:rPr lang="en-US" sz="2000" b="1" dirty="0" smtClean="0"/>
              <a:t> Identification of need </a:t>
            </a:r>
          </a:p>
          <a:p>
            <a:pPr marL="0" indent="0">
              <a:buNone/>
            </a:pPr>
            <a:endParaRPr lang="en-US" b="1" dirty="0" smtClean="0"/>
          </a:p>
          <a:p>
            <a:r>
              <a:rPr lang="en-US" sz="1600" dirty="0"/>
              <a:t>A total manual system, which is running without any participation of a </a:t>
            </a:r>
            <a:r>
              <a:rPr lang="en-US" sz="1600" dirty="0" smtClean="0"/>
              <a:t>computer-definitely </a:t>
            </a:r>
            <a:r>
              <a:rPr lang="en-US" sz="1600" dirty="0"/>
              <a:t>have its own disadvantages. We know that the production and use of vehicles </a:t>
            </a:r>
            <a:r>
              <a:rPr lang="en-US" sz="1600" dirty="0" smtClean="0"/>
              <a:t>are  increasing </a:t>
            </a:r>
            <a:r>
              <a:rPr lang="en-US" sz="1600" dirty="0"/>
              <a:t>day by day. Hence the need of RTO is very important now days</a:t>
            </a:r>
            <a:r>
              <a:rPr lang="en-US" sz="1600" dirty="0" smtClean="0"/>
              <a:t>.</a:t>
            </a:r>
          </a:p>
          <a:p>
            <a:endParaRPr lang="en-US" sz="1600" dirty="0"/>
          </a:p>
          <a:p>
            <a:r>
              <a:rPr lang="en-US" sz="1600" dirty="0"/>
              <a:t>To know about the problems specifically, we have done a detailed study on </a:t>
            </a:r>
            <a:r>
              <a:rPr lang="en-US" sz="1600" dirty="0" smtClean="0"/>
              <a:t>the  whole </a:t>
            </a:r>
            <a:r>
              <a:rPr lang="en-US" sz="1600" dirty="0"/>
              <a:t> procedure of the system which is currently running.</a:t>
            </a:r>
          </a:p>
          <a:p>
            <a:endParaRPr lang="en-US" sz="1600" dirty="0" smtClean="0"/>
          </a:p>
          <a:p>
            <a:r>
              <a:rPr lang="en-US" sz="1600" dirty="0"/>
              <a:t>I</a:t>
            </a:r>
            <a:r>
              <a:rPr lang="en-US" sz="1600" dirty="0" smtClean="0"/>
              <a:t>ntermediate </a:t>
            </a:r>
            <a:r>
              <a:rPr lang="en-US" sz="1600" dirty="0"/>
              <a:t>persons &amp; </a:t>
            </a:r>
            <a:r>
              <a:rPr lang="en-US" sz="1600" dirty="0" smtClean="0"/>
              <a:t>institutions will collect more money for license than it’s fee.</a:t>
            </a:r>
          </a:p>
          <a:p>
            <a:endParaRPr lang="en-US" sz="1600" dirty="0"/>
          </a:p>
          <a:p>
            <a:r>
              <a:rPr lang="en-US" sz="1600" dirty="0" smtClean="0"/>
              <a:t>In existing system user can not check  his/her license status.</a:t>
            </a:r>
            <a:endParaRPr lang="en-US" sz="1600" dirty="0"/>
          </a:p>
          <a:p>
            <a:pPr marL="0" indent="0">
              <a:buNone/>
            </a:pPr>
            <a:endParaRPr lang="en-US" sz="1600" b="1" dirty="0" smtClean="0"/>
          </a:p>
          <a:p>
            <a:r>
              <a:rPr lang="en-US" sz="1600" dirty="0" smtClean="0"/>
              <a:t>User can not get any type of alert for license.</a:t>
            </a:r>
            <a:endParaRPr lang="en-US" sz="1600" dirty="0"/>
          </a:p>
        </p:txBody>
      </p:sp>
      <p:sp>
        <p:nvSpPr>
          <p:cNvPr id="3" name="Title 2"/>
          <p:cNvSpPr>
            <a:spLocks noGrp="1"/>
          </p:cNvSpPr>
          <p:nvPr>
            <p:ph type="title"/>
          </p:nvPr>
        </p:nvSpPr>
        <p:spPr>
          <a:xfrm>
            <a:off x="7315200" y="5638800"/>
            <a:ext cx="2819400" cy="5715000"/>
          </a:xfrm>
        </p:spPr>
        <p:txBody>
          <a:bodyPr/>
          <a:lstStyle/>
          <a:p>
            <a:endParaRPr lang="en-US" dirty="0"/>
          </a:p>
        </p:txBody>
      </p:sp>
    </p:spTree>
    <p:extLst>
      <p:ext uri="{BB962C8B-B14F-4D97-AF65-F5344CB8AC3E}">
        <p14:creationId xmlns:p14="http://schemas.microsoft.com/office/powerpoint/2010/main" val="3291243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382000" cy="5714999"/>
          </a:xfrm>
        </p:spPr>
        <p:txBody>
          <a:bodyPr/>
          <a:lstStyle/>
          <a:p>
            <a:pPr marL="0" indent="0">
              <a:buNone/>
            </a:pPr>
            <a:r>
              <a:rPr lang="en-US" sz="2000" b="1" dirty="0"/>
              <a:t>proposed </a:t>
            </a:r>
            <a:r>
              <a:rPr lang="en-US" sz="2000" b="1" dirty="0" smtClean="0"/>
              <a:t>system</a:t>
            </a:r>
          </a:p>
          <a:p>
            <a:pPr marL="0" indent="0">
              <a:buNone/>
            </a:pPr>
            <a:endParaRPr lang="en-US" sz="2000" b="1" dirty="0" smtClean="0"/>
          </a:p>
          <a:p>
            <a:r>
              <a:rPr lang="en-US" dirty="0" smtClean="0"/>
              <a:t>Issue </a:t>
            </a:r>
            <a:r>
              <a:rPr lang="en-US" dirty="0"/>
              <a:t>of information’s about license, which include application forms, </a:t>
            </a:r>
            <a:r>
              <a:rPr lang="en-US" dirty="0" smtClean="0"/>
              <a:t>demo of </a:t>
            </a:r>
            <a:r>
              <a:rPr lang="en-US" dirty="0"/>
              <a:t> </a:t>
            </a:r>
            <a:r>
              <a:rPr lang="en-US" dirty="0" smtClean="0"/>
              <a:t>leaner’s license </a:t>
            </a:r>
            <a:r>
              <a:rPr lang="en-US" dirty="0"/>
              <a:t>test and other </a:t>
            </a:r>
            <a:r>
              <a:rPr lang="en-US" dirty="0" smtClean="0"/>
              <a:t>information's.</a:t>
            </a:r>
          </a:p>
          <a:p>
            <a:pPr marL="0" indent="0">
              <a:buNone/>
            </a:pPr>
            <a:endParaRPr lang="en-US" dirty="0" smtClean="0"/>
          </a:p>
          <a:p>
            <a:r>
              <a:rPr lang="en-US" dirty="0"/>
              <a:t>Separate account for the license holders and admin</a:t>
            </a:r>
            <a:r>
              <a:rPr lang="en-US" dirty="0" smtClean="0"/>
              <a:t>.</a:t>
            </a:r>
          </a:p>
          <a:p>
            <a:endParaRPr lang="en-US" dirty="0" smtClean="0"/>
          </a:p>
          <a:p>
            <a:r>
              <a:rPr lang="en-US" dirty="0"/>
              <a:t>Proposed system is an online </a:t>
            </a:r>
            <a:r>
              <a:rPr lang="en-US" dirty="0" smtClean="0"/>
              <a:t>system </a:t>
            </a:r>
            <a:r>
              <a:rPr lang="en-US" dirty="0"/>
              <a:t>so any persons can browse the </a:t>
            </a:r>
            <a:r>
              <a:rPr lang="en-US" dirty="0" smtClean="0"/>
              <a:t>site </a:t>
            </a:r>
            <a:r>
              <a:rPr lang="en-US" dirty="0"/>
              <a:t>and </a:t>
            </a:r>
            <a:r>
              <a:rPr lang="en-US" dirty="0" smtClean="0"/>
              <a:t>apply for learning license.</a:t>
            </a:r>
          </a:p>
          <a:p>
            <a:endParaRPr lang="en-US" dirty="0" smtClean="0"/>
          </a:p>
          <a:p>
            <a:r>
              <a:rPr lang="en-US" dirty="0" smtClean="0"/>
              <a:t>Avoid </a:t>
            </a:r>
            <a:r>
              <a:rPr lang="en-US" dirty="0"/>
              <a:t>intermediate persons </a:t>
            </a:r>
            <a:r>
              <a:rPr lang="en-US" dirty="0" smtClean="0"/>
              <a:t>and </a:t>
            </a:r>
            <a:r>
              <a:rPr lang="en-US" dirty="0"/>
              <a:t>institutions</a:t>
            </a:r>
            <a:r>
              <a:rPr lang="en-US" dirty="0" smtClean="0"/>
              <a:t>.</a:t>
            </a:r>
          </a:p>
          <a:p>
            <a:endParaRPr lang="en-US" dirty="0" smtClean="0"/>
          </a:p>
          <a:p>
            <a:r>
              <a:rPr lang="en-US" dirty="0"/>
              <a:t>Demo questions of learner’s license test will help the users in their license test</a:t>
            </a:r>
            <a:r>
              <a:rPr lang="en-US" dirty="0" smtClean="0"/>
              <a:t>.</a:t>
            </a:r>
          </a:p>
          <a:p>
            <a:endParaRPr lang="en-US" dirty="0" smtClean="0"/>
          </a:p>
          <a:p>
            <a:r>
              <a:rPr lang="en-US" dirty="0" smtClean="0"/>
              <a:t>User can check status of license.</a:t>
            </a:r>
            <a:endParaRPr lang="en-US" dirty="0"/>
          </a:p>
        </p:txBody>
      </p:sp>
      <p:sp>
        <p:nvSpPr>
          <p:cNvPr id="3" name="Title 2"/>
          <p:cNvSpPr>
            <a:spLocks noGrp="1"/>
          </p:cNvSpPr>
          <p:nvPr>
            <p:ph type="title"/>
          </p:nvPr>
        </p:nvSpPr>
        <p:spPr>
          <a:xfrm>
            <a:off x="7162800" y="6248400"/>
            <a:ext cx="2819400" cy="5715000"/>
          </a:xfrm>
        </p:spPr>
        <p:txBody>
          <a:bodyPr/>
          <a:lstStyle/>
          <a:p>
            <a:endParaRPr lang="en-US" dirty="0"/>
          </a:p>
        </p:txBody>
      </p:sp>
    </p:spTree>
    <p:extLst>
      <p:ext uri="{BB962C8B-B14F-4D97-AF65-F5344CB8AC3E}">
        <p14:creationId xmlns:p14="http://schemas.microsoft.com/office/powerpoint/2010/main" val="3910094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714999"/>
          </a:xfrm>
        </p:spPr>
        <p:txBody>
          <a:bodyPr/>
          <a:lstStyle/>
          <a:p>
            <a:pPr marL="0" indent="0">
              <a:buNone/>
            </a:pPr>
            <a:r>
              <a:rPr lang="en-US" sz="2000" b="1" dirty="0" smtClean="0"/>
              <a:t> Technology Used</a:t>
            </a:r>
          </a:p>
          <a:p>
            <a:pPr marL="0" indent="0">
              <a:buNone/>
            </a:pPr>
            <a:endParaRPr lang="en-US" sz="2000" b="1" dirty="0"/>
          </a:p>
          <a:p>
            <a:r>
              <a:rPr lang="en-US" sz="1600" dirty="0"/>
              <a:t>Type – Web</a:t>
            </a:r>
          </a:p>
          <a:p>
            <a:r>
              <a:rPr lang="en-US" sz="1600" dirty="0" smtClean="0"/>
              <a:t>Front </a:t>
            </a:r>
            <a:r>
              <a:rPr lang="en-US" sz="1600" dirty="0"/>
              <a:t>End – ASP.NET with C# .</a:t>
            </a:r>
            <a:r>
              <a:rPr lang="en-US" sz="1600" dirty="0" smtClean="0"/>
              <a:t>NET , </a:t>
            </a:r>
            <a:r>
              <a:rPr lang="en-US" sz="1600" dirty="0"/>
              <a:t>Ajax.net</a:t>
            </a:r>
          </a:p>
          <a:p>
            <a:r>
              <a:rPr lang="en-US" sz="1600" dirty="0" smtClean="0"/>
              <a:t>Back </a:t>
            </a:r>
            <a:r>
              <a:rPr lang="en-US" sz="1600" dirty="0"/>
              <a:t>End – SQL </a:t>
            </a:r>
            <a:r>
              <a:rPr lang="en-US" sz="1600" dirty="0" smtClean="0"/>
              <a:t>Server</a:t>
            </a:r>
            <a:endParaRPr lang="en-US" sz="1600" dirty="0"/>
          </a:p>
          <a:p>
            <a:r>
              <a:rPr lang="en-US" sz="1600" dirty="0" smtClean="0"/>
              <a:t>Operating </a:t>
            </a:r>
            <a:r>
              <a:rPr lang="en-US" sz="1600" dirty="0"/>
              <a:t>System : Windows</a:t>
            </a:r>
          </a:p>
          <a:p>
            <a:r>
              <a:rPr lang="en-US" sz="1600" dirty="0" smtClean="0"/>
              <a:t>Client </a:t>
            </a:r>
            <a:r>
              <a:rPr lang="en-US" sz="1600" dirty="0"/>
              <a:t>Side : HTML , Bootstrap , JQuery  </a:t>
            </a:r>
          </a:p>
          <a:p>
            <a:pPr marL="0" indent="0">
              <a:buNone/>
            </a:pPr>
            <a:endParaRPr lang="en-US" sz="2000" b="1" dirty="0" smtClean="0"/>
          </a:p>
          <a:p>
            <a:endParaRPr lang="en-US" sz="2000" b="1" dirty="0"/>
          </a:p>
        </p:txBody>
      </p:sp>
      <p:sp>
        <p:nvSpPr>
          <p:cNvPr id="3" name="Title 2"/>
          <p:cNvSpPr>
            <a:spLocks noGrp="1"/>
          </p:cNvSpPr>
          <p:nvPr>
            <p:ph type="title"/>
          </p:nvPr>
        </p:nvSpPr>
        <p:spPr>
          <a:xfrm>
            <a:off x="7391400" y="6096000"/>
            <a:ext cx="2819400" cy="5715000"/>
          </a:xfrm>
        </p:spPr>
        <p:txBody>
          <a:bodyPr/>
          <a:lstStyle/>
          <a:p>
            <a:endParaRPr lang="en-US" dirty="0"/>
          </a:p>
        </p:txBody>
      </p:sp>
    </p:spTree>
    <p:extLst>
      <p:ext uri="{BB962C8B-B14F-4D97-AF65-F5344CB8AC3E}">
        <p14:creationId xmlns:p14="http://schemas.microsoft.com/office/powerpoint/2010/main" val="88947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305800" cy="5714999"/>
          </a:xfrm>
        </p:spPr>
        <p:txBody>
          <a:bodyPr/>
          <a:lstStyle/>
          <a:p>
            <a:pPr marL="0" indent="0">
              <a:buNone/>
            </a:pPr>
            <a:r>
              <a:rPr lang="en-US" sz="2000" b="1" dirty="0" smtClean="0"/>
              <a:t> Functional Requirement</a:t>
            </a:r>
          </a:p>
          <a:p>
            <a:pPr marL="0" indent="0">
              <a:buNone/>
            </a:pPr>
            <a:endParaRPr lang="en-US" sz="2000" b="1" dirty="0" smtClean="0"/>
          </a:p>
          <a:p>
            <a:pPr marL="0" indent="0">
              <a:buNone/>
            </a:pPr>
            <a:r>
              <a:rPr lang="en-US" sz="1600" dirty="0"/>
              <a:t>1. Customer/Staff Login</a:t>
            </a:r>
          </a:p>
          <a:p>
            <a:pPr marL="0" indent="0">
              <a:buNone/>
            </a:pPr>
            <a:r>
              <a:rPr lang="en-US" sz="1600" dirty="0"/>
              <a:t>2. Customer registration</a:t>
            </a:r>
          </a:p>
          <a:p>
            <a:pPr marL="0" indent="0">
              <a:buNone/>
            </a:pPr>
            <a:r>
              <a:rPr lang="en-US" sz="1600" dirty="0"/>
              <a:t>3. Learning Licenses Appointment</a:t>
            </a:r>
          </a:p>
          <a:p>
            <a:pPr marL="0" indent="0">
              <a:buNone/>
            </a:pPr>
            <a:r>
              <a:rPr lang="en-US" sz="1600" dirty="0"/>
              <a:t>4. Driving Licenses Appointment</a:t>
            </a:r>
          </a:p>
          <a:p>
            <a:pPr marL="0" indent="0">
              <a:buNone/>
            </a:pPr>
            <a:r>
              <a:rPr lang="en-US" sz="1600" dirty="0"/>
              <a:t>5. Generate </a:t>
            </a:r>
            <a:r>
              <a:rPr lang="en-US" sz="1600" dirty="0" smtClean="0"/>
              <a:t> Learning Licenses Report</a:t>
            </a:r>
            <a:endParaRPr lang="en-US" sz="1600" dirty="0"/>
          </a:p>
          <a:p>
            <a:pPr marL="0" indent="0">
              <a:buNone/>
            </a:pPr>
            <a:r>
              <a:rPr lang="en-US" sz="1600" dirty="0"/>
              <a:t>6. Get The Regional Transport Office Details</a:t>
            </a:r>
          </a:p>
          <a:p>
            <a:pPr marL="0" indent="0">
              <a:buNone/>
            </a:pPr>
            <a:r>
              <a:rPr lang="en-US" sz="1600" dirty="0"/>
              <a:t>7. Check Status of Licenses</a:t>
            </a:r>
          </a:p>
        </p:txBody>
      </p:sp>
      <p:sp>
        <p:nvSpPr>
          <p:cNvPr id="3" name="Title 2"/>
          <p:cNvSpPr>
            <a:spLocks noGrp="1"/>
          </p:cNvSpPr>
          <p:nvPr>
            <p:ph type="title"/>
          </p:nvPr>
        </p:nvSpPr>
        <p:spPr>
          <a:xfrm>
            <a:off x="8077200" y="5867400"/>
            <a:ext cx="2819400" cy="5715000"/>
          </a:xfrm>
        </p:spPr>
        <p:txBody>
          <a:bodyPr/>
          <a:lstStyle/>
          <a:p>
            <a:endParaRPr lang="en-US" dirty="0"/>
          </a:p>
        </p:txBody>
      </p:sp>
    </p:spTree>
    <p:extLst>
      <p:ext uri="{BB962C8B-B14F-4D97-AF65-F5344CB8AC3E}">
        <p14:creationId xmlns:p14="http://schemas.microsoft.com/office/powerpoint/2010/main" val="3222838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077200" cy="5714999"/>
          </a:xfrm>
        </p:spPr>
        <p:txBody>
          <a:bodyPr/>
          <a:lstStyle/>
          <a:p>
            <a:r>
              <a:rPr lang="en-US" sz="2000" b="1" dirty="0" smtClean="0"/>
              <a:t>Non Functional Requirement</a:t>
            </a:r>
          </a:p>
          <a:p>
            <a:endParaRPr lang="en-US" sz="2000" b="1" dirty="0"/>
          </a:p>
          <a:p>
            <a:r>
              <a:rPr lang="en-US" sz="1600" dirty="0" smtClean="0"/>
              <a:t>1. Portable</a:t>
            </a:r>
          </a:p>
          <a:p>
            <a:r>
              <a:rPr lang="en-US" sz="1600" dirty="0" smtClean="0"/>
              <a:t>2. Performance</a:t>
            </a:r>
          </a:p>
          <a:p>
            <a:r>
              <a:rPr lang="en-US" sz="1600" dirty="0" smtClean="0"/>
              <a:t>3. Security</a:t>
            </a:r>
          </a:p>
          <a:p>
            <a:r>
              <a:rPr lang="en-US" sz="1600" dirty="0" smtClean="0"/>
              <a:t>4. Documentation</a:t>
            </a:r>
          </a:p>
          <a:p>
            <a:r>
              <a:rPr lang="en-US" sz="1600" dirty="0" smtClean="0"/>
              <a:t>5</a:t>
            </a:r>
            <a:r>
              <a:rPr lang="en-US" sz="1600" dirty="0"/>
              <a:t>. </a:t>
            </a:r>
            <a:r>
              <a:rPr lang="en-US" sz="1600" dirty="0" smtClean="0"/>
              <a:t>Maintainability</a:t>
            </a:r>
          </a:p>
          <a:p>
            <a:pPr marL="0" indent="0">
              <a:buNone/>
            </a:pPr>
            <a:endParaRPr lang="en-US" sz="2000" b="1" dirty="0" smtClean="0"/>
          </a:p>
          <a:p>
            <a:endParaRPr lang="en-US" dirty="0"/>
          </a:p>
        </p:txBody>
      </p:sp>
      <p:sp>
        <p:nvSpPr>
          <p:cNvPr id="3" name="Title 2"/>
          <p:cNvSpPr>
            <a:spLocks noGrp="1"/>
          </p:cNvSpPr>
          <p:nvPr>
            <p:ph type="title"/>
          </p:nvPr>
        </p:nvSpPr>
        <p:spPr>
          <a:xfrm>
            <a:off x="7924800" y="5715000"/>
            <a:ext cx="2819400" cy="5715000"/>
          </a:xfrm>
        </p:spPr>
        <p:txBody>
          <a:bodyPr/>
          <a:lstStyle/>
          <a:p>
            <a:endParaRPr lang="en-US" dirty="0"/>
          </a:p>
        </p:txBody>
      </p:sp>
    </p:spTree>
    <p:extLst>
      <p:ext uri="{BB962C8B-B14F-4D97-AF65-F5344CB8AC3E}">
        <p14:creationId xmlns:p14="http://schemas.microsoft.com/office/powerpoint/2010/main" val="3152228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916</TotalTime>
  <Words>1215</Words>
  <Application>Microsoft Office PowerPoint</Application>
  <PresentationFormat>On-screen Show (4:3)</PresentationFormat>
  <Paragraphs>507</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Composite</vt:lpstr>
      <vt:lpstr>                      The Regional Transport Office Management </vt:lpstr>
      <vt:lpstr>Project Definition</vt:lpstr>
      <vt:lpstr>SRS (Software Requirement Specification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 Dictionary 1. Register    </vt:lpstr>
      <vt:lpstr>2. Learning Licenses  </vt:lpstr>
      <vt:lpstr>  </vt:lpstr>
      <vt:lpstr>3. Driving Licenses </vt:lpstr>
      <vt:lpstr>   4. FileUpolad </vt:lpstr>
      <vt:lpstr>5. Report_log </vt:lpstr>
      <vt:lpstr>    6.City  </vt:lpstr>
      <vt:lpstr>7. STATE</vt:lpstr>
      <vt:lpstr>8.Country</vt:lpstr>
      <vt:lpstr>9.Rto Details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149</cp:revision>
  <dcterms:created xsi:type="dcterms:W3CDTF">2017-08-31T12:54:10Z</dcterms:created>
  <dcterms:modified xsi:type="dcterms:W3CDTF">2017-10-28T18:04:55Z</dcterms:modified>
</cp:coreProperties>
</file>