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Play" pitchFamily="2" charset="0"/>
      <p:regular r:id="rId8"/>
      <p:bold r:id="rId9"/>
    </p:embeddedFont>
    <p:embeddedFont>
      <p:font typeface="Poppins" pitchFamily="2" charset="77"/>
      <p:regular r:id="rId10"/>
      <p:bold r:id="rId11"/>
      <p:italic r:id="rId12"/>
      <p:boldItalic r:id="rId13"/>
    </p:embeddedFont>
    <p:embeddedFont>
      <p:font typeface="Poppins SemiBold" panose="020B0604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1v4NZ/GynH4q/D+haDClzjtKTE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0"/>
    <p:restoredTop sz="94694"/>
  </p:normalViewPr>
  <p:slideViewPr>
    <p:cSldViewPr snapToGrid="0">
      <p:cViewPr>
        <p:scale>
          <a:sx n="155" d="100"/>
          <a:sy n="155" d="100"/>
        </p:scale>
        <p:origin x="-8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heme" Target="theme/theme1.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7"/>
          <p:cNvSpPr>
            <a:spLocks noGrp="1"/>
          </p:cNvSpPr>
          <p:nvPr>
            <p:ph type="pic" idx="2"/>
          </p:nvPr>
        </p:nvSpPr>
        <p:spPr>
          <a:xfrm>
            <a:off x="5183188" y="987425"/>
            <a:ext cx="6172200" cy="4873625"/>
          </a:xfrm>
          <a:prstGeom prst="rect">
            <a:avLst/>
          </a:prstGeom>
          <a:noFill/>
          <a:ln>
            <a:noFill/>
          </a:ln>
        </p:spPr>
      </p:sp>
      <p:sp>
        <p:nvSpPr>
          <p:cNvPr id="78" name="Google Shape;78;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Option 1 1">
  <p:cSld name="Content Option 1 1">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675833" y="414528"/>
            <a:ext cx="10840400" cy="1143200"/>
          </a:xfrm>
          <a:prstGeom prst="rect">
            <a:avLst/>
          </a:prstGeom>
          <a:noFill/>
          <a:ln>
            <a:noFill/>
          </a:ln>
        </p:spPr>
        <p:txBody>
          <a:bodyPr spcFirstLastPara="1" wrap="square" lIns="0" tIns="91425" rIns="0" bIns="0" anchor="t" anchorCtr="0">
            <a:noAutofit/>
          </a:bodyPr>
          <a:lstStyle>
            <a:lvl1pPr marR="0" lvl="0" algn="l">
              <a:lnSpc>
                <a:spcPct val="108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1pPr>
            <a:lvl2pPr marR="0" lvl="1"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endParaRPr/>
          </a:p>
        </p:txBody>
      </p:sp>
      <p:sp>
        <p:nvSpPr>
          <p:cNvPr id="23" name="Google Shape;23;p8"/>
          <p:cNvSpPr/>
          <p:nvPr/>
        </p:nvSpPr>
        <p:spPr>
          <a:xfrm rot="-5400000">
            <a:off x="1481867" y="-439600"/>
            <a:ext cx="96400" cy="1697200"/>
          </a:xfrm>
          <a:prstGeom prst="rect">
            <a:avLst/>
          </a:prstGeom>
          <a:gradFill>
            <a:gsLst>
              <a:gs pos="0">
                <a:srgbClr val="D3002D"/>
              </a:gs>
              <a:gs pos="100000">
                <a:srgbClr val="F18901"/>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4" name="Google Shape;24;p8"/>
          <p:cNvSpPr txBox="1">
            <a:spLocks noGrp="1"/>
          </p:cNvSpPr>
          <p:nvPr>
            <p:ph type="body" idx="1"/>
          </p:nvPr>
        </p:nvSpPr>
        <p:spPr>
          <a:xfrm>
            <a:off x="675833" y="2505300"/>
            <a:ext cx="10976800" cy="3895600"/>
          </a:xfrm>
          <a:prstGeom prst="rect">
            <a:avLst/>
          </a:prstGeom>
          <a:noFill/>
          <a:ln>
            <a:noFill/>
          </a:ln>
        </p:spPr>
        <p:txBody>
          <a:bodyPr spcFirstLastPara="1" wrap="square" lIns="0" tIns="0" rIns="182875" bIns="0" anchor="t" anchorCtr="0">
            <a:noAutofit/>
          </a:bodyPr>
          <a:lstStyle>
            <a:lvl1pPr marL="457200" marR="0" lvl="0" indent="-317500" algn="l">
              <a:lnSpc>
                <a:spcPct val="115000"/>
              </a:lnSpc>
              <a:spcBef>
                <a:spcPts val="0"/>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1pPr>
            <a:lvl2pPr marL="914400" marR="0" lvl="1" indent="-317500" algn="l">
              <a:lnSpc>
                <a:spcPct val="115000"/>
              </a:lnSpc>
              <a:spcBef>
                <a:spcPts val="1333"/>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2pPr>
            <a:lvl3pPr marL="1371600" marR="0" lvl="2" indent="-317500" algn="l">
              <a:lnSpc>
                <a:spcPct val="115000"/>
              </a:lnSpc>
              <a:spcBef>
                <a:spcPts val="1333"/>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3pPr>
            <a:lvl4pPr marL="1828800" marR="0" lvl="3" indent="-317500" algn="l">
              <a:lnSpc>
                <a:spcPct val="115000"/>
              </a:lnSpc>
              <a:spcBef>
                <a:spcPts val="1333"/>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4pPr>
            <a:lvl5pPr marL="2286000" marR="0" lvl="4" indent="-317500" algn="l">
              <a:lnSpc>
                <a:spcPct val="115000"/>
              </a:lnSpc>
              <a:spcBef>
                <a:spcPts val="1333"/>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5pPr>
            <a:lvl6pPr marL="2743200" marR="0" lvl="5" indent="-317500" algn="l">
              <a:lnSpc>
                <a:spcPct val="115000"/>
              </a:lnSpc>
              <a:spcBef>
                <a:spcPts val="1333"/>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6pPr>
            <a:lvl7pPr marL="3200400" marR="0" lvl="6" indent="-317500" algn="l">
              <a:lnSpc>
                <a:spcPct val="115000"/>
              </a:lnSpc>
              <a:spcBef>
                <a:spcPts val="1333"/>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7pPr>
            <a:lvl8pPr marL="3657600" marR="0" lvl="7" indent="-317500" algn="l">
              <a:lnSpc>
                <a:spcPct val="115000"/>
              </a:lnSpc>
              <a:spcBef>
                <a:spcPts val="1333"/>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8pPr>
            <a:lvl9pPr marL="4114800" marR="0" lvl="8" indent="-317500" algn="l">
              <a:lnSpc>
                <a:spcPct val="115000"/>
              </a:lnSpc>
              <a:spcBef>
                <a:spcPts val="1333"/>
              </a:spcBef>
              <a:spcAft>
                <a:spcPts val="1333"/>
              </a:spcAft>
              <a:buClr>
                <a:schemeClr val="dk2"/>
              </a:buClr>
              <a:buSzPts val="1400"/>
              <a:buFont typeface="Arial"/>
              <a:buChar char="■"/>
              <a:defRPr sz="1867" b="0" i="0" u="none" strike="noStrike" cap="none">
                <a:solidFill>
                  <a:srgbClr val="000000"/>
                </a:solidFill>
                <a:latin typeface="Arial"/>
                <a:ea typeface="Arial"/>
                <a:cs typeface="Arial"/>
                <a:sym typeface="Arial"/>
              </a:defRPr>
            </a:lvl9pPr>
          </a:lstStyle>
          <a:p>
            <a:endParaRPr/>
          </a:p>
        </p:txBody>
      </p:sp>
      <p:sp>
        <p:nvSpPr>
          <p:cNvPr id="25" name="Google Shape;25;p8"/>
          <p:cNvSpPr txBox="1">
            <a:spLocks noGrp="1"/>
          </p:cNvSpPr>
          <p:nvPr>
            <p:ph type="body" idx="2"/>
          </p:nvPr>
        </p:nvSpPr>
        <p:spPr>
          <a:xfrm>
            <a:off x="675833" y="6400800"/>
            <a:ext cx="10840400" cy="457200"/>
          </a:xfrm>
          <a:prstGeom prst="rect">
            <a:avLst/>
          </a:prstGeom>
          <a:noFill/>
          <a:ln>
            <a:noFill/>
          </a:ln>
        </p:spPr>
        <p:txBody>
          <a:bodyPr spcFirstLastPara="1" wrap="square" lIns="0" tIns="0" rIns="0" bIns="0" anchor="t" anchorCtr="0">
            <a:noAutofit/>
          </a:bodyPr>
          <a:lstStyle>
            <a:lvl1pPr marL="457200" marR="0" lvl="0"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1pPr>
            <a:lvl2pPr marL="914400" marR="0" lvl="1"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2pPr>
            <a:lvl3pPr marL="1371600" marR="0" lvl="2"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3pPr>
            <a:lvl4pPr marL="1828800" marR="0" lvl="3"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4pPr>
            <a:lvl5pPr marL="2286000" marR="0" lvl="4"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5pPr>
            <a:lvl6pPr marL="2743200" marR="0" lvl="5"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6pPr>
            <a:lvl7pPr marL="3200400" marR="0" lvl="6"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7pPr>
            <a:lvl8pPr marL="3657600" marR="0" lvl="7"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8pPr>
            <a:lvl9pPr marL="4114800" marR="0" lvl="8"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9pPr>
          </a:lstStyle>
          <a:p>
            <a:endParaRPr/>
          </a:p>
        </p:txBody>
      </p:sp>
      <p:pic>
        <p:nvPicPr>
          <p:cNvPr id="26" name="Google Shape;26;p8"/>
          <p:cNvPicPr preferRelativeResize="0"/>
          <p:nvPr/>
        </p:nvPicPr>
        <p:blipFill rotWithShape="1">
          <a:blip r:embed="rId2">
            <a:alphaModFix/>
          </a:blip>
          <a:srcRect/>
          <a:stretch/>
        </p:blipFill>
        <p:spPr>
          <a:xfrm>
            <a:off x="11287570" y="213754"/>
            <a:ext cx="593409" cy="486900"/>
          </a:xfrm>
          <a:prstGeom prst="rect">
            <a:avLst/>
          </a:prstGeom>
          <a:noFill/>
          <a:ln>
            <a:noFill/>
          </a:ln>
        </p:spPr>
      </p:pic>
      <p:sp>
        <p:nvSpPr>
          <p:cNvPr id="27" name="Google Shape;27;p8"/>
          <p:cNvSpPr txBox="1">
            <a:spLocks noGrp="1"/>
          </p:cNvSpPr>
          <p:nvPr>
            <p:ph type="sldNum" idx="12"/>
          </p:nvPr>
        </p:nvSpPr>
        <p:spPr>
          <a:xfrm>
            <a:off x="11652700" y="6573833"/>
            <a:ext cx="539200" cy="2840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1pPr>
            <a:lvl2pPr marL="0" marR="0" lvl="1"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2pPr>
            <a:lvl3pPr marL="0" marR="0" lvl="2"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3pPr>
            <a:lvl4pPr marL="0" marR="0" lvl="3"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4pPr>
            <a:lvl5pPr marL="0" marR="0" lvl="4"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5pPr>
            <a:lvl6pPr marL="0" marR="0" lvl="5"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6pPr>
            <a:lvl7pPr marL="0" marR="0" lvl="6"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7pPr>
            <a:lvl8pPr marL="0" marR="0" lvl="7"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8pPr>
            <a:lvl9pPr marL="0" marR="0" lvl="8"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osing Slide Colour">
  <p:cSld name="Closing Slide Colour">
    <p:spTree>
      <p:nvGrpSpPr>
        <p:cNvPr id="1" name="Shape 28"/>
        <p:cNvGrpSpPr/>
        <p:nvPr/>
      </p:nvGrpSpPr>
      <p:grpSpPr>
        <a:xfrm>
          <a:off x="0" y="0"/>
          <a:ext cx="0" cy="0"/>
          <a:chOff x="0" y="0"/>
          <a:chExt cx="0" cy="0"/>
        </a:xfrm>
      </p:grpSpPr>
      <p:pic>
        <p:nvPicPr>
          <p:cNvPr id="29" name="Google Shape;29;p9"/>
          <p:cNvPicPr preferRelativeResize="0"/>
          <p:nvPr/>
        </p:nvPicPr>
        <p:blipFill rotWithShape="1">
          <a:blip r:embed="rId2">
            <a:alphaModFix/>
          </a:blip>
          <a:srcRect/>
          <a:stretch/>
        </p:blipFill>
        <p:spPr>
          <a:xfrm>
            <a:off x="1" y="0"/>
            <a:ext cx="12192025" cy="6858000"/>
          </a:xfrm>
          <a:prstGeom prst="rect">
            <a:avLst/>
          </a:prstGeom>
          <a:noFill/>
          <a:ln>
            <a:noFill/>
          </a:ln>
        </p:spPr>
      </p:pic>
      <p:pic>
        <p:nvPicPr>
          <p:cNvPr id="30" name="Google Shape;30;p9"/>
          <p:cNvPicPr preferRelativeResize="0"/>
          <p:nvPr/>
        </p:nvPicPr>
        <p:blipFill rotWithShape="1">
          <a:blip r:embed="rId3">
            <a:alphaModFix/>
          </a:blip>
          <a:srcRect/>
          <a:stretch/>
        </p:blipFill>
        <p:spPr>
          <a:xfrm>
            <a:off x="3951591" y="3058451"/>
            <a:ext cx="4288747" cy="7411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4" name="Google Shape;3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40" name="Google Shape;4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9" name="Google Shape;99;p1"/>
          <p:cNvSpPr txBox="1"/>
          <p:nvPr/>
        </p:nvSpPr>
        <p:spPr>
          <a:xfrm>
            <a:off x="630075" y="1665203"/>
            <a:ext cx="4490565" cy="124926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Arial"/>
              <a:buNone/>
            </a:pPr>
            <a:r>
              <a:rPr lang="en-US" sz="3600" b="1" i="0" u="none" strike="noStrike" cap="none">
                <a:solidFill>
                  <a:schemeClr val="lt1"/>
                </a:solidFill>
                <a:latin typeface="Arial"/>
                <a:ea typeface="Arial"/>
                <a:cs typeface="Arial"/>
                <a:sym typeface="Arial"/>
              </a:rPr>
              <a:t>LLMs: Introduction and Confronting Challenges</a:t>
            </a:r>
            <a:endParaRPr sz="8800" b="0" i="0" u="none" strike="noStrike" cap="none">
              <a:solidFill>
                <a:schemeClr val="lt1"/>
              </a:solidFill>
              <a:latin typeface="Play"/>
              <a:ea typeface="Play"/>
              <a:cs typeface="Play"/>
              <a:sym typeface="Play"/>
            </a:endParaRPr>
          </a:p>
        </p:txBody>
      </p:sp>
      <p:sp>
        <p:nvSpPr>
          <p:cNvPr id="100" name="Google Shape;100;p1"/>
          <p:cNvSpPr txBox="1"/>
          <p:nvPr/>
        </p:nvSpPr>
        <p:spPr>
          <a:xfrm>
            <a:off x="630075" y="5895422"/>
            <a:ext cx="2885285" cy="31425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0"/>
              </a:spcAft>
              <a:buClr>
                <a:schemeClr val="lt1"/>
              </a:buClr>
              <a:buSzPts val="1800"/>
              <a:buFont typeface="Arial"/>
              <a:buNone/>
            </a:pPr>
            <a:r>
              <a:rPr lang="en-US" sz="2800" b="1" i="0" u="none" strike="noStrike" cap="none">
                <a:solidFill>
                  <a:schemeClr val="lt1"/>
                </a:solidFill>
                <a:latin typeface="Arial"/>
                <a:ea typeface="Arial"/>
                <a:cs typeface="Arial"/>
                <a:sym typeface="Arial"/>
              </a:rPr>
              <a:t>Bhavishya Pandit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p:nvPr/>
        </p:nvSpPr>
        <p:spPr>
          <a:xfrm>
            <a:off x="6374988" y="2899928"/>
            <a:ext cx="5210025" cy="3020652"/>
          </a:xfrm>
          <a:prstGeom prst="roundRect">
            <a:avLst>
              <a:gd name="adj" fmla="val 16667"/>
            </a:avLst>
          </a:prstGeom>
          <a:solidFill>
            <a:srgbClr val="7F7F7F">
              <a:alpha val="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6" name="Google Shape;106;p2"/>
          <p:cNvSpPr txBox="1">
            <a:spLocks noGrp="1"/>
          </p:cNvSpPr>
          <p:nvPr>
            <p:ph type="title"/>
          </p:nvPr>
        </p:nvSpPr>
        <p:spPr>
          <a:xfrm>
            <a:off x="675833" y="414528"/>
            <a:ext cx="10840400" cy="1143200"/>
          </a:xfrm>
          <a:prstGeom prst="rect">
            <a:avLst/>
          </a:prstGeom>
          <a:noFill/>
          <a:ln>
            <a:noFill/>
          </a:ln>
        </p:spPr>
        <p:txBody>
          <a:bodyPr spcFirstLastPara="1" wrap="square" lIns="0" tIns="121900" rIns="0" bIns="0" anchor="t" anchorCtr="0">
            <a:noAutofit/>
          </a:bodyPr>
          <a:lstStyle/>
          <a:p>
            <a:pPr marL="0" marR="0" lvl="0" indent="0" algn="l" rtl="0">
              <a:lnSpc>
                <a:spcPct val="108000"/>
              </a:lnSpc>
              <a:spcBef>
                <a:spcPts val="0"/>
              </a:spcBef>
              <a:spcAft>
                <a:spcPts val="0"/>
              </a:spcAft>
              <a:buClr>
                <a:schemeClr val="dk1"/>
              </a:buClr>
              <a:buSzPts val="2400"/>
              <a:buFont typeface="Poppins SemiBold"/>
              <a:buNone/>
            </a:pPr>
            <a:r>
              <a:rPr lang="en-US" sz="3200" b="1">
                <a:solidFill>
                  <a:schemeClr val="accent2"/>
                </a:solidFill>
              </a:rPr>
              <a:t>Large Language Models: </a:t>
            </a:r>
            <a:r>
              <a:rPr lang="en-US" sz="3200" b="1"/>
              <a:t>Making Waves in Artificial Intelligence</a:t>
            </a:r>
            <a:endParaRPr/>
          </a:p>
        </p:txBody>
      </p:sp>
      <p:sp>
        <p:nvSpPr>
          <p:cNvPr id="107" name="Google Shape;107;p2"/>
          <p:cNvSpPr txBox="1">
            <a:spLocks noGrp="1"/>
          </p:cNvSpPr>
          <p:nvPr>
            <p:ph type="sldNum" idx="12"/>
          </p:nvPr>
        </p:nvSpPr>
        <p:spPr>
          <a:xfrm>
            <a:off x="11652700" y="6573833"/>
            <a:ext cx="539200" cy="284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fld id="{00000000-1234-1234-1234-123412341234}" type="slidenum">
              <a:rPr lang="en-US"/>
              <a:t>2</a:t>
            </a:fld>
            <a:endParaRPr/>
          </a:p>
        </p:txBody>
      </p:sp>
      <p:sp>
        <p:nvSpPr>
          <p:cNvPr id="108" name="Google Shape;108;p2"/>
          <p:cNvSpPr txBox="1"/>
          <p:nvPr/>
        </p:nvSpPr>
        <p:spPr>
          <a:xfrm>
            <a:off x="675764" y="1730670"/>
            <a:ext cx="11395191" cy="973559"/>
          </a:xfrm>
          <a:prstGeom prst="rect">
            <a:avLst/>
          </a:prstGeom>
          <a:noFill/>
          <a:ln>
            <a:noFill/>
          </a:ln>
        </p:spPr>
        <p:txBody>
          <a:bodyPr spcFirstLastPara="1" wrap="square" lIns="0" tIns="0" rIns="182875" bIns="0" anchor="t" anchorCtr="0">
            <a:normAutofit/>
          </a:bodyPr>
          <a:lstStyle/>
          <a:p>
            <a:pPr marL="0" marR="0" lvl="0" indent="0" algn="l" rtl="0">
              <a:lnSpc>
                <a:spcPct val="115000"/>
              </a:lnSpc>
              <a:spcBef>
                <a:spcPts val="0"/>
              </a:spcBef>
              <a:spcAft>
                <a:spcPts val="0"/>
              </a:spcAft>
              <a:buClr>
                <a:schemeClr val="dk2"/>
              </a:buClr>
              <a:buSzPts val="1400"/>
              <a:buFont typeface="Arial"/>
              <a:buNone/>
            </a:pPr>
            <a:r>
              <a:rPr lang="en-US" sz="1400" b="1" i="0" u="none" strike="noStrike" cap="none">
                <a:solidFill>
                  <a:srgbClr val="000000"/>
                </a:solidFill>
                <a:latin typeface="Arial"/>
                <a:ea typeface="Arial"/>
                <a:cs typeface="Arial"/>
                <a:sym typeface="Arial"/>
              </a:rPr>
              <a:t>What is a Large Language Model?</a:t>
            </a:r>
            <a:endParaRPr/>
          </a:p>
          <a:p>
            <a:pPr marL="0" marR="0" lvl="0" indent="0" algn="l" rtl="0">
              <a:lnSpc>
                <a:spcPct val="115000"/>
              </a:lnSpc>
              <a:spcBef>
                <a:spcPts val="0"/>
              </a:spcBef>
              <a:spcAft>
                <a:spcPts val="0"/>
              </a:spcAft>
              <a:buClr>
                <a:schemeClr val="dk2"/>
              </a:buClr>
              <a:buSzPts val="1400"/>
              <a:buFont typeface="Arial"/>
              <a:buNone/>
            </a:pPr>
            <a:r>
              <a:rPr lang="en-US" sz="1200" b="0" i="0" u="none" strike="noStrike" cap="none">
                <a:solidFill>
                  <a:srgbClr val="000000"/>
                </a:solidFill>
                <a:latin typeface="Arial"/>
                <a:ea typeface="Arial"/>
                <a:cs typeface="Arial"/>
                <a:sym typeface="Arial"/>
              </a:rPr>
              <a:t>A Large Language Model (LLM) is a powerful computer program trained on massive amounts of text data. This allows it to understand and generate human-like language at ease.</a:t>
            </a:r>
            <a:endParaRPr/>
          </a:p>
        </p:txBody>
      </p:sp>
      <p:sp>
        <p:nvSpPr>
          <p:cNvPr id="109" name="Google Shape;109;p2"/>
          <p:cNvSpPr/>
          <p:nvPr/>
        </p:nvSpPr>
        <p:spPr>
          <a:xfrm>
            <a:off x="675764" y="2899928"/>
            <a:ext cx="5210025" cy="3020652"/>
          </a:xfrm>
          <a:prstGeom prst="roundRect">
            <a:avLst>
              <a:gd name="adj" fmla="val 16667"/>
            </a:avLst>
          </a:prstGeom>
          <a:solidFill>
            <a:srgbClr val="7F7F7F">
              <a:alpha val="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10" name="Google Shape;110;p2"/>
          <p:cNvCxnSpPr/>
          <p:nvPr/>
        </p:nvCxnSpPr>
        <p:spPr>
          <a:xfrm>
            <a:off x="6127534" y="2827832"/>
            <a:ext cx="0" cy="3164843"/>
          </a:xfrm>
          <a:prstGeom prst="straightConnector1">
            <a:avLst/>
          </a:prstGeom>
          <a:noFill/>
          <a:ln w="9525" cap="flat" cmpd="sng">
            <a:solidFill>
              <a:schemeClr val="dk1"/>
            </a:solidFill>
            <a:prstDash val="dash"/>
            <a:round/>
            <a:headEnd type="none" w="sm" len="sm"/>
            <a:tailEnd type="none" w="sm" len="sm"/>
          </a:ln>
        </p:spPr>
      </p:cxnSp>
      <p:sp>
        <p:nvSpPr>
          <p:cNvPr id="111" name="Google Shape;111;p2"/>
          <p:cNvSpPr txBox="1"/>
          <p:nvPr/>
        </p:nvSpPr>
        <p:spPr>
          <a:xfrm>
            <a:off x="2755142" y="2542275"/>
            <a:ext cx="14301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u="none" strike="noStrike" cap="none">
                <a:solidFill>
                  <a:schemeClr val="dk1"/>
                </a:solidFill>
                <a:latin typeface="Arial"/>
                <a:ea typeface="Arial"/>
                <a:cs typeface="Arial"/>
                <a:sym typeface="Arial"/>
              </a:rPr>
              <a:t>Benefits</a:t>
            </a:r>
            <a:endParaRPr/>
          </a:p>
        </p:txBody>
      </p:sp>
      <p:sp>
        <p:nvSpPr>
          <p:cNvPr id="112" name="Google Shape;112;p2"/>
          <p:cNvSpPr txBox="1"/>
          <p:nvPr/>
        </p:nvSpPr>
        <p:spPr>
          <a:xfrm>
            <a:off x="8499170" y="2542250"/>
            <a:ext cx="17367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Arial"/>
                <a:ea typeface="Arial"/>
                <a:cs typeface="Arial"/>
                <a:sym typeface="Arial"/>
              </a:rPr>
              <a:t>Applications</a:t>
            </a:r>
            <a:endParaRPr/>
          </a:p>
        </p:txBody>
      </p:sp>
      <p:sp>
        <p:nvSpPr>
          <p:cNvPr id="113" name="Google Shape;113;p2"/>
          <p:cNvSpPr txBox="1"/>
          <p:nvPr/>
        </p:nvSpPr>
        <p:spPr>
          <a:xfrm>
            <a:off x="767314" y="4004141"/>
            <a:ext cx="1349722"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i="1">
                <a:solidFill>
                  <a:schemeClr val="dk1"/>
                </a:solidFill>
                <a:latin typeface="Arial"/>
                <a:ea typeface="Arial"/>
                <a:cs typeface="Arial"/>
                <a:sym typeface="Arial"/>
              </a:rPr>
              <a:t>Increased efficiency</a:t>
            </a:r>
            <a:endParaRPr/>
          </a:p>
        </p:txBody>
      </p:sp>
      <p:pic>
        <p:nvPicPr>
          <p:cNvPr id="114" name="Google Shape;114;p2"/>
          <p:cNvPicPr preferRelativeResize="0"/>
          <p:nvPr/>
        </p:nvPicPr>
        <p:blipFill rotWithShape="1">
          <a:blip r:embed="rId3">
            <a:alphaModFix/>
          </a:blip>
          <a:srcRect/>
          <a:stretch/>
        </p:blipFill>
        <p:spPr>
          <a:xfrm>
            <a:off x="977328" y="3360251"/>
            <a:ext cx="549923" cy="549923"/>
          </a:xfrm>
          <a:prstGeom prst="rect">
            <a:avLst/>
          </a:prstGeom>
          <a:noFill/>
          <a:ln>
            <a:noFill/>
          </a:ln>
        </p:spPr>
      </p:pic>
      <p:pic>
        <p:nvPicPr>
          <p:cNvPr id="115" name="Google Shape;115;p2"/>
          <p:cNvPicPr preferRelativeResize="0"/>
          <p:nvPr/>
        </p:nvPicPr>
        <p:blipFill rotWithShape="1">
          <a:blip r:embed="rId4">
            <a:alphaModFix/>
          </a:blip>
          <a:srcRect/>
          <a:stretch/>
        </p:blipFill>
        <p:spPr>
          <a:xfrm>
            <a:off x="2799395" y="3360250"/>
            <a:ext cx="549924" cy="549924"/>
          </a:xfrm>
          <a:prstGeom prst="rect">
            <a:avLst/>
          </a:prstGeom>
          <a:noFill/>
          <a:ln>
            <a:noFill/>
          </a:ln>
        </p:spPr>
      </p:pic>
      <p:sp>
        <p:nvSpPr>
          <p:cNvPr id="116" name="Google Shape;116;p2"/>
          <p:cNvSpPr txBox="1"/>
          <p:nvPr/>
        </p:nvSpPr>
        <p:spPr>
          <a:xfrm>
            <a:off x="2291491" y="4004140"/>
            <a:ext cx="1728033"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i="1">
                <a:solidFill>
                  <a:schemeClr val="dk1"/>
                </a:solidFill>
                <a:latin typeface="Arial"/>
                <a:ea typeface="Arial"/>
                <a:cs typeface="Arial"/>
                <a:sym typeface="Arial"/>
              </a:rPr>
              <a:t>Increased communication</a:t>
            </a:r>
            <a:endParaRPr/>
          </a:p>
        </p:txBody>
      </p:sp>
      <p:pic>
        <p:nvPicPr>
          <p:cNvPr id="117" name="Google Shape;117;p2"/>
          <p:cNvPicPr preferRelativeResize="0"/>
          <p:nvPr/>
        </p:nvPicPr>
        <p:blipFill rotWithShape="1">
          <a:blip r:embed="rId5">
            <a:alphaModFix/>
          </a:blip>
          <a:srcRect/>
          <a:stretch/>
        </p:blipFill>
        <p:spPr>
          <a:xfrm>
            <a:off x="4621463" y="3360250"/>
            <a:ext cx="549924" cy="549924"/>
          </a:xfrm>
          <a:prstGeom prst="rect">
            <a:avLst/>
          </a:prstGeom>
          <a:noFill/>
          <a:ln>
            <a:noFill/>
          </a:ln>
        </p:spPr>
      </p:pic>
      <p:sp>
        <p:nvSpPr>
          <p:cNvPr id="118" name="Google Shape;118;p2"/>
          <p:cNvSpPr txBox="1"/>
          <p:nvPr/>
        </p:nvSpPr>
        <p:spPr>
          <a:xfrm>
            <a:off x="4193980" y="4004144"/>
            <a:ext cx="143019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i="1">
                <a:solidFill>
                  <a:schemeClr val="dk1"/>
                </a:solidFill>
                <a:latin typeface="Arial"/>
                <a:ea typeface="Arial"/>
                <a:cs typeface="Arial"/>
                <a:sym typeface="Arial"/>
              </a:rPr>
              <a:t>Enhanced Creativity</a:t>
            </a:r>
            <a:endParaRPr/>
          </a:p>
        </p:txBody>
      </p:sp>
      <p:sp>
        <p:nvSpPr>
          <p:cNvPr id="119" name="Google Shape;119;p2"/>
          <p:cNvSpPr txBox="1"/>
          <p:nvPr/>
        </p:nvSpPr>
        <p:spPr>
          <a:xfrm>
            <a:off x="792324" y="4722564"/>
            <a:ext cx="1962838"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It can automate tasks that involve understanding </a:t>
            </a:r>
            <a:endParaRPr/>
          </a:p>
          <a:p>
            <a:pPr marL="0" marR="0" lvl="0" indent="0" algn="l" rtl="0">
              <a:spcBef>
                <a:spcPts val="0"/>
              </a:spcBef>
              <a:spcAft>
                <a:spcPts val="0"/>
              </a:spcAft>
              <a:buNone/>
            </a:pPr>
            <a:r>
              <a:rPr lang="en-US" sz="1000">
                <a:solidFill>
                  <a:schemeClr val="dk1"/>
                </a:solidFill>
                <a:latin typeface="Arial"/>
                <a:ea typeface="Arial"/>
                <a:cs typeface="Arial"/>
                <a:sym typeface="Arial"/>
              </a:rPr>
              <a:t>and processing text</a:t>
            </a:r>
            <a:endParaRPr/>
          </a:p>
        </p:txBody>
      </p:sp>
      <p:sp>
        <p:nvSpPr>
          <p:cNvPr id="120" name="Google Shape;120;p2"/>
          <p:cNvSpPr txBox="1"/>
          <p:nvPr/>
        </p:nvSpPr>
        <p:spPr>
          <a:xfrm>
            <a:off x="2411335" y="4722564"/>
            <a:ext cx="1962838"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dirty="0">
                <a:solidFill>
                  <a:schemeClr val="dk1"/>
                </a:solidFill>
                <a:latin typeface="Arial"/>
                <a:ea typeface="Arial"/>
                <a:cs typeface="Arial"/>
                <a:sym typeface="Arial"/>
              </a:rPr>
              <a:t>It improves communication between people who speak different languages.</a:t>
            </a:r>
            <a:endParaRPr dirty="0"/>
          </a:p>
        </p:txBody>
      </p:sp>
      <p:sp>
        <p:nvSpPr>
          <p:cNvPr id="121" name="Google Shape;121;p2"/>
          <p:cNvSpPr txBox="1"/>
          <p:nvPr/>
        </p:nvSpPr>
        <p:spPr>
          <a:xfrm>
            <a:off x="4149154" y="4722564"/>
            <a:ext cx="1736636"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LLMs can be used as creative tools to generate new ideas and content.</a:t>
            </a:r>
            <a:endParaRPr/>
          </a:p>
        </p:txBody>
      </p:sp>
      <p:pic>
        <p:nvPicPr>
          <p:cNvPr id="122" name="Google Shape;122;p2"/>
          <p:cNvPicPr preferRelativeResize="0"/>
          <p:nvPr/>
        </p:nvPicPr>
        <p:blipFill rotWithShape="1">
          <a:blip r:embed="rId6">
            <a:alphaModFix/>
          </a:blip>
          <a:srcRect/>
          <a:stretch/>
        </p:blipFill>
        <p:spPr>
          <a:xfrm>
            <a:off x="6985563" y="3429000"/>
            <a:ext cx="549924" cy="549924"/>
          </a:xfrm>
          <a:prstGeom prst="rect">
            <a:avLst/>
          </a:prstGeom>
          <a:noFill/>
          <a:ln>
            <a:noFill/>
          </a:ln>
        </p:spPr>
      </p:pic>
      <p:sp>
        <p:nvSpPr>
          <p:cNvPr id="123" name="Google Shape;123;p2"/>
          <p:cNvSpPr txBox="1"/>
          <p:nvPr/>
        </p:nvSpPr>
        <p:spPr>
          <a:xfrm>
            <a:off x="6766511" y="4004144"/>
            <a:ext cx="95725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i="1">
                <a:solidFill>
                  <a:schemeClr val="dk1"/>
                </a:solidFill>
                <a:latin typeface="Arial"/>
                <a:ea typeface="Arial"/>
                <a:cs typeface="Arial"/>
                <a:sym typeface="Arial"/>
              </a:rPr>
              <a:t>Translation</a:t>
            </a:r>
            <a:endParaRPr/>
          </a:p>
        </p:txBody>
      </p:sp>
      <p:sp>
        <p:nvSpPr>
          <p:cNvPr id="124" name="Google Shape;124;p2"/>
          <p:cNvSpPr txBox="1"/>
          <p:nvPr/>
        </p:nvSpPr>
        <p:spPr>
          <a:xfrm>
            <a:off x="6489734" y="4722564"/>
            <a:ext cx="1751438"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LLMs can translate languages more accurately and naturally.</a:t>
            </a:r>
            <a:endParaRPr/>
          </a:p>
        </p:txBody>
      </p:sp>
      <p:pic>
        <p:nvPicPr>
          <p:cNvPr id="125" name="Google Shape;125;p2"/>
          <p:cNvPicPr preferRelativeResize="0"/>
          <p:nvPr/>
        </p:nvPicPr>
        <p:blipFill rotWithShape="1">
          <a:blip r:embed="rId7">
            <a:alphaModFix/>
          </a:blip>
          <a:srcRect/>
          <a:stretch/>
        </p:blipFill>
        <p:spPr>
          <a:xfrm>
            <a:off x="8720424" y="3424702"/>
            <a:ext cx="549924" cy="549924"/>
          </a:xfrm>
          <a:prstGeom prst="rect">
            <a:avLst/>
          </a:prstGeom>
          <a:noFill/>
          <a:ln>
            <a:noFill/>
          </a:ln>
        </p:spPr>
      </p:pic>
      <p:sp>
        <p:nvSpPr>
          <p:cNvPr id="126" name="Google Shape;126;p2"/>
          <p:cNvSpPr txBox="1"/>
          <p:nvPr/>
        </p:nvSpPr>
        <p:spPr>
          <a:xfrm>
            <a:off x="8467657" y="4004143"/>
            <a:ext cx="1209942"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i="1">
                <a:solidFill>
                  <a:schemeClr val="dk1"/>
                </a:solidFill>
                <a:latin typeface="Arial"/>
                <a:ea typeface="Arial"/>
                <a:cs typeface="Arial"/>
                <a:sym typeface="Arial"/>
              </a:rPr>
              <a:t>Summarization</a:t>
            </a:r>
            <a:endParaRPr/>
          </a:p>
        </p:txBody>
      </p:sp>
      <p:sp>
        <p:nvSpPr>
          <p:cNvPr id="127" name="Google Shape;127;p2"/>
          <p:cNvSpPr txBox="1"/>
          <p:nvPr/>
        </p:nvSpPr>
        <p:spPr>
          <a:xfrm>
            <a:off x="8169965" y="4730862"/>
            <a:ext cx="1872813"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LLMs can provide summaries of factual topics or large amounts of text.</a:t>
            </a:r>
            <a:endParaRPr/>
          </a:p>
        </p:txBody>
      </p:sp>
      <p:pic>
        <p:nvPicPr>
          <p:cNvPr id="128" name="Google Shape;128;p2"/>
          <p:cNvPicPr preferRelativeResize="0"/>
          <p:nvPr/>
        </p:nvPicPr>
        <p:blipFill rotWithShape="1">
          <a:blip r:embed="rId8">
            <a:alphaModFix/>
          </a:blip>
          <a:srcRect/>
          <a:stretch/>
        </p:blipFill>
        <p:spPr>
          <a:xfrm>
            <a:off x="10430847" y="3429000"/>
            <a:ext cx="555994" cy="555994"/>
          </a:xfrm>
          <a:prstGeom prst="rect">
            <a:avLst/>
          </a:prstGeom>
          <a:noFill/>
          <a:ln>
            <a:noFill/>
          </a:ln>
        </p:spPr>
      </p:pic>
      <p:sp>
        <p:nvSpPr>
          <p:cNvPr id="129" name="Google Shape;129;p2"/>
          <p:cNvSpPr txBox="1"/>
          <p:nvPr/>
        </p:nvSpPr>
        <p:spPr>
          <a:xfrm>
            <a:off x="9927482" y="4004140"/>
            <a:ext cx="1562724"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i="1">
                <a:solidFill>
                  <a:schemeClr val="dk1"/>
                </a:solidFill>
                <a:latin typeface="Arial"/>
                <a:ea typeface="Arial"/>
                <a:cs typeface="Arial"/>
                <a:sym typeface="Arial"/>
              </a:rPr>
              <a:t>Intelligent Chatbots</a:t>
            </a:r>
            <a:endParaRPr/>
          </a:p>
        </p:txBody>
      </p:sp>
      <p:sp>
        <p:nvSpPr>
          <p:cNvPr id="130" name="Google Shape;130;p2"/>
          <p:cNvSpPr txBox="1"/>
          <p:nvPr/>
        </p:nvSpPr>
        <p:spPr>
          <a:xfrm>
            <a:off x="9992610" y="4719446"/>
            <a:ext cx="173016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LLMs can power chatbots that can have more engaging and informative conversations with users.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
          <p:cNvSpPr/>
          <p:nvPr/>
        </p:nvSpPr>
        <p:spPr>
          <a:xfrm>
            <a:off x="6374988" y="2899928"/>
            <a:ext cx="5210025" cy="3020652"/>
          </a:xfrm>
          <a:prstGeom prst="roundRect">
            <a:avLst>
              <a:gd name="adj" fmla="val 16667"/>
            </a:avLst>
          </a:prstGeom>
          <a:solidFill>
            <a:srgbClr val="7F7F7F">
              <a:alpha val="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6" name="Google Shape;136;p3"/>
          <p:cNvSpPr/>
          <p:nvPr/>
        </p:nvSpPr>
        <p:spPr>
          <a:xfrm>
            <a:off x="675764" y="2899928"/>
            <a:ext cx="5210025" cy="3020652"/>
          </a:xfrm>
          <a:prstGeom prst="roundRect">
            <a:avLst>
              <a:gd name="adj" fmla="val 16667"/>
            </a:avLst>
          </a:prstGeom>
          <a:solidFill>
            <a:srgbClr val="7F7F7F">
              <a:alpha val="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7" name="Google Shape;137;p3"/>
          <p:cNvSpPr txBox="1">
            <a:spLocks noGrp="1"/>
          </p:cNvSpPr>
          <p:nvPr>
            <p:ph type="title"/>
          </p:nvPr>
        </p:nvSpPr>
        <p:spPr>
          <a:xfrm>
            <a:off x="675833" y="414528"/>
            <a:ext cx="10840400" cy="1143200"/>
          </a:xfrm>
          <a:prstGeom prst="rect">
            <a:avLst/>
          </a:prstGeom>
          <a:noFill/>
          <a:ln>
            <a:noFill/>
          </a:ln>
        </p:spPr>
        <p:txBody>
          <a:bodyPr spcFirstLastPara="1" wrap="square" lIns="0" tIns="121900" rIns="0" bIns="0" anchor="t" anchorCtr="0">
            <a:noAutofit/>
          </a:bodyPr>
          <a:lstStyle/>
          <a:p>
            <a:pPr marL="0" marR="0" lvl="0" indent="0" algn="l" rtl="0">
              <a:lnSpc>
                <a:spcPct val="108000"/>
              </a:lnSpc>
              <a:spcBef>
                <a:spcPts val="0"/>
              </a:spcBef>
              <a:spcAft>
                <a:spcPts val="0"/>
              </a:spcAft>
              <a:buClr>
                <a:schemeClr val="dk1"/>
              </a:buClr>
              <a:buSzPts val="2400"/>
              <a:buFont typeface="Poppins SemiBold"/>
              <a:buNone/>
            </a:pPr>
            <a:r>
              <a:rPr lang="en-US" sz="3200" b="1"/>
              <a:t>How </a:t>
            </a:r>
            <a:r>
              <a:rPr lang="en-US" sz="3200" b="1">
                <a:solidFill>
                  <a:schemeClr val="accent2"/>
                </a:solidFill>
              </a:rPr>
              <a:t>reliable</a:t>
            </a:r>
            <a:r>
              <a:rPr lang="en-US" sz="3200" b="1"/>
              <a:t> can LLMs be?</a:t>
            </a:r>
            <a:endParaRPr/>
          </a:p>
        </p:txBody>
      </p:sp>
      <p:sp>
        <p:nvSpPr>
          <p:cNvPr id="138" name="Google Shape;138;p3"/>
          <p:cNvSpPr txBox="1">
            <a:spLocks noGrp="1"/>
          </p:cNvSpPr>
          <p:nvPr>
            <p:ph type="sldNum" idx="12"/>
          </p:nvPr>
        </p:nvSpPr>
        <p:spPr>
          <a:xfrm>
            <a:off x="11652700" y="6573833"/>
            <a:ext cx="539200" cy="284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fld id="{00000000-1234-1234-1234-123412341234}" type="slidenum">
              <a:rPr lang="en-US"/>
              <a:t>3</a:t>
            </a:fld>
            <a:endParaRPr/>
          </a:p>
        </p:txBody>
      </p:sp>
      <p:sp>
        <p:nvSpPr>
          <p:cNvPr id="139" name="Google Shape;139;p3"/>
          <p:cNvSpPr txBox="1"/>
          <p:nvPr/>
        </p:nvSpPr>
        <p:spPr>
          <a:xfrm>
            <a:off x="675768" y="1362923"/>
            <a:ext cx="10495816" cy="642581"/>
          </a:xfrm>
          <a:prstGeom prst="rect">
            <a:avLst/>
          </a:prstGeom>
          <a:noFill/>
          <a:ln>
            <a:noFill/>
          </a:ln>
        </p:spPr>
        <p:txBody>
          <a:bodyPr spcFirstLastPara="1" wrap="square" lIns="0" tIns="0" rIns="182875" bIns="0" anchor="t" anchorCtr="0">
            <a:normAutofit/>
          </a:bodyPr>
          <a:lstStyle/>
          <a:p>
            <a:pPr marL="0" marR="0" lvl="0" indent="0" algn="l" rtl="0">
              <a:lnSpc>
                <a:spcPct val="100000"/>
              </a:lnSpc>
              <a:spcBef>
                <a:spcPts val="0"/>
              </a:spcBef>
              <a:spcAft>
                <a:spcPts val="0"/>
              </a:spcAft>
              <a:buClr>
                <a:schemeClr val="dk2"/>
              </a:buClr>
              <a:buSzPts val="1400"/>
              <a:buFont typeface="Arial"/>
              <a:buNone/>
            </a:pPr>
            <a:r>
              <a:rPr lang="en-US" sz="1200" b="0" i="0" u="none" strike="noStrike" cap="none">
                <a:solidFill>
                  <a:srgbClr val="000000"/>
                </a:solidFill>
                <a:latin typeface="Arial"/>
                <a:ea typeface="Arial"/>
                <a:cs typeface="Arial"/>
                <a:sym typeface="Arial"/>
              </a:rPr>
              <a:t>LLMs are good to use as they reduce manual effort and act as a catalyst when it comes to development of AI enabled products. But LLMs have their cons as well – especially in terms of reliability of response and security threat.</a:t>
            </a:r>
            <a:endParaRPr sz="1200" b="0" i="0" u="none" strike="noStrike" cap="none">
              <a:solidFill>
                <a:srgbClr val="000000"/>
              </a:solidFill>
              <a:latin typeface="Arial"/>
              <a:ea typeface="Arial"/>
              <a:cs typeface="Arial"/>
              <a:sym typeface="Arial"/>
            </a:endParaRPr>
          </a:p>
        </p:txBody>
      </p:sp>
      <p:pic>
        <p:nvPicPr>
          <p:cNvPr id="140" name="Google Shape;140;p3"/>
          <p:cNvPicPr preferRelativeResize="0"/>
          <p:nvPr/>
        </p:nvPicPr>
        <p:blipFill rotWithShape="1">
          <a:blip r:embed="rId3">
            <a:alphaModFix/>
          </a:blip>
          <a:srcRect/>
          <a:stretch/>
        </p:blipFill>
        <p:spPr>
          <a:xfrm>
            <a:off x="985963" y="3164441"/>
            <a:ext cx="620112" cy="620112"/>
          </a:xfrm>
          <a:prstGeom prst="rect">
            <a:avLst/>
          </a:prstGeom>
          <a:noFill/>
          <a:ln>
            <a:noFill/>
          </a:ln>
        </p:spPr>
      </p:pic>
      <p:sp>
        <p:nvSpPr>
          <p:cNvPr id="141" name="Google Shape;141;p3"/>
          <p:cNvSpPr txBox="1"/>
          <p:nvPr/>
        </p:nvSpPr>
        <p:spPr>
          <a:xfrm>
            <a:off x="732958" y="3784553"/>
            <a:ext cx="116587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i="1" dirty="0">
                <a:solidFill>
                  <a:schemeClr val="dk1"/>
                </a:solidFill>
                <a:latin typeface="Arial"/>
                <a:ea typeface="Arial"/>
                <a:cs typeface="Arial"/>
                <a:sym typeface="Arial"/>
              </a:rPr>
              <a:t>Hallucinations</a:t>
            </a:r>
            <a:endParaRPr i="1" dirty="0"/>
          </a:p>
        </p:txBody>
      </p:sp>
      <p:sp>
        <p:nvSpPr>
          <p:cNvPr id="142" name="Google Shape;142;p3"/>
          <p:cNvSpPr txBox="1"/>
          <p:nvPr/>
        </p:nvSpPr>
        <p:spPr>
          <a:xfrm>
            <a:off x="1759792" y="3361360"/>
            <a:ext cx="4161475"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Hallucinations refer to instances where the model generates text that appears plausible but is factually incorrect or internally inconsistent with the real world.</a:t>
            </a:r>
            <a:endParaRPr/>
          </a:p>
        </p:txBody>
      </p:sp>
      <p:sp>
        <p:nvSpPr>
          <p:cNvPr id="143" name="Google Shape;143;p3"/>
          <p:cNvSpPr txBox="1"/>
          <p:nvPr/>
        </p:nvSpPr>
        <p:spPr>
          <a:xfrm>
            <a:off x="732947" y="4445075"/>
            <a:ext cx="23076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Why does it happen?</a:t>
            </a:r>
            <a:endParaRPr/>
          </a:p>
        </p:txBody>
      </p:sp>
      <p:sp>
        <p:nvSpPr>
          <p:cNvPr id="144" name="Google Shape;144;p3"/>
          <p:cNvSpPr txBox="1"/>
          <p:nvPr/>
        </p:nvSpPr>
        <p:spPr>
          <a:xfrm>
            <a:off x="732959" y="4725636"/>
            <a:ext cx="502639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It stems from limitations in how LLMs process information. They're trained on massive amounts of text data, which can contain inconsistencies or biases. The model can then pick up on these patterns and inadvertently replicate them, leading to outputs that seem real but aren't.</a:t>
            </a:r>
            <a:endParaRPr/>
          </a:p>
        </p:txBody>
      </p:sp>
      <p:pic>
        <p:nvPicPr>
          <p:cNvPr id="145" name="Google Shape;145;p3"/>
          <p:cNvPicPr preferRelativeResize="0"/>
          <p:nvPr/>
        </p:nvPicPr>
        <p:blipFill rotWithShape="1">
          <a:blip r:embed="rId4">
            <a:alphaModFix/>
          </a:blip>
          <a:srcRect/>
          <a:stretch/>
        </p:blipFill>
        <p:spPr>
          <a:xfrm flipH="1">
            <a:off x="6695088" y="3164441"/>
            <a:ext cx="620112" cy="620112"/>
          </a:xfrm>
          <a:prstGeom prst="rect">
            <a:avLst/>
          </a:prstGeom>
          <a:noFill/>
          <a:ln>
            <a:noFill/>
          </a:ln>
        </p:spPr>
      </p:pic>
      <p:sp>
        <p:nvSpPr>
          <p:cNvPr id="146" name="Google Shape;146;p3"/>
          <p:cNvSpPr txBox="1"/>
          <p:nvPr/>
        </p:nvSpPr>
        <p:spPr>
          <a:xfrm>
            <a:off x="6695088" y="3784553"/>
            <a:ext cx="87173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i="1" dirty="0">
                <a:solidFill>
                  <a:schemeClr val="dk1"/>
                </a:solidFill>
                <a:latin typeface="Arial"/>
                <a:ea typeface="Arial"/>
                <a:cs typeface="Arial"/>
                <a:sym typeface="Arial"/>
              </a:rPr>
              <a:t>Injections</a:t>
            </a:r>
            <a:endParaRPr i="1" dirty="0"/>
          </a:p>
        </p:txBody>
      </p:sp>
      <p:sp>
        <p:nvSpPr>
          <p:cNvPr id="147" name="Google Shape;147;p3"/>
          <p:cNvSpPr txBox="1"/>
          <p:nvPr/>
        </p:nvSpPr>
        <p:spPr>
          <a:xfrm>
            <a:off x="7423538" y="3359037"/>
            <a:ext cx="416147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Injections refer to instances where the model is fed with additional information acting upon which might be detrimental.</a:t>
            </a:r>
            <a:endParaRPr/>
          </a:p>
        </p:txBody>
      </p:sp>
      <p:sp>
        <p:nvSpPr>
          <p:cNvPr id="148" name="Google Shape;148;p3"/>
          <p:cNvSpPr txBox="1"/>
          <p:nvPr/>
        </p:nvSpPr>
        <p:spPr>
          <a:xfrm>
            <a:off x="6559398" y="4430250"/>
            <a:ext cx="25770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Why does it happen?</a:t>
            </a:r>
            <a:endParaRPr/>
          </a:p>
        </p:txBody>
      </p:sp>
      <p:sp>
        <p:nvSpPr>
          <p:cNvPr id="149" name="Google Shape;149;p3"/>
          <p:cNvSpPr txBox="1"/>
          <p:nvPr/>
        </p:nvSpPr>
        <p:spPr>
          <a:xfrm>
            <a:off x="6559400" y="4748375"/>
            <a:ext cx="4956900" cy="5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LLMs rely on user prompts to understand what's expected of them. Unfortunately, this can be exploited by attackers who craft deceptive prompts to get the LLM to do their bidding.</a:t>
            </a:r>
            <a:endParaRPr/>
          </a:p>
        </p:txBody>
      </p:sp>
      <p:cxnSp>
        <p:nvCxnSpPr>
          <p:cNvPr id="150" name="Google Shape;150;p3"/>
          <p:cNvCxnSpPr/>
          <p:nvPr/>
        </p:nvCxnSpPr>
        <p:spPr>
          <a:xfrm>
            <a:off x="6127534" y="2827832"/>
            <a:ext cx="0" cy="3164843"/>
          </a:xfrm>
          <a:prstGeom prst="straightConnector1">
            <a:avLst/>
          </a:prstGeom>
          <a:noFill/>
          <a:ln w="9525" cap="flat" cmpd="sng">
            <a:solidFill>
              <a:schemeClr val="dk1"/>
            </a:solidFill>
            <a:prstDash val="dash"/>
            <a:round/>
            <a:headEnd type="none" w="sm" len="sm"/>
            <a:tailEnd type="none" w="sm" len="sm"/>
          </a:ln>
        </p:spPr>
      </p:cxnSp>
      <p:sp>
        <p:nvSpPr>
          <p:cNvPr id="151" name="Google Shape;151;p3"/>
          <p:cNvSpPr txBox="1"/>
          <p:nvPr/>
        </p:nvSpPr>
        <p:spPr>
          <a:xfrm>
            <a:off x="2244329" y="2542250"/>
            <a:ext cx="26625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Arial"/>
                <a:ea typeface="Arial"/>
                <a:cs typeface="Arial"/>
                <a:sym typeface="Arial"/>
              </a:rPr>
              <a:t>Reliability of response</a:t>
            </a:r>
            <a:endParaRPr/>
          </a:p>
        </p:txBody>
      </p:sp>
      <p:sp>
        <p:nvSpPr>
          <p:cNvPr id="152" name="Google Shape;152;p3"/>
          <p:cNvSpPr txBox="1"/>
          <p:nvPr/>
        </p:nvSpPr>
        <p:spPr>
          <a:xfrm>
            <a:off x="8496198" y="2551025"/>
            <a:ext cx="22056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Arial"/>
                <a:ea typeface="Arial"/>
                <a:cs typeface="Arial"/>
                <a:sym typeface="Arial"/>
              </a:rPr>
              <a:t>Security threat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4"/>
          <p:cNvSpPr txBox="1">
            <a:spLocks noGrp="1"/>
          </p:cNvSpPr>
          <p:nvPr>
            <p:ph type="title"/>
          </p:nvPr>
        </p:nvSpPr>
        <p:spPr>
          <a:xfrm>
            <a:off x="675833" y="414528"/>
            <a:ext cx="10840400" cy="1143200"/>
          </a:xfrm>
          <a:prstGeom prst="rect">
            <a:avLst/>
          </a:prstGeom>
          <a:noFill/>
          <a:ln>
            <a:noFill/>
          </a:ln>
        </p:spPr>
        <p:txBody>
          <a:bodyPr spcFirstLastPara="1" wrap="square" lIns="0" tIns="121900" rIns="0" bIns="0" anchor="t" anchorCtr="0">
            <a:noAutofit/>
          </a:bodyPr>
          <a:lstStyle/>
          <a:p>
            <a:pPr marL="0" marR="0" lvl="0" indent="0" algn="l" rtl="0">
              <a:lnSpc>
                <a:spcPct val="108000"/>
              </a:lnSpc>
              <a:spcBef>
                <a:spcPts val="0"/>
              </a:spcBef>
              <a:spcAft>
                <a:spcPts val="0"/>
              </a:spcAft>
              <a:buClr>
                <a:schemeClr val="dk1"/>
              </a:buClr>
              <a:buSzPts val="2400"/>
              <a:buFont typeface="Poppins SemiBold"/>
              <a:buNone/>
            </a:pPr>
            <a:r>
              <a:rPr lang="en-US" sz="3200" b="1"/>
              <a:t>How to </a:t>
            </a:r>
            <a:r>
              <a:rPr lang="en-US" sz="3200" b="1">
                <a:solidFill>
                  <a:schemeClr val="accent2"/>
                </a:solidFill>
              </a:rPr>
              <a:t>tackle</a:t>
            </a:r>
            <a:r>
              <a:rPr lang="en-US" sz="3200" b="1"/>
              <a:t> the challenges?</a:t>
            </a:r>
            <a:endParaRPr/>
          </a:p>
        </p:txBody>
      </p:sp>
      <p:sp>
        <p:nvSpPr>
          <p:cNvPr id="158" name="Google Shape;158;p4"/>
          <p:cNvSpPr txBox="1">
            <a:spLocks noGrp="1"/>
          </p:cNvSpPr>
          <p:nvPr>
            <p:ph type="sldNum" idx="12"/>
          </p:nvPr>
        </p:nvSpPr>
        <p:spPr>
          <a:xfrm>
            <a:off x="11652700" y="6573833"/>
            <a:ext cx="539200" cy="284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fld id="{00000000-1234-1234-1234-123412341234}" type="slidenum">
              <a:rPr lang="en-US"/>
              <a:t>4</a:t>
            </a:fld>
            <a:endParaRPr/>
          </a:p>
        </p:txBody>
      </p:sp>
      <p:sp>
        <p:nvSpPr>
          <p:cNvPr id="159" name="Google Shape;159;p4"/>
          <p:cNvSpPr/>
          <p:nvPr/>
        </p:nvSpPr>
        <p:spPr>
          <a:xfrm>
            <a:off x="6374988" y="2899928"/>
            <a:ext cx="5210025" cy="3020652"/>
          </a:xfrm>
          <a:prstGeom prst="roundRect">
            <a:avLst>
              <a:gd name="adj" fmla="val 16667"/>
            </a:avLst>
          </a:prstGeom>
          <a:solidFill>
            <a:srgbClr val="7F7F7F">
              <a:alpha val="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0" name="Google Shape;160;p4"/>
          <p:cNvSpPr/>
          <p:nvPr/>
        </p:nvSpPr>
        <p:spPr>
          <a:xfrm>
            <a:off x="675764" y="2899928"/>
            <a:ext cx="5210025" cy="3020652"/>
          </a:xfrm>
          <a:prstGeom prst="roundRect">
            <a:avLst>
              <a:gd name="adj" fmla="val 16667"/>
            </a:avLst>
          </a:prstGeom>
          <a:solidFill>
            <a:srgbClr val="7F7F7F">
              <a:alpha val="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61" name="Google Shape;161;p4"/>
          <p:cNvCxnSpPr/>
          <p:nvPr/>
        </p:nvCxnSpPr>
        <p:spPr>
          <a:xfrm>
            <a:off x="6127534" y="2827832"/>
            <a:ext cx="0" cy="3164843"/>
          </a:xfrm>
          <a:prstGeom prst="straightConnector1">
            <a:avLst/>
          </a:prstGeom>
          <a:noFill/>
          <a:ln w="9525" cap="flat" cmpd="sng">
            <a:solidFill>
              <a:schemeClr val="dk1"/>
            </a:solidFill>
            <a:prstDash val="dash"/>
            <a:round/>
            <a:headEnd type="none" w="sm" len="sm"/>
            <a:tailEnd type="none" w="sm" len="sm"/>
          </a:ln>
        </p:spPr>
      </p:cxnSp>
      <p:sp>
        <p:nvSpPr>
          <p:cNvPr id="162" name="Google Shape;162;p4"/>
          <p:cNvSpPr txBox="1"/>
          <p:nvPr/>
        </p:nvSpPr>
        <p:spPr>
          <a:xfrm>
            <a:off x="675764" y="1373526"/>
            <a:ext cx="11395191" cy="368404"/>
          </a:xfrm>
          <a:prstGeom prst="rect">
            <a:avLst/>
          </a:prstGeom>
          <a:noFill/>
          <a:ln>
            <a:noFill/>
          </a:ln>
        </p:spPr>
        <p:txBody>
          <a:bodyPr spcFirstLastPara="1" wrap="square" lIns="0" tIns="0" rIns="182875" bIns="0" anchor="t" anchorCtr="0">
            <a:normAutofit/>
          </a:bodyPr>
          <a:lstStyle/>
          <a:p>
            <a:pPr marL="0" marR="0" lvl="0" indent="0" algn="l" rtl="0">
              <a:lnSpc>
                <a:spcPct val="100000"/>
              </a:lnSpc>
              <a:spcBef>
                <a:spcPts val="0"/>
              </a:spcBef>
              <a:spcAft>
                <a:spcPts val="0"/>
              </a:spcAft>
              <a:buClr>
                <a:schemeClr val="dk2"/>
              </a:buClr>
              <a:buSzPts val="1400"/>
              <a:buFont typeface="Arial"/>
              <a:buNone/>
            </a:pPr>
            <a:r>
              <a:rPr lang="en-US" sz="1200" b="0" i="0" u="none" strike="noStrike" cap="none" dirty="0">
                <a:solidFill>
                  <a:srgbClr val="000000"/>
                </a:solidFill>
                <a:latin typeface="Arial"/>
                <a:ea typeface="Arial"/>
                <a:cs typeface="Arial"/>
                <a:sym typeface="Arial"/>
              </a:rPr>
              <a:t>Enough of talking about the challenges. Let’s understand how we can tackle them!</a:t>
            </a:r>
            <a:endParaRPr sz="1200" b="0" i="0" u="none" strike="noStrike" cap="none" dirty="0">
              <a:solidFill>
                <a:srgbClr val="000000"/>
              </a:solidFill>
              <a:latin typeface="Arial"/>
              <a:ea typeface="Arial"/>
              <a:cs typeface="Arial"/>
              <a:sym typeface="Arial"/>
            </a:endParaRPr>
          </a:p>
        </p:txBody>
      </p:sp>
      <p:sp>
        <p:nvSpPr>
          <p:cNvPr id="163" name="Google Shape;163;p4"/>
          <p:cNvSpPr txBox="1"/>
          <p:nvPr/>
        </p:nvSpPr>
        <p:spPr>
          <a:xfrm>
            <a:off x="2521820" y="2542250"/>
            <a:ext cx="19635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Arial"/>
                <a:ea typeface="Arial"/>
                <a:cs typeface="Arial"/>
                <a:sym typeface="Arial"/>
              </a:rPr>
              <a:t>Hallucinations</a:t>
            </a:r>
            <a:endParaRPr/>
          </a:p>
        </p:txBody>
      </p:sp>
      <p:sp>
        <p:nvSpPr>
          <p:cNvPr id="164" name="Google Shape;164;p4"/>
          <p:cNvSpPr txBox="1"/>
          <p:nvPr/>
        </p:nvSpPr>
        <p:spPr>
          <a:xfrm>
            <a:off x="8480498" y="2542250"/>
            <a:ext cx="15591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Arial"/>
                <a:ea typeface="Arial"/>
                <a:cs typeface="Arial"/>
                <a:sym typeface="Arial"/>
              </a:rPr>
              <a:t>Injections</a:t>
            </a:r>
            <a:endParaRPr/>
          </a:p>
        </p:txBody>
      </p:sp>
      <p:sp>
        <p:nvSpPr>
          <p:cNvPr id="165" name="Google Shape;165;p4"/>
          <p:cNvSpPr txBox="1"/>
          <p:nvPr/>
        </p:nvSpPr>
        <p:spPr>
          <a:xfrm>
            <a:off x="1627348" y="3474479"/>
            <a:ext cx="416147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Hallucinations happen because of inconsistencies in the data that the model has been trained on or it happens because of lack of context. </a:t>
            </a:r>
            <a:endParaRPr/>
          </a:p>
        </p:txBody>
      </p:sp>
      <p:sp>
        <p:nvSpPr>
          <p:cNvPr id="166" name="Google Shape;166;p4"/>
          <p:cNvSpPr txBox="1"/>
          <p:nvPr/>
        </p:nvSpPr>
        <p:spPr>
          <a:xfrm>
            <a:off x="788768" y="4553300"/>
            <a:ext cx="1408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Solution</a:t>
            </a:r>
            <a:endParaRPr/>
          </a:p>
        </p:txBody>
      </p:sp>
      <p:sp>
        <p:nvSpPr>
          <p:cNvPr id="167" name="Google Shape;167;p4"/>
          <p:cNvSpPr txBox="1"/>
          <p:nvPr/>
        </p:nvSpPr>
        <p:spPr>
          <a:xfrm>
            <a:off x="788783" y="4830290"/>
            <a:ext cx="496080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Provide relevant context/information to LLM that can help it understand what response is to be given and when thereby controlling LLM from hallucinating.</a:t>
            </a:r>
            <a:endParaRPr/>
          </a:p>
        </p:txBody>
      </p:sp>
      <p:pic>
        <p:nvPicPr>
          <p:cNvPr id="168" name="Google Shape;168;p4"/>
          <p:cNvPicPr preferRelativeResize="0"/>
          <p:nvPr/>
        </p:nvPicPr>
        <p:blipFill rotWithShape="1">
          <a:blip r:embed="rId3">
            <a:alphaModFix/>
          </a:blip>
          <a:srcRect/>
          <a:stretch/>
        </p:blipFill>
        <p:spPr>
          <a:xfrm>
            <a:off x="788783" y="3324850"/>
            <a:ext cx="699369" cy="699369"/>
          </a:xfrm>
          <a:prstGeom prst="rect">
            <a:avLst/>
          </a:prstGeom>
          <a:noFill/>
          <a:ln>
            <a:noFill/>
          </a:ln>
        </p:spPr>
      </p:pic>
      <p:sp>
        <p:nvSpPr>
          <p:cNvPr id="169" name="Google Shape;169;p4"/>
          <p:cNvSpPr txBox="1"/>
          <p:nvPr/>
        </p:nvSpPr>
        <p:spPr>
          <a:xfrm>
            <a:off x="7423538" y="3429000"/>
            <a:ext cx="416147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Injections happen when users write malicious prompts in a way that forces the LLM to act or share information in a certain way.</a:t>
            </a:r>
            <a:endParaRPr/>
          </a:p>
        </p:txBody>
      </p:sp>
      <p:sp>
        <p:nvSpPr>
          <p:cNvPr id="170" name="Google Shape;170;p4"/>
          <p:cNvSpPr txBox="1"/>
          <p:nvPr/>
        </p:nvSpPr>
        <p:spPr>
          <a:xfrm>
            <a:off x="6545779" y="4553300"/>
            <a:ext cx="12963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Solution</a:t>
            </a:r>
            <a:endParaRPr/>
          </a:p>
        </p:txBody>
      </p:sp>
      <p:sp>
        <p:nvSpPr>
          <p:cNvPr id="171" name="Google Shape;171;p4"/>
          <p:cNvSpPr txBox="1"/>
          <p:nvPr/>
        </p:nvSpPr>
        <p:spPr>
          <a:xfrm>
            <a:off x="6545769" y="4834368"/>
            <a:ext cx="528669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Build security layer(s) that identifies and prevents user’s prompts from injecting LLM into giving outputs that might cause some breaches.</a:t>
            </a:r>
            <a:endParaRPr/>
          </a:p>
        </p:txBody>
      </p:sp>
      <p:pic>
        <p:nvPicPr>
          <p:cNvPr id="172" name="Google Shape;172;p4"/>
          <p:cNvPicPr preferRelativeResize="0"/>
          <p:nvPr/>
        </p:nvPicPr>
        <p:blipFill rotWithShape="1">
          <a:blip r:embed="rId4">
            <a:alphaModFix/>
          </a:blip>
          <a:srcRect/>
          <a:stretch/>
        </p:blipFill>
        <p:spPr>
          <a:xfrm>
            <a:off x="6660812" y="3238827"/>
            <a:ext cx="646332" cy="6463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5"/>
          <p:cNvSpPr txBox="1"/>
          <p:nvPr/>
        </p:nvSpPr>
        <p:spPr>
          <a:xfrm>
            <a:off x="6677026" y="3533776"/>
            <a:ext cx="246308" cy="410379"/>
          </a:xfrm>
          <a:prstGeom prst="rect">
            <a:avLst/>
          </a:prstGeom>
          <a:noFill/>
          <a:ln>
            <a:noFill/>
          </a:ln>
        </p:spPr>
        <p:txBody>
          <a:bodyPr spcFirstLastPara="1" wrap="square" lIns="121900" tIns="60925" rIns="121900" bIns="60925" anchor="t" anchorCtr="0">
            <a:sp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457</Words>
  <Application>Microsoft Macintosh PowerPoint</Application>
  <PresentationFormat>Widescreen</PresentationFormat>
  <Paragraphs>45</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Play</vt:lpstr>
      <vt:lpstr>Poppins SemiBold</vt:lpstr>
      <vt:lpstr>Poppins</vt:lpstr>
      <vt:lpstr>Arial</vt:lpstr>
      <vt:lpstr>Office Theme</vt:lpstr>
      <vt:lpstr>PowerPoint Presentation</vt:lpstr>
      <vt:lpstr>Large Language Models: Making Waves in Artificial Intelligence</vt:lpstr>
      <vt:lpstr>How reliable can LLMs be?</vt:lpstr>
      <vt:lpstr>How to tackle the 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Bhavishya Pandit</dc:creator>
  <cp:lastModifiedBy>Bhavishya Pandit</cp:lastModifiedBy>
  <cp:revision>4</cp:revision>
  <dcterms:created xsi:type="dcterms:W3CDTF">2024-04-15T09:17:19Z</dcterms:created>
  <dcterms:modified xsi:type="dcterms:W3CDTF">2024-04-21T18:36:46Z</dcterms:modified>
</cp:coreProperties>
</file>