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A84"/>
    <a:srgbClr val="FF9300"/>
    <a:srgbClr val="C04F15"/>
    <a:srgbClr val="C00000"/>
    <a:srgbClr val="EF9F00"/>
    <a:srgbClr val="FE8387"/>
    <a:srgbClr val="FF71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2"/>
    <p:restoredTop sz="94686"/>
  </p:normalViewPr>
  <p:slideViewPr>
    <p:cSldViewPr snapToGrid="0">
      <p:cViewPr varScale="1">
        <p:scale>
          <a:sx n="137" d="100"/>
          <a:sy n="137"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0B2AB-E9BF-0D49-8AF5-CAB964406AC3}" type="datetimeFigureOut">
              <a:rPr lang="en-US" smtClean="0"/>
              <a:t>5/10/24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0232C-67AD-A24A-95F0-A8FB0F5E92F6}" type="slidenum">
              <a:rPr lang="en-US" smtClean="0"/>
              <a:t>‹#›</a:t>
            </a:fld>
            <a:endParaRPr lang="en-US"/>
          </a:p>
        </p:txBody>
      </p:sp>
    </p:spTree>
    <p:extLst>
      <p:ext uri="{BB962C8B-B14F-4D97-AF65-F5344CB8AC3E}">
        <p14:creationId xmlns:p14="http://schemas.microsoft.com/office/powerpoint/2010/main" val="205936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21032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E2A0-E12F-B803-D43D-795E32E2E69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B639222-2695-0C84-3656-E24F57B3B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63D3FFB-95A9-2873-F18F-B335769F2C6C}"/>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5" name="Footer Placeholder 4">
            <a:extLst>
              <a:ext uri="{FF2B5EF4-FFF2-40B4-BE49-F238E27FC236}">
                <a16:creationId xmlns:a16="http://schemas.microsoft.com/office/drawing/2014/main" id="{23FA1A97-4077-FB89-CB32-EC1F2A34A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CF594-FA97-6C24-C3E1-8FBFA7317CC5}"/>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105688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FBF9-0808-B728-237A-C926BB851CA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2A9D0A-5D74-D7C0-3778-E93A13A7DD5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9FABE8-C3F3-E7F9-A8D8-60318A24D562}"/>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5" name="Footer Placeholder 4">
            <a:extLst>
              <a:ext uri="{FF2B5EF4-FFF2-40B4-BE49-F238E27FC236}">
                <a16:creationId xmlns:a16="http://schemas.microsoft.com/office/drawing/2014/main" id="{820A13E1-4612-32F2-3C11-4C94B0F35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2F285-E444-E0AA-7339-7590D2518224}"/>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187526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51C38-D237-A2B2-1344-69E4124600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74078D-BF57-8952-CC00-20A6837BCA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DD57B7-E660-9FC8-DA21-E442A664960A}"/>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5" name="Footer Placeholder 4">
            <a:extLst>
              <a:ext uri="{FF2B5EF4-FFF2-40B4-BE49-F238E27FC236}">
                <a16:creationId xmlns:a16="http://schemas.microsoft.com/office/drawing/2014/main" id="{5008D365-EF42-EDCD-0271-F0557B425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74846-98E1-8B4F-6317-C075E5209A34}"/>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421107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Option 1 1">
  <p:cSld name="Content Option 1 1">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75833" y="414528"/>
            <a:ext cx="10840400" cy="1143200"/>
          </a:xfrm>
          <a:prstGeom prst="rect">
            <a:avLst/>
          </a:prstGeom>
          <a:noFill/>
          <a:ln>
            <a:noFill/>
          </a:ln>
        </p:spPr>
        <p:txBody>
          <a:bodyPr spcFirstLastPara="1" wrap="square" lIns="0" tIns="91425" rIns="0" bIns="0" anchor="t" anchorCtr="0">
            <a:noAutofit/>
          </a:bodyPr>
          <a:lstStyle>
            <a:lvl1pPr marR="0" lvl="0" algn="l">
              <a:lnSpc>
                <a:spcPct val="108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1pPr>
            <a:lvl2pPr marR="0" lvl="1"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endParaRPr/>
          </a:p>
        </p:txBody>
      </p:sp>
      <p:sp>
        <p:nvSpPr>
          <p:cNvPr id="23" name="Google Shape;23;p8"/>
          <p:cNvSpPr/>
          <p:nvPr/>
        </p:nvSpPr>
        <p:spPr>
          <a:xfrm rot="-5400000">
            <a:off x="1481867" y="-439600"/>
            <a:ext cx="96400" cy="1697200"/>
          </a:xfrm>
          <a:prstGeom prst="rect">
            <a:avLst/>
          </a:prstGeom>
          <a:gradFill>
            <a:gsLst>
              <a:gs pos="0">
                <a:srgbClr val="D3002D"/>
              </a:gs>
              <a:gs pos="100000">
                <a:srgbClr val="F18901"/>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 name="Google Shape;24;p8"/>
          <p:cNvSpPr txBox="1">
            <a:spLocks noGrp="1"/>
          </p:cNvSpPr>
          <p:nvPr>
            <p:ph type="body" idx="1"/>
          </p:nvPr>
        </p:nvSpPr>
        <p:spPr>
          <a:xfrm>
            <a:off x="675833" y="2505300"/>
            <a:ext cx="10976800" cy="3895600"/>
          </a:xfrm>
          <a:prstGeom prst="rect">
            <a:avLst/>
          </a:prstGeom>
          <a:noFill/>
          <a:ln>
            <a:noFill/>
          </a:ln>
        </p:spPr>
        <p:txBody>
          <a:bodyPr spcFirstLastPara="1" wrap="square" lIns="0" tIns="0" rIns="182875" bIns="0" anchor="t" anchorCtr="0">
            <a:noAutofit/>
          </a:bodyPr>
          <a:lstStyle>
            <a:lvl1pPr marL="457200" marR="0" lvl="0" indent="-317500" algn="l">
              <a:lnSpc>
                <a:spcPct val="115000"/>
              </a:lnSpc>
              <a:spcBef>
                <a:spcPts val="0"/>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1pPr>
            <a:lvl2pPr marL="914400" marR="0" lvl="1"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2pPr>
            <a:lvl3pPr marL="1371600" marR="0" lvl="2"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3pPr>
            <a:lvl4pPr marL="1828800" marR="0" lvl="3"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4pPr>
            <a:lvl5pPr marL="2286000" marR="0" lvl="4"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5pPr>
            <a:lvl6pPr marL="2743200" marR="0" lvl="5"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6pPr>
            <a:lvl7pPr marL="3200400" marR="0" lvl="6"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7pPr>
            <a:lvl8pPr marL="3657600" marR="0" lvl="7"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8pPr>
            <a:lvl9pPr marL="4114800" marR="0" lvl="8" indent="-317500" algn="l">
              <a:lnSpc>
                <a:spcPct val="115000"/>
              </a:lnSpc>
              <a:spcBef>
                <a:spcPts val="1333"/>
              </a:spcBef>
              <a:spcAft>
                <a:spcPts val="1333"/>
              </a:spcAft>
              <a:buClr>
                <a:schemeClr val="dk2"/>
              </a:buClr>
              <a:buSzPts val="1400"/>
              <a:buFont typeface="Arial"/>
              <a:buChar char="■"/>
              <a:defRPr sz="1867" b="0" i="0" u="none" strike="noStrike" cap="none">
                <a:solidFill>
                  <a:srgbClr val="000000"/>
                </a:solidFill>
                <a:latin typeface="Arial"/>
                <a:ea typeface="Arial"/>
                <a:cs typeface="Arial"/>
                <a:sym typeface="Arial"/>
              </a:defRPr>
            </a:lvl9pPr>
          </a:lstStyle>
          <a:p>
            <a:endParaRPr/>
          </a:p>
        </p:txBody>
      </p:sp>
      <p:sp>
        <p:nvSpPr>
          <p:cNvPr id="25" name="Google Shape;25;p8"/>
          <p:cNvSpPr txBox="1">
            <a:spLocks noGrp="1"/>
          </p:cNvSpPr>
          <p:nvPr>
            <p:ph type="body" idx="2"/>
          </p:nvPr>
        </p:nvSpPr>
        <p:spPr>
          <a:xfrm>
            <a:off x="675833" y="6400800"/>
            <a:ext cx="10840400" cy="457200"/>
          </a:xfrm>
          <a:prstGeom prst="rect">
            <a:avLst/>
          </a:prstGeom>
          <a:noFill/>
          <a:ln>
            <a:noFill/>
          </a:ln>
        </p:spPr>
        <p:txBody>
          <a:bodyPr spcFirstLastPara="1" wrap="square" lIns="0" tIns="0" rIns="0" bIns="0" anchor="t" anchorCtr="0">
            <a:noAutofit/>
          </a:bodyPr>
          <a:lstStyle>
            <a:lvl1pPr marL="457200" marR="0" lvl="0"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1pPr>
            <a:lvl2pPr marL="914400" marR="0" lvl="1"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2pPr>
            <a:lvl3pPr marL="1371600" marR="0" lvl="2"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3pPr>
            <a:lvl4pPr marL="1828800" marR="0" lvl="3"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4pPr>
            <a:lvl5pPr marL="2286000" marR="0" lvl="4"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5pPr>
            <a:lvl6pPr marL="2743200" marR="0" lvl="5"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6pPr>
            <a:lvl7pPr marL="3200400" marR="0" lvl="6"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7pPr>
            <a:lvl8pPr marL="3657600" marR="0" lvl="7"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8pPr>
            <a:lvl9pPr marL="4114800" marR="0" lvl="8"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9pPr>
          </a:lstStyle>
          <a:p>
            <a:endParaRPr/>
          </a:p>
        </p:txBody>
      </p:sp>
      <p:pic>
        <p:nvPicPr>
          <p:cNvPr id="26" name="Google Shape;26;p8"/>
          <p:cNvPicPr preferRelativeResize="0"/>
          <p:nvPr/>
        </p:nvPicPr>
        <p:blipFill rotWithShape="1">
          <a:blip r:embed="rId2">
            <a:alphaModFix/>
          </a:blip>
          <a:srcRect/>
          <a:stretch/>
        </p:blipFill>
        <p:spPr>
          <a:xfrm>
            <a:off x="11287570" y="213754"/>
            <a:ext cx="593409" cy="486900"/>
          </a:xfrm>
          <a:prstGeom prst="rect">
            <a:avLst/>
          </a:prstGeom>
          <a:noFill/>
          <a:ln>
            <a:noFill/>
          </a:ln>
        </p:spPr>
      </p:pic>
      <p:sp>
        <p:nvSpPr>
          <p:cNvPr id="27" name="Google Shape;27;p8"/>
          <p:cNvSpPr txBox="1">
            <a:spLocks noGrp="1"/>
          </p:cNvSpPr>
          <p:nvPr>
            <p:ph type="sldNum" idx="12"/>
          </p:nvPr>
        </p:nvSpPr>
        <p:spPr>
          <a:xfrm>
            <a:off x="11652700" y="6573833"/>
            <a:ext cx="539200" cy="284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1pPr>
            <a:lvl2pPr marL="0" marR="0" lvl="1"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2pPr>
            <a:lvl3pPr marL="0" marR="0" lvl="2"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3pPr>
            <a:lvl4pPr marL="0" marR="0" lvl="3"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4pPr>
            <a:lvl5pPr marL="0" marR="0" lvl="4"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5pPr>
            <a:lvl6pPr marL="0" marR="0" lvl="5"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6pPr>
            <a:lvl7pPr marL="0" marR="0" lvl="6"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7pPr>
            <a:lvl8pPr marL="0" marR="0" lvl="7"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8pPr>
            <a:lvl9pPr marL="0" marR="0" lvl="8"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47660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osing Slide Colour">
  <p:cSld name="Closing Slide Colour">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1" y="0"/>
            <a:ext cx="12192025" cy="6858000"/>
          </a:xfrm>
          <a:prstGeom prst="rect">
            <a:avLst/>
          </a:prstGeom>
          <a:noFill/>
          <a:ln>
            <a:noFill/>
          </a:ln>
        </p:spPr>
      </p:pic>
      <p:pic>
        <p:nvPicPr>
          <p:cNvPr id="30" name="Google Shape;30;p9"/>
          <p:cNvPicPr preferRelativeResize="0"/>
          <p:nvPr/>
        </p:nvPicPr>
        <p:blipFill rotWithShape="1">
          <a:blip r:embed="rId3">
            <a:alphaModFix/>
          </a:blip>
          <a:srcRect/>
          <a:stretch/>
        </p:blipFill>
        <p:spPr>
          <a:xfrm>
            <a:off x="3951591" y="3058451"/>
            <a:ext cx="4288747" cy="741100"/>
          </a:xfrm>
          <a:prstGeom prst="rect">
            <a:avLst/>
          </a:prstGeom>
          <a:noFill/>
          <a:ln>
            <a:noFill/>
          </a:ln>
        </p:spPr>
      </p:pic>
    </p:spTree>
    <p:extLst>
      <p:ext uri="{BB962C8B-B14F-4D97-AF65-F5344CB8AC3E}">
        <p14:creationId xmlns:p14="http://schemas.microsoft.com/office/powerpoint/2010/main" val="317801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42B4-5B0F-1489-9C16-692FBAB878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697A26-8FBE-94F5-A5DA-3818A8F2F5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DAEF81-D0DC-661C-EAD1-632BC8BA52F5}"/>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5" name="Footer Placeholder 4">
            <a:extLst>
              <a:ext uri="{FF2B5EF4-FFF2-40B4-BE49-F238E27FC236}">
                <a16:creationId xmlns:a16="http://schemas.microsoft.com/office/drawing/2014/main" id="{9F991155-D3C3-971F-832E-EBBC7300A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8396A-C102-A44B-8501-E2729F7AE6DB}"/>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22581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773A-B96D-C153-23D8-414366351D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5C5D73-B950-900C-775E-5DFBAF8A51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4E465AD-4D2B-B88B-9A59-F9862B0C8C95}"/>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5" name="Footer Placeholder 4">
            <a:extLst>
              <a:ext uri="{FF2B5EF4-FFF2-40B4-BE49-F238E27FC236}">
                <a16:creationId xmlns:a16="http://schemas.microsoft.com/office/drawing/2014/main" id="{DBD93EDC-A098-E8A6-DB55-1C907EE1A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C68E9-6273-8EBD-E2D9-09C7494A94EB}"/>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332161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C71-47F1-50D7-C11F-FB85C41ECD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1483B6B-813F-2B42-0156-E3F11D9D09D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38A0868-0B27-92DC-13D9-4808CF50B7A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B70088A-C7D7-18A0-EF9C-519D457D5383}"/>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6" name="Footer Placeholder 5">
            <a:extLst>
              <a:ext uri="{FF2B5EF4-FFF2-40B4-BE49-F238E27FC236}">
                <a16:creationId xmlns:a16="http://schemas.microsoft.com/office/drawing/2014/main" id="{A8AB6B87-7A5E-E0E5-88B0-1E39B9FF9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55389-AFE5-573D-0C3B-68CAA69B1B84}"/>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202224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73B8-974A-8D30-CA66-FC61600E19C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89B42E-C23D-DC26-87BD-20A5582D6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DCDBA0-69E8-A732-2212-91A727CA31A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20DFAA-CC3B-AD43-9D9B-A40DC1A2A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7750E5-96B0-0C09-0AA6-ED44E4E4B56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0DF9F9D-6632-2C29-417B-1CDA8525AEEB}"/>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8" name="Footer Placeholder 7">
            <a:extLst>
              <a:ext uri="{FF2B5EF4-FFF2-40B4-BE49-F238E27FC236}">
                <a16:creationId xmlns:a16="http://schemas.microsoft.com/office/drawing/2014/main" id="{6C7ABCF7-A8AE-5072-F458-730DCD2F53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00C2FC-736E-84B8-6757-20BFC1F23836}"/>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146325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42FF-7505-34B7-B13B-4519322FDBE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3E7D8F-655D-C1C1-FE8A-B8365B11BC8B}"/>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4" name="Footer Placeholder 3">
            <a:extLst>
              <a:ext uri="{FF2B5EF4-FFF2-40B4-BE49-F238E27FC236}">
                <a16:creationId xmlns:a16="http://schemas.microsoft.com/office/drawing/2014/main" id="{2D899F71-CAA0-C1E6-099C-77FAB9C018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573105-C539-F0A8-698A-55E1AFF06FFE}"/>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264938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ACDF1-DD91-9C4E-9C8F-B8232C58E4F5}"/>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3" name="Footer Placeholder 2">
            <a:extLst>
              <a:ext uri="{FF2B5EF4-FFF2-40B4-BE49-F238E27FC236}">
                <a16:creationId xmlns:a16="http://schemas.microsoft.com/office/drawing/2014/main" id="{4027DFF7-B5D6-0D65-9F0F-694F04460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7402B3-6C2D-F8F2-F614-9ED78FC1C3F8}"/>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100697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E67E-CB9D-E0E7-343F-B5EAB09DB3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4BA0113-8264-0E53-A421-516CF1C614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FBA9EA-5685-65BD-6E52-A0BF12DA2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AE22DE-8C84-7D7A-CABF-6303553BD127}"/>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6" name="Footer Placeholder 5">
            <a:extLst>
              <a:ext uri="{FF2B5EF4-FFF2-40B4-BE49-F238E27FC236}">
                <a16:creationId xmlns:a16="http://schemas.microsoft.com/office/drawing/2014/main" id="{028618F9-CEF9-0B1E-ACBD-76BF99180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284B0-8E2D-EB98-134F-073D36539F56}"/>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223101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298B-F6DF-140E-4B9C-64EFEA5604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87008B8-B9C3-6EDD-1C69-B0C65A4D9C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EE693-042A-8288-059A-B86509260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956CB5-5DBD-E3AF-A3F4-25B215B83C2E}"/>
              </a:ext>
            </a:extLst>
          </p:cNvPr>
          <p:cNvSpPr>
            <a:spLocks noGrp="1"/>
          </p:cNvSpPr>
          <p:nvPr>
            <p:ph type="dt" sz="half" idx="10"/>
          </p:nvPr>
        </p:nvSpPr>
        <p:spPr/>
        <p:txBody>
          <a:bodyPr/>
          <a:lstStyle/>
          <a:p>
            <a:fld id="{CFAD8934-1101-3A43-B08D-07B56ABAB5ED}" type="datetimeFigureOut">
              <a:rPr lang="en-US" smtClean="0"/>
              <a:t>5/10/24</a:t>
            </a:fld>
            <a:endParaRPr lang="en-US"/>
          </a:p>
        </p:txBody>
      </p:sp>
      <p:sp>
        <p:nvSpPr>
          <p:cNvPr id="6" name="Footer Placeholder 5">
            <a:extLst>
              <a:ext uri="{FF2B5EF4-FFF2-40B4-BE49-F238E27FC236}">
                <a16:creationId xmlns:a16="http://schemas.microsoft.com/office/drawing/2014/main" id="{8EA49AD2-A051-679E-3043-7015B2311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DC021-691E-8BAA-D606-842176EEDEB7}"/>
              </a:ext>
            </a:extLst>
          </p:cNvPr>
          <p:cNvSpPr>
            <a:spLocks noGrp="1"/>
          </p:cNvSpPr>
          <p:nvPr>
            <p:ph type="sldNum" sz="quarter" idx="12"/>
          </p:nvPr>
        </p:nvSpPr>
        <p:spPr/>
        <p:txBody>
          <a:bodyPr/>
          <a:lstStyle/>
          <a:p>
            <a:fld id="{1283770D-F168-CE47-8100-02E67055908F}" type="slidenum">
              <a:rPr lang="en-US" smtClean="0"/>
              <a:t>‹#›</a:t>
            </a:fld>
            <a:endParaRPr lang="en-US"/>
          </a:p>
        </p:txBody>
      </p:sp>
    </p:spTree>
    <p:extLst>
      <p:ext uri="{BB962C8B-B14F-4D97-AF65-F5344CB8AC3E}">
        <p14:creationId xmlns:p14="http://schemas.microsoft.com/office/powerpoint/2010/main" val="126044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76A10-EFD0-FCD6-7094-CAC4144AA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0BBDFC-1F9E-845B-2075-F2FB7B0E6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EE1E91-0336-3A26-BBFE-A0CE96A15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AD8934-1101-3A43-B08D-07B56ABAB5ED}" type="datetimeFigureOut">
              <a:rPr lang="en-US" smtClean="0"/>
              <a:t>5/10/24</a:t>
            </a:fld>
            <a:endParaRPr lang="en-US"/>
          </a:p>
        </p:txBody>
      </p:sp>
      <p:sp>
        <p:nvSpPr>
          <p:cNvPr id="5" name="Footer Placeholder 4">
            <a:extLst>
              <a:ext uri="{FF2B5EF4-FFF2-40B4-BE49-F238E27FC236}">
                <a16:creationId xmlns:a16="http://schemas.microsoft.com/office/drawing/2014/main" id="{93D077BD-A72B-AE65-B38B-F7C54AB4D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C448B1-2E79-BB55-6A33-217727E78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83770D-F168-CE47-8100-02E67055908F}" type="slidenum">
              <a:rPr lang="en-US" smtClean="0"/>
              <a:t>‹#›</a:t>
            </a:fld>
            <a:endParaRPr lang="en-US"/>
          </a:p>
        </p:txBody>
      </p:sp>
    </p:spTree>
    <p:extLst>
      <p:ext uri="{BB962C8B-B14F-4D97-AF65-F5344CB8AC3E}">
        <p14:creationId xmlns:p14="http://schemas.microsoft.com/office/powerpoint/2010/main" val="2839242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9" name="Google Shape;99;p1"/>
          <p:cNvSpPr txBox="1"/>
          <p:nvPr/>
        </p:nvSpPr>
        <p:spPr>
          <a:xfrm>
            <a:off x="630075" y="1665203"/>
            <a:ext cx="4490565" cy="124926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1" i="0" u="none" strike="noStrike" cap="none" dirty="0">
                <a:solidFill>
                  <a:schemeClr val="lt1"/>
                </a:solidFill>
                <a:latin typeface="Arial"/>
                <a:ea typeface="Arial"/>
                <a:cs typeface="Arial"/>
                <a:sym typeface="Arial"/>
              </a:rPr>
              <a:t>Security for LLMs</a:t>
            </a:r>
            <a:endParaRPr sz="8800" b="0" i="0" u="none" strike="noStrike" cap="none" dirty="0">
              <a:solidFill>
                <a:schemeClr val="lt1"/>
              </a:solidFill>
              <a:latin typeface="Play"/>
              <a:ea typeface="Play"/>
              <a:cs typeface="Play"/>
              <a:sym typeface="Play"/>
            </a:endParaRPr>
          </a:p>
        </p:txBody>
      </p:sp>
      <p:sp>
        <p:nvSpPr>
          <p:cNvPr id="100" name="Google Shape;100;p1"/>
          <p:cNvSpPr txBox="1"/>
          <p:nvPr/>
        </p:nvSpPr>
        <p:spPr>
          <a:xfrm>
            <a:off x="630075" y="5895422"/>
            <a:ext cx="2885285" cy="31425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chemeClr val="lt1"/>
              </a:buClr>
              <a:buSzPts val="1800"/>
              <a:buFont typeface="Arial"/>
              <a:buNone/>
            </a:pPr>
            <a:r>
              <a:rPr lang="en-US" sz="2800" b="1" i="0" u="none" strike="noStrike" cap="none">
                <a:solidFill>
                  <a:schemeClr val="lt1"/>
                </a:solidFill>
                <a:latin typeface="Arial"/>
                <a:ea typeface="Arial"/>
                <a:cs typeface="Arial"/>
                <a:sym typeface="Arial"/>
              </a:rPr>
              <a:t>Bhavishya Pandit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p:nvPr/>
        </p:nvSpPr>
        <p:spPr>
          <a:xfrm>
            <a:off x="6374988"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6" name="Google Shape;106;p2"/>
          <p:cNvSpPr txBox="1">
            <a:spLocks noGrp="1"/>
          </p:cNvSpPr>
          <p:nvPr>
            <p:ph type="title"/>
          </p:nvPr>
        </p:nvSpPr>
        <p:spPr>
          <a:xfrm>
            <a:off x="675833" y="414528"/>
            <a:ext cx="10840400" cy="1143200"/>
          </a:xfrm>
          <a:prstGeom prst="rect">
            <a:avLst/>
          </a:prstGeom>
          <a:noFill/>
          <a:ln>
            <a:noFill/>
          </a:ln>
        </p:spPr>
        <p:txBody>
          <a:bodyPr spcFirstLastPara="1" wrap="square" lIns="0" tIns="121900" rIns="0" bIns="0" anchor="t" anchorCtr="0">
            <a:noAutofit/>
          </a:bodyPr>
          <a:lstStyle/>
          <a:p>
            <a:pPr marL="0" marR="0" lvl="0" indent="0" algn="l" rtl="0">
              <a:lnSpc>
                <a:spcPct val="108000"/>
              </a:lnSpc>
              <a:spcBef>
                <a:spcPts val="0"/>
              </a:spcBef>
              <a:spcAft>
                <a:spcPts val="0"/>
              </a:spcAft>
              <a:buClr>
                <a:schemeClr val="dk1"/>
              </a:buClr>
              <a:buSzPts val="2400"/>
              <a:buFont typeface="Poppins SemiBold"/>
              <a:buNone/>
            </a:pPr>
            <a:r>
              <a:rPr lang="en-US" sz="3200" b="1" dirty="0">
                <a:solidFill>
                  <a:schemeClr val="accent2"/>
                </a:solidFill>
              </a:rPr>
              <a:t>Security for LLMs</a:t>
            </a:r>
            <a:endParaRPr dirty="0"/>
          </a:p>
        </p:txBody>
      </p:sp>
      <p:sp>
        <p:nvSpPr>
          <p:cNvPr id="107" name="Google Shape;107;p2"/>
          <p:cNvSpPr txBox="1">
            <a:spLocks noGrp="1"/>
          </p:cNvSpPr>
          <p:nvPr>
            <p:ph type="sldNum" idx="12"/>
          </p:nvPr>
        </p:nvSpPr>
        <p:spPr>
          <a:xfrm>
            <a:off x="11652700" y="6573833"/>
            <a:ext cx="539200" cy="28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a:t>2</a:t>
            </a:fld>
            <a:endParaRPr/>
          </a:p>
        </p:txBody>
      </p:sp>
      <p:sp>
        <p:nvSpPr>
          <p:cNvPr id="108" name="Google Shape;108;p2"/>
          <p:cNvSpPr txBox="1"/>
          <p:nvPr/>
        </p:nvSpPr>
        <p:spPr>
          <a:xfrm>
            <a:off x="675764" y="1573341"/>
            <a:ext cx="11395191" cy="973559"/>
          </a:xfrm>
          <a:prstGeom prst="rect">
            <a:avLst/>
          </a:prstGeom>
          <a:noFill/>
          <a:ln>
            <a:noFill/>
          </a:ln>
        </p:spPr>
        <p:txBody>
          <a:bodyPr spcFirstLastPara="1" wrap="square" lIns="0" tIns="0" rIns="182875" bIns="0" anchor="t" anchorCtr="0">
            <a:normAutofit/>
          </a:bodyPr>
          <a:lstStyle/>
          <a:p>
            <a:pPr marL="0" marR="0" lvl="0" indent="0" algn="l" rtl="0">
              <a:lnSpc>
                <a:spcPct val="115000"/>
              </a:lnSpc>
              <a:spcBef>
                <a:spcPts val="0"/>
              </a:spcBef>
              <a:spcAft>
                <a:spcPts val="0"/>
              </a:spcAft>
              <a:buClr>
                <a:schemeClr val="dk2"/>
              </a:buClr>
              <a:buSzPts val="1400"/>
              <a:buFont typeface="Arial"/>
              <a:buNone/>
            </a:pPr>
            <a:r>
              <a:rPr lang="en-US" sz="1400" b="1" dirty="0">
                <a:solidFill>
                  <a:srgbClr val="000000"/>
                </a:solidFill>
                <a:latin typeface="Arial"/>
                <a:ea typeface="Arial"/>
                <a:cs typeface="Arial"/>
                <a:sym typeface="Arial"/>
              </a:rPr>
              <a:t>What is the n</a:t>
            </a:r>
            <a:r>
              <a:rPr lang="en-US" sz="1400" b="1" i="0" u="none" strike="noStrike" cap="none" dirty="0">
                <a:solidFill>
                  <a:srgbClr val="000000"/>
                </a:solidFill>
                <a:latin typeface="Arial"/>
                <a:ea typeface="Arial"/>
                <a:cs typeface="Arial"/>
                <a:sym typeface="Arial"/>
              </a:rPr>
              <a:t>eed for security?</a:t>
            </a:r>
          </a:p>
          <a:p>
            <a:pPr marL="0" marR="0" lvl="0" indent="0" algn="l" rtl="0">
              <a:lnSpc>
                <a:spcPct val="115000"/>
              </a:lnSpc>
              <a:spcBef>
                <a:spcPts val="0"/>
              </a:spcBef>
              <a:spcAft>
                <a:spcPts val="0"/>
              </a:spcAft>
              <a:buClr>
                <a:schemeClr val="dk2"/>
              </a:buClr>
              <a:buSzPts val="1400"/>
              <a:buFont typeface="Arial"/>
              <a:buNone/>
            </a:pPr>
            <a:r>
              <a:rPr lang="en-US" sz="1400" dirty="0">
                <a:solidFill>
                  <a:srgbClr val="000000"/>
                </a:solidFill>
                <a:latin typeface="Arial"/>
                <a:cs typeface="Arial"/>
                <a:sym typeface="Arial"/>
              </a:rPr>
              <a:t>Large Language Models are black box to us, and their responses can put the reputation, trust and brand image of an organization at stake if these responses are not monitored properly. Also, systems need to be built to prevent injections which can retrieve confidential information.</a:t>
            </a:r>
            <a:endParaRPr dirty="0"/>
          </a:p>
        </p:txBody>
      </p:sp>
      <p:sp>
        <p:nvSpPr>
          <p:cNvPr id="109" name="Google Shape;109;p2"/>
          <p:cNvSpPr/>
          <p:nvPr/>
        </p:nvSpPr>
        <p:spPr>
          <a:xfrm>
            <a:off x="675764"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10" name="Google Shape;110;p2"/>
          <p:cNvCxnSpPr/>
          <p:nvPr/>
        </p:nvCxnSpPr>
        <p:spPr>
          <a:xfrm>
            <a:off x="6127534" y="2827832"/>
            <a:ext cx="0" cy="3164843"/>
          </a:xfrm>
          <a:prstGeom prst="straightConnector1">
            <a:avLst/>
          </a:prstGeom>
          <a:noFill/>
          <a:ln w="9525" cap="flat" cmpd="sng">
            <a:solidFill>
              <a:schemeClr val="dk1"/>
            </a:solidFill>
            <a:prstDash val="dash"/>
            <a:round/>
            <a:headEnd type="none" w="sm" len="sm"/>
            <a:tailEnd type="none" w="sm" len="sm"/>
          </a:ln>
        </p:spPr>
      </p:cxnSp>
      <p:sp>
        <p:nvSpPr>
          <p:cNvPr id="111" name="Google Shape;111;p2"/>
          <p:cNvSpPr txBox="1"/>
          <p:nvPr/>
        </p:nvSpPr>
        <p:spPr>
          <a:xfrm>
            <a:off x="2528743" y="2542282"/>
            <a:ext cx="172802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Arial"/>
                <a:cs typeface="Arial"/>
                <a:sym typeface="Arial"/>
              </a:rPr>
              <a:t>Current Scenario</a:t>
            </a:r>
            <a:endParaRPr dirty="0"/>
          </a:p>
        </p:txBody>
      </p:sp>
      <p:sp>
        <p:nvSpPr>
          <p:cNvPr id="112" name="Google Shape;112;p2"/>
          <p:cNvSpPr txBox="1"/>
          <p:nvPr/>
        </p:nvSpPr>
        <p:spPr>
          <a:xfrm>
            <a:off x="7187553" y="2552709"/>
            <a:ext cx="3251393"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Arial"/>
                <a:ea typeface="Arial"/>
                <a:cs typeface="Arial"/>
                <a:sym typeface="Arial"/>
              </a:rPr>
              <a:t>Solution using Prompt Engineering</a:t>
            </a:r>
            <a:endParaRPr dirty="0"/>
          </a:p>
        </p:txBody>
      </p:sp>
      <p:cxnSp>
        <p:nvCxnSpPr>
          <p:cNvPr id="4" name="Straight Arrow Connector 3">
            <a:extLst>
              <a:ext uri="{FF2B5EF4-FFF2-40B4-BE49-F238E27FC236}">
                <a16:creationId xmlns:a16="http://schemas.microsoft.com/office/drawing/2014/main" id="{EBCFDD2A-B039-B364-C820-7BF4743D1A76}"/>
              </a:ext>
            </a:extLst>
          </p:cNvPr>
          <p:cNvCxnSpPr/>
          <p:nvPr/>
        </p:nvCxnSpPr>
        <p:spPr>
          <a:xfrm>
            <a:off x="2110070" y="3474730"/>
            <a:ext cx="2320798" cy="0"/>
          </a:xfrm>
          <a:prstGeom prst="straightConnector1">
            <a:avLst/>
          </a:prstGeom>
          <a:ln w="9525">
            <a:prstDash val="dash"/>
            <a:tailEnd type="triangle"/>
          </a:ln>
        </p:spPr>
        <p:style>
          <a:lnRef idx="2">
            <a:schemeClr val="dk1"/>
          </a:lnRef>
          <a:fillRef idx="0">
            <a:schemeClr val="dk1"/>
          </a:fillRef>
          <a:effectRef idx="1">
            <a:schemeClr val="dk1"/>
          </a:effectRef>
          <a:fontRef idx="minor">
            <a:schemeClr val="tx1"/>
          </a:fontRef>
        </p:style>
      </p:cxnSp>
      <p:sp>
        <p:nvSpPr>
          <p:cNvPr id="6" name="Google Shape;113;p2">
            <a:extLst>
              <a:ext uri="{FF2B5EF4-FFF2-40B4-BE49-F238E27FC236}">
                <a16:creationId xmlns:a16="http://schemas.microsoft.com/office/drawing/2014/main" id="{7FD71367-989C-0950-78AD-2A989CF0BC25}"/>
              </a:ext>
            </a:extLst>
          </p:cNvPr>
          <p:cNvSpPr txBox="1"/>
          <p:nvPr/>
        </p:nvSpPr>
        <p:spPr>
          <a:xfrm>
            <a:off x="1576695" y="3936701"/>
            <a:ext cx="598963"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1" dirty="0">
                <a:solidFill>
                  <a:schemeClr val="dk1"/>
                </a:solidFill>
                <a:latin typeface="Arial"/>
                <a:ea typeface="Arial"/>
                <a:cs typeface="Arial"/>
                <a:sym typeface="Arial"/>
              </a:rPr>
              <a:t>User</a:t>
            </a:r>
            <a:endParaRPr sz="1200" b="1" dirty="0"/>
          </a:p>
        </p:txBody>
      </p:sp>
      <p:sp>
        <p:nvSpPr>
          <p:cNvPr id="7" name="Google Shape;113;p2">
            <a:extLst>
              <a:ext uri="{FF2B5EF4-FFF2-40B4-BE49-F238E27FC236}">
                <a16:creationId xmlns:a16="http://schemas.microsoft.com/office/drawing/2014/main" id="{A0040F85-1313-5EAA-12FC-EFC64AC22F87}"/>
              </a:ext>
            </a:extLst>
          </p:cNvPr>
          <p:cNvSpPr txBox="1"/>
          <p:nvPr/>
        </p:nvSpPr>
        <p:spPr>
          <a:xfrm>
            <a:off x="4475843" y="3941826"/>
            <a:ext cx="598963"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1" dirty="0">
                <a:solidFill>
                  <a:schemeClr val="dk1"/>
                </a:solidFill>
                <a:latin typeface="Arial"/>
                <a:ea typeface="Arial"/>
                <a:cs typeface="Arial"/>
                <a:sym typeface="Arial"/>
              </a:rPr>
              <a:t>LLM</a:t>
            </a:r>
            <a:endParaRPr sz="1200" b="1" dirty="0"/>
          </a:p>
        </p:txBody>
      </p:sp>
      <p:cxnSp>
        <p:nvCxnSpPr>
          <p:cNvPr id="8" name="Straight Arrow Connector 7">
            <a:extLst>
              <a:ext uri="{FF2B5EF4-FFF2-40B4-BE49-F238E27FC236}">
                <a16:creationId xmlns:a16="http://schemas.microsoft.com/office/drawing/2014/main" id="{7506F2D3-99E7-AE44-D4A0-21AF5BBF36A0}"/>
              </a:ext>
            </a:extLst>
          </p:cNvPr>
          <p:cNvCxnSpPr>
            <a:cxnSpLocks/>
          </p:cNvCxnSpPr>
          <p:nvPr/>
        </p:nvCxnSpPr>
        <p:spPr>
          <a:xfrm flipH="1" flipV="1">
            <a:off x="2110070" y="3891702"/>
            <a:ext cx="2320798" cy="0"/>
          </a:xfrm>
          <a:prstGeom prst="straightConnector1">
            <a:avLst/>
          </a:prstGeom>
          <a:ln w="9525">
            <a:prstDash val="dash"/>
            <a:tailEnd type="triangle"/>
          </a:ln>
        </p:spPr>
        <p:style>
          <a:lnRef idx="2">
            <a:schemeClr val="dk1"/>
          </a:lnRef>
          <a:fillRef idx="0">
            <a:schemeClr val="dk1"/>
          </a:fillRef>
          <a:effectRef idx="1">
            <a:schemeClr val="dk1"/>
          </a:effectRef>
          <a:fontRef idx="minor">
            <a:schemeClr val="tx1"/>
          </a:fontRef>
        </p:style>
      </p:cxnSp>
      <p:sp>
        <p:nvSpPr>
          <p:cNvPr id="9" name="Google Shape;113;p2">
            <a:extLst>
              <a:ext uri="{FF2B5EF4-FFF2-40B4-BE49-F238E27FC236}">
                <a16:creationId xmlns:a16="http://schemas.microsoft.com/office/drawing/2014/main" id="{2CC9B781-709D-D6C7-7CC3-AB424AC0D449}"/>
              </a:ext>
            </a:extLst>
          </p:cNvPr>
          <p:cNvSpPr txBox="1"/>
          <p:nvPr/>
        </p:nvSpPr>
        <p:spPr>
          <a:xfrm>
            <a:off x="2981294" y="3167430"/>
            <a:ext cx="598963" cy="2461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dirty="0">
                <a:solidFill>
                  <a:schemeClr val="dk1"/>
                </a:solidFill>
                <a:latin typeface="Arial"/>
                <a:ea typeface="Arial"/>
                <a:cs typeface="Arial"/>
                <a:sym typeface="Arial"/>
              </a:rPr>
              <a:t>Query</a:t>
            </a:r>
            <a:endParaRPr sz="1000" dirty="0"/>
          </a:p>
        </p:txBody>
      </p:sp>
      <p:sp>
        <p:nvSpPr>
          <p:cNvPr id="10" name="Google Shape;113;p2">
            <a:extLst>
              <a:ext uri="{FF2B5EF4-FFF2-40B4-BE49-F238E27FC236}">
                <a16:creationId xmlns:a16="http://schemas.microsoft.com/office/drawing/2014/main" id="{DBB11B2B-838A-E12E-082C-FF05CACE14BF}"/>
              </a:ext>
            </a:extLst>
          </p:cNvPr>
          <p:cNvSpPr txBox="1"/>
          <p:nvPr/>
        </p:nvSpPr>
        <p:spPr>
          <a:xfrm>
            <a:off x="2896351" y="3949970"/>
            <a:ext cx="858799"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dirty="0">
                <a:solidFill>
                  <a:schemeClr val="dk1"/>
                </a:solidFill>
                <a:latin typeface="Arial"/>
                <a:ea typeface="Arial"/>
                <a:cs typeface="Arial"/>
                <a:sym typeface="Arial"/>
              </a:rPr>
              <a:t>Response</a:t>
            </a:r>
            <a:endParaRPr sz="1000" dirty="0"/>
          </a:p>
        </p:txBody>
      </p:sp>
      <p:sp>
        <p:nvSpPr>
          <p:cNvPr id="11" name="Google Shape;143;p3">
            <a:extLst>
              <a:ext uri="{FF2B5EF4-FFF2-40B4-BE49-F238E27FC236}">
                <a16:creationId xmlns:a16="http://schemas.microsoft.com/office/drawing/2014/main" id="{44972F5B-7504-53A0-A5FA-8BDC29BD680E}"/>
              </a:ext>
            </a:extLst>
          </p:cNvPr>
          <p:cNvSpPr txBox="1"/>
          <p:nvPr/>
        </p:nvSpPr>
        <p:spPr>
          <a:xfrm>
            <a:off x="732947" y="4445075"/>
            <a:ext cx="2307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Challenges -</a:t>
            </a:r>
            <a:endParaRPr dirty="0"/>
          </a:p>
        </p:txBody>
      </p:sp>
      <p:sp>
        <p:nvSpPr>
          <p:cNvPr id="15" name="Google Shape;113;p2">
            <a:extLst>
              <a:ext uri="{FF2B5EF4-FFF2-40B4-BE49-F238E27FC236}">
                <a16:creationId xmlns:a16="http://schemas.microsoft.com/office/drawing/2014/main" id="{4CC4EEA3-5404-58C6-03F6-89B0F07ED10C}"/>
              </a:ext>
            </a:extLst>
          </p:cNvPr>
          <p:cNvSpPr txBox="1"/>
          <p:nvPr/>
        </p:nvSpPr>
        <p:spPr>
          <a:xfrm>
            <a:off x="7227757" y="3936701"/>
            <a:ext cx="598963"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1" dirty="0">
                <a:solidFill>
                  <a:schemeClr val="dk1"/>
                </a:solidFill>
                <a:latin typeface="Arial"/>
                <a:ea typeface="Arial"/>
                <a:cs typeface="Arial"/>
                <a:sym typeface="Arial"/>
              </a:rPr>
              <a:t>User</a:t>
            </a:r>
            <a:endParaRPr sz="1200" b="1" dirty="0"/>
          </a:p>
        </p:txBody>
      </p:sp>
      <p:sp>
        <p:nvSpPr>
          <p:cNvPr id="16" name="Google Shape;113;p2">
            <a:extLst>
              <a:ext uri="{FF2B5EF4-FFF2-40B4-BE49-F238E27FC236}">
                <a16:creationId xmlns:a16="http://schemas.microsoft.com/office/drawing/2014/main" id="{7DFF59D1-50E0-A20B-045B-57405EF71673}"/>
              </a:ext>
            </a:extLst>
          </p:cNvPr>
          <p:cNvSpPr txBox="1"/>
          <p:nvPr/>
        </p:nvSpPr>
        <p:spPr>
          <a:xfrm>
            <a:off x="10126905" y="3941826"/>
            <a:ext cx="598963"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1" dirty="0">
                <a:solidFill>
                  <a:schemeClr val="dk1"/>
                </a:solidFill>
                <a:latin typeface="Arial"/>
                <a:ea typeface="Arial"/>
                <a:cs typeface="Arial"/>
                <a:sym typeface="Arial"/>
              </a:rPr>
              <a:t>LLM</a:t>
            </a:r>
            <a:endParaRPr sz="1200" b="1" dirty="0"/>
          </a:p>
        </p:txBody>
      </p:sp>
      <p:sp>
        <p:nvSpPr>
          <p:cNvPr id="20" name="Rounded Rectangle 19">
            <a:extLst>
              <a:ext uri="{FF2B5EF4-FFF2-40B4-BE49-F238E27FC236}">
                <a16:creationId xmlns:a16="http://schemas.microsoft.com/office/drawing/2014/main" id="{81A96BDF-A8A8-B9BA-4517-CD5076617C78}"/>
              </a:ext>
            </a:extLst>
          </p:cNvPr>
          <p:cNvSpPr/>
          <p:nvPr/>
        </p:nvSpPr>
        <p:spPr>
          <a:xfrm>
            <a:off x="8499171" y="3429000"/>
            <a:ext cx="796478" cy="697851"/>
          </a:xfrm>
          <a:prstGeom prst="roundRect">
            <a:avLst/>
          </a:prstGeom>
          <a:solidFill>
            <a:srgbClr val="F2AA84">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Security Layer</a:t>
            </a:r>
          </a:p>
        </p:txBody>
      </p:sp>
      <p:cxnSp>
        <p:nvCxnSpPr>
          <p:cNvPr id="21" name="Straight Arrow Connector 20">
            <a:extLst>
              <a:ext uri="{FF2B5EF4-FFF2-40B4-BE49-F238E27FC236}">
                <a16:creationId xmlns:a16="http://schemas.microsoft.com/office/drawing/2014/main" id="{4AA249FD-5ACB-9C35-2D95-F13EAA50EBC0}"/>
              </a:ext>
            </a:extLst>
          </p:cNvPr>
          <p:cNvCxnSpPr>
            <a:cxnSpLocks/>
          </p:cNvCxnSpPr>
          <p:nvPr/>
        </p:nvCxnSpPr>
        <p:spPr>
          <a:xfrm>
            <a:off x="7737011" y="3477714"/>
            <a:ext cx="570648" cy="0"/>
          </a:xfrm>
          <a:prstGeom prst="straightConnector1">
            <a:avLst/>
          </a:prstGeom>
          <a:ln w="9525">
            <a:prstDash val="dash"/>
            <a:tailEnd type="triangle"/>
          </a:ln>
        </p:spPr>
        <p:style>
          <a:lnRef idx="2">
            <a:schemeClr val="dk1"/>
          </a:lnRef>
          <a:fillRef idx="0">
            <a:schemeClr val="dk1"/>
          </a:fillRef>
          <a:effectRef idx="1">
            <a:schemeClr val="dk1"/>
          </a:effectRef>
          <a:fontRef idx="minor">
            <a:schemeClr val="tx1"/>
          </a:fontRef>
        </p:style>
      </p:cxnSp>
      <p:sp>
        <p:nvSpPr>
          <p:cNvPr id="24" name="Google Shape;113;p2">
            <a:extLst>
              <a:ext uri="{FF2B5EF4-FFF2-40B4-BE49-F238E27FC236}">
                <a16:creationId xmlns:a16="http://schemas.microsoft.com/office/drawing/2014/main" id="{68EEDD3C-E610-287F-9BB8-BB2DE0276FD2}"/>
              </a:ext>
            </a:extLst>
          </p:cNvPr>
          <p:cNvSpPr txBox="1"/>
          <p:nvPr/>
        </p:nvSpPr>
        <p:spPr>
          <a:xfrm>
            <a:off x="7737011" y="3192050"/>
            <a:ext cx="598963" cy="2461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dirty="0">
                <a:solidFill>
                  <a:schemeClr val="dk1"/>
                </a:solidFill>
                <a:latin typeface="Arial"/>
                <a:ea typeface="Arial"/>
                <a:cs typeface="Arial"/>
                <a:sym typeface="Arial"/>
              </a:rPr>
              <a:t>Query</a:t>
            </a:r>
            <a:endParaRPr sz="1000" dirty="0"/>
          </a:p>
        </p:txBody>
      </p:sp>
      <p:cxnSp>
        <p:nvCxnSpPr>
          <p:cNvPr id="25" name="Straight Arrow Connector 24">
            <a:extLst>
              <a:ext uri="{FF2B5EF4-FFF2-40B4-BE49-F238E27FC236}">
                <a16:creationId xmlns:a16="http://schemas.microsoft.com/office/drawing/2014/main" id="{1092748F-0E4F-2B49-9EC9-29D9269F59FB}"/>
              </a:ext>
            </a:extLst>
          </p:cNvPr>
          <p:cNvCxnSpPr>
            <a:cxnSpLocks/>
          </p:cNvCxnSpPr>
          <p:nvPr/>
        </p:nvCxnSpPr>
        <p:spPr>
          <a:xfrm>
            <a:off x="9458807" y="3474730"/>
            <a:ext cx="668098" cy="0"/>
          </a:xfrm>
          <a:prstGeom prst="straightConnector1">
            <a:avLst/>
          </a:prstGeom>
          <a:ln w="9525">
            <a:prstDash val="dash"/>
            <a:tailEnd type="triangle"/>
          </a:ln>
        </p:spPr>
        <p:style>
          <a:lnRef idx="2">
            <a:schemeClr val="dk1"/>
          </a:lnRef>
          <a:fillRef idx="0">
            <a:schemeClr val="dk1"/>
          </a:fillRef>
          <a:effectRef idx="1">
            <a:schemeClr val="dk1"/>
          </a:effectRef>
          <a:fontRef idx="minor">
            <a:schemeClr val="tx1"/>
          </a:fontRef>
        </p:style>
      </p:cxnSp>
      <p:sp>
        <p:nvSpPr>
          <p:cNvPr id="26" name="Google Shape;113;p2">
            <a:extLst>
              <a:ext uri="{FF2B5EF4-FFF2-40B4-BE49-F238E27FC236}">
                <a16:creationId xmlns:a16="http://schemas.microsoft.com/office/drawing/2014/main" id="{E3C95E0E-8B02-479E-98FA-C2738881ADAD}"/>
              </a:ext>
            </a:extLst>
          </p:cNvPr>
          <p:cNvSpPr txBox="1"/>
          <p:nvPr/>
        </p:nvSpPr>
        <p:spPr>
          <a:xfrm>
            <a:off x="9492982" y="3213594"/>
            <a:ext cx="777063"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dirty="0">
                <a:solidFill>
                  <a:schemeClr val="dk1"/>
                </a:solidFill>
                <a:latin typeface="Arial"/>
                <a:cs typeface="Arial"/>
                <a:sym typeface="Arial"/>
              </a:rPr>
              <a:t>if safe</a:t>
            </a:r>
            <a:endParaRPr sz="1000" dirty="0"/>
          </a:p>
        </p:txBody>
      </p:sp>
      <p:cxnSp>
        <p:nvCxnSpPr>
          <p:cNvPr id="28" name="Straight Arrow Connector 27">
            <a:extLst>
              <a:ext uri="{FF2B5EF4-FFF2-40B4-BE49-F238E27FC236}">
                <a16:creationId xmlns:a16="http://schemas.microsoft.com/office/drawing/2014/main" id="{AE458DA3-2217-9A3C-5AD5-CF87816B4D57}"/>
              </a:ext>
            </a:extLst>
          </p:cNvPr>
          <p:cNvCxnSpPr>
            <a:cxnSpLocks/>
          </p:cNvCxnSpPr>
          <p:nvPr/>
        </p:nvCxnSpPr>
        <p:spPr>
          <a:xfrm flipH="1">
            <a:off x="9457527" y="4115836"/>
            <a:ext cx="668098" cy="0"/>
          </a:xfrm>
          <a:prstGeom prst="straightConnector1">
            <a:avLst/>
          </a:prstGeom>
          <a:ln w="9525">
            <a:prstDash val="dash"/>
            <a:tailEnd type="triangle"/>
          </a:ln>
        </p:spPr>
        <p:style>
          <a:lnRef idx="2">
            <a:schemeClr val="dk1"/>
          </a:lnRef>
          <a:fillRef idx="0">
            <a:schemeClr val="dk1"/>
          </a:fillRef>
          <a:effectRef idx="1">
            <a:schemeClr val="dk1"/>
          </a:effectRef>
          <a:fontRef idx="minor">
            <a:schemeClr val="tx1"/>
          </a:fontRef>
        </p:style>
      </p:cxnSp>
      <p:sp>
        <p:nvSpPr>
          <p:cNvPr id="29" name="Google Shape;113;p2">
            <a:extLst>
              <a:ext uri="{FF2B5EF4-FFF2-40B4-BE49-F238E27FC236}">
                <a16:creationId xmlns:a16="http://schemas.microsoft.com/office/drawing/2014/main" id="{6D7B523E-9B13-F277-E4E9-7A2FE3B7C2D0}"/>
              </a:ext>
            </a:extLst>
          </p:cNvPr>
          <p:cNvSpPr txBox="1"/>
          <p:nvPr/>
        </p:nvSpPr>
        <p:spPr>
          <a:xfrm>
            <a:off x="9470497" y="3856723"/>
            <a:ext cx="777063"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dirty="0">
                <a:solidFill>
                  <a:schemeClr val="dk1"/>
                </a:solidFill>
                <a:latin typeface="Arial"/>
                <a:cs typeface="Arial"/>
                <a:sym typeface="Arial"/>
              </a:rPr>
              <a:t>Response</a:t>
            </a:r>
            <a:endParaRPr sz="1000" dirty="0"/>
          </a:p>
        </p:txBody>
      </p:sp>
      <p:cxnSp>
        <p:nvCxnSpPr>
          <p:cNvPr id="30" name="Straight Arrow Connector 29">
            <a:extLst>
              <a:ext uri="{FF2B5EF4-FFF2-40B4-BE49-F238E27FC236}">
                <a16:creationId xmlns:a16="http://schemas.microsoft.com/office/drawing/2014/main" id="{ECD59B7A-C630-7808-F2C3-9637A4DF6895}"/>
              </a:ext>
            </a:extLst>
          </p:cNvPr>
          <p:cNvCxnSpPr>
            <a:cxnSpLocks/>
          </p:cNvCxnSpPr>
          <p:nvPr/>
        </p:nvCxnSpPr>
        <p:spPr>
          <a:xfrm flipH="1">
            <a:off x="7737011" y="4110598"/>
            <a:ext cx="668098" cy="0"/>
          </a:xfrm>
          <a:prstGeom prst="straightConnector1">
            <a:avLst/>
          </a:prstGeom>
          <a:ln w="9525">
            <a:prstDash val="dash"/>
            <a:tailEnd type="triangle"/>
          </a:ln>
        </p:spPr>
        <p:style>
          <a:lnRef idx="2">
            <a:schemeClr val="dk1"/>
          </a:lnRef>
          <a:fillRef idx="0">
            <a:schemeClr val="dk1"/>
          </a:fillRef>
          <a:effectRef idx="1">
            <a:schemeClr val="dk1"/>
          </a:effectRef>
          <a:fontRef idx="minor">
            <a:schemeClr val="tx1"/>
          </a:fontRef>
        </p:style>
      </p:cxnSp>
      <p:sp>
        <p:nvSpPr>
          <p:cNvPr id="31" name="Google Shape;113;p2">
            <a:extLst>
              <a:ext uri="{FF2B5EF4-FFF2-40B4-BE49-F238E27FC236}">
                <a16:creationId xmlns:a16="http://schemas.microsoft.com/office/drawing/2014/main" id="{7FC90A1C-4607-6957-8B8E-95671995DE65}"/>
              </a:ext>
            </a:extLst>
          </p:cNvPr>
          <p:cNvSpPr txBox="1"/>
          <p:nvPr/>
        </p:nvSpPr>
        <p:spPr>
          <a:xfrm>
            <a:off x="7853816" y="3859652"/>
            <a:ext cx="777063"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dirty="0">
                <a:solidFill>
                  <a:schemeClr val="dk1"/>
                </a:solidFill>
                <a:latin typeface="Arial"/>
                <a:cs typeface="Arial"/>
                <a:sym typeface="Arial"/>
              </a:rPr>
              <a:t>if safe</a:t>
            </a:r>
            <a:endParaRPr sz="1000" dirty="0"/>
          </a:p>
        </p:txBody>
      </p:sp>
      <p:sp>
        <p:nvSpPr>
          <p:cNvPr id="32" name="Google Shape;144;p3">
            <a:extLst>
              <a:ext uri="{FF2B5EF4-FFF2-40B4-BE49-F238E27FC236}">
                <a16:creationId xmlns:a16="http://schemas.microsoft.com/office/drawing/2014/main" id="{26AE6653-8DC6-DBB1-BDC3-0BF1217D300F}"/>
              </a:ext>
            </a:extLst>
          </p:cNvPr>
          <p:cNvSpPr txBox="1"/>
          <p:nvPr/>
        </p:nvSpPr>
        <p:spPr>
          <a:xfrm>
            <a:off x="732959" y="4725636"/>
            <a:ext cx="5026398" cy="461624"/>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Font typeface="Arial" panose="020B0604020202020204" pitchFamily="34" charset="0"/>
              <a:buChar char="•"/>
            </a:pPr>
            <a:r>
              <a:rPr lang="en-US" sz="1200" dirty="0"/>
              <a:t>Unmonitored responses from LLM puts the reputation at stake</a:t>
            </a:r>
          </a:p>
          <a:p>
            <a:pPr marL="171450" marR="0" lvl="0" indent="-171450" algn="l" rtl="0">
              <a:spcBef>
                <a:spcPts val="0"/>
              </a:spcBef>
              <a:spcAft>
                <a:spcPts val="0"/>
              </a:spcAft>
              <a:buFont typeface="Arial" panose="020B0604020202020204" pitchFamily="34" charset="0"/>
              <a:buChar char="•"/>
            </a:pPr>
            <a:r>
              <a:rPr lang="en-US" sz="1200" dirty="0"/>
              <a:t>Vulnerable to Injections </a:t>
            </a:r>
            <a:endParaRPr sz="1200" dirty="0"/>
          </a:p>
        </p:txBody>
      </p:sp>
      <p:pic>
        <p:nvPicPr>
          <p:cNvPr id="33" name="Picture 32">
            <a:extLst>
              <a:ext uri="{FF2B5EF4-FFF2-40B4-BE49-F238E27FC236}">
                <a16:creationId xmlns:a16="http://schemas.microsoft.com/office/drawing/2014/main" id="{6305F8A3-6CF5-95F8-B472-6584A0BB5D5D}"/>
              </a:ext>
            </a:extLst>
          </p:cNvPr>
          <p:cNvPicPr>
            <a:picLocks noChangeAspect="1"/>
          </p:cNvPicPr>
          <p:nvPr/>
        </p:nvPicPr>
        <p:blipFill>
          <a:blip r:embed="rId3"/>
          <a:stretch>
            <a:fillRect/>
          </a:stretch>
        </p:blipFill>
        <p:spPr>
          <a:xfrm>
            <a:off x="7206156" y="3351585"/>
            <a:ext cx="598964" cy="598964"/>
          </a:xfrm>
          <a:prstGeom prst="rect">
            <a:avLst/>
          </a:prstGeom>
        </p:spPr>
      </p:pic>
      <p:pic>
        <p:nvPicPr>
          <p:cNvPr id="34" name="Picture 33">
            <a:extLst>
              <a:ext uri="{FF2B5EF4-FFF2-40B4-BE49-F238E27FC236}">
                <a16:creationId xmlns:a16="http://schemas.microsoft.com/office/drawing/2014/main" id="{E2696976-9522-BCE4-6CC8-09BD9FBBC035}"/>
              </a:ext>
            </a:extLst>
          </p:cNvPr>
          <p:cNvPicPr>
            <a:picLocks noChangeAspect="1"/>
          </p:cNvPicPr>
          <p:nvPr/>
        </p:nvPicPr>
        <p:blipFill>
          <a:blip r:embed="rId3"/>
          <a:stretch>
            <a:fillRect/>
          </a:stretch>
        </p:blipFill>
        <p:spPr>
          <a:xfrm>
            <a:off x="1531719" y="3343396"/>
            <a:ext cx="598964" cy="598964"/>
          </a:xfrm>
          <a:prstGeom prst="rect">
            <a:avLst/>
          </a:prstGeom>
        </p:spPr>
      </p:pic>
      <p:pic>
        <p:nvPicPr>
          <p:cNvPr id="35" name="Picture 34">
            <a:extLst>
              <a:ext uri="{FF2B5EF4-FFF2-40B4-BE49-F238E27FC236}">
                <a16:creationId xmlns:a16="http://schemas.microsoft.com/office/drawing/2014/main" id="{EC13CF2B-611A-F429-F6C6-19BBD6F1EAEE}"/>
              </a:ext>
            </a:extLst>
          </p:cNvPr>
          <p:cNvPicPr>
            <a:picLocks noChangeAspect="1"/>
          </p:cNvPicPr>
          <p:nvPr/>
        </p:nvPicPr>
        <p:blipFill>
          <a:blip r:embed="rId4"/>
          <a:stretch>
            <a:fillRect/>
          </a:stretch>
        </p:blipFill>
        <p:spPr>
          <a:xfrm>
            <a:off x="4385188" y="3340531"/>
            <a:ext cx="598964" cy="598964"/>
          </a:xfrm>
          <a:prstGeom prst="rect">
            <a:avLst/>
          </a:prstGeom>
        </p:spPr>
      </p:pic>
      <p:pic>
        <p:nvPicPr>
          <p:cNvPr id="36" name="Picture 35">
            <a:extLst>
              <a:ext uri="{FF2B5EF4-FFF2-40B4-BE49-F238E27FC236}">
                <a16:creationId xmlns:a16="http://schemas.microsoft.com/office/drawing/2014/main" id="{A0631A2E-BD70-9396-8FE8-253F6BAB9752}"/>
              </a:ext>
            </a:extLst>
          </p:cNvPr>
          <p:cNvPicPr>
            <a:picLocks noChangeAspect="1"/>
          </p:cNvPicPr>
          <p:nvPr/>
        </p:nvPicPr>
        <p:blipFill>
          <a:blip r:embed="rId4"/>
          <a:stretch>
            <a:fillRect/>
          </a:stretch>
        </p:blipFill>
        <p:spPr>
          <a:xfrm>
            <a:off x="10061317" y="3342579"/>
            <a:ext cx="598964" cy="598964"/>
          </a:xfrm>
          <a:prstGeom prst="rect">
            <a:avLst/>
          </a:prstGeom>
        </p:spPr>
      </p:pic>
      <p:sp>
        <p:nvSpPr>
          <p:cNvPr id="37" name="Google Shape;143;p3">
            <a:extLst>
              <a:ext uri="{FF2B5EF4-FFF2-40B4-BE49-F238E27FC236}">
                <a16:creationId xmlns:a16="http://schemas.microsoft.com/office/drawing/2014/main" id="{31C33668-2002-35E5-AD8E-A42635197164}"/>
              </a:ext>
            </a:extLst>
          </p:cNvPr>
          <p:cNvSpPr txBox="1"/>
          <p:nvPr/>
        </p:nvSpPr>
        <p:spPr>
          <a:xfrm>
            <a:off x="6505650" y="4533906"/>
            <a:ext cx="2307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Impact -</a:t>
            </a:r>
            <a:endParaRPr dirty="0"/>
          </a:p>
        </p:txBody>
      </p:sp>
      <p:sp>
        <p:nvSpPr>
          <p:cNvPr id="38" name="Google Shape;144;p3">
            <a:extLst>
              <a:ext uri="{FF2B5EF4-FFF2-40B4-BE49-F238E27FC236}">
                <a16:creationId xmlns:a16="http://schemas.microsoft.com/office/drawing/2014/main" id="{C71A3AE1-8E2E-3E6D-CDFA-36515A7AFA98}"/>
              </a:ext>
            </a:extLst>
          </p:cNvPr>
          <p:cNvSpPr txBox="1"/>
          <p:nvPr/>
        </p:nvSpPr>
        <p:spPr>
          <a:xfrm>
            <a:off x="6505662" y="4814467"/>
            <a:ext cx="5026398" cy="461624"/>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Font typeface="Arial" panose="020B0604020202020204" pitchFamily="34" charset="0"/>
              <a:buChar char="•"/>
            </a:pPr>
            <a:r>
              <a:rPr lang="en-US" sz="1200" dirty="0"/>
              <a:t>Monitors responses from LLM</a:t>
            </a:r>
          </a:p>
          <a:p>
            <a:pPr marL="171450" marR="0" lvl="0" indent="-171450" algn="l" rtl="0">
              <a:spcBef>
                <a:spcPts val="0"/>
              </a:spcBef>
              <a:spcAft>
                <a:spcPts val="0"/>
              </a:spcAft>
              <a:buFont typeface="Arial" panose="020B0604020202020204" pitchFamily="34" charset="0"/>
              <a:buChar char="•"/>
            </a:pPr>
            <a:r>
              <a:rPr lang="en-US" sz="1200" dirty="0"/>
              <a:t>Prevents injection to LLM applications</a:t>
            </a: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2"/>
          <p:cNvSpPr txBox="1">
            <a:spLocks noGrp="1"/>
          </p:cNvSpPr>
          <p:nvPr>
            <p:ph type="title"/>
          </p:nvPr>
        </p:nvSpPr>
        <p:spPr>
          <a:xfrm>
            <a:off x="675833" y="414528"/>
            <a:ext cx="10840400" cy="1143200"/>
          </a:xfrm>
          <a:prstGeom prst="rect">
            <a:avLst/>
          </a:prstGeom>
          <a:noFill/>
          <a:ln>
            <a:noFill/>
          </a:ln>
        </p:spPr>
        <p:txBody>
          <a:bodyPr spcFirstLastPara="1" wrap="square" lIns="0" tIns="121900" rIns="0" bIns="0" anchor="t" anchorCtr="0">
            <a:noAutofit/>
          </a:bodyPr>
          <a:lstStyle/>
          <a:p>
            <a:pPr marL="0" marR="0" lvl="0" indent="0" algn="l" rtl="0">
              <a:lnSpc>
                <a:spcPct val="108000"/>
              </a:lnSpc>
              <a:spcBef>
                <a:spcPts val="0"/>
              </a:spcBef>
              <a:spcAft>
                <a:spcPts val="0"/>
              </a:spcAft>
              <a:buClr>
                <a:schemeClr val="dk1"/>
              </a:buClr>
              <a:buSzPts val="2400"/>
              <a:buFont typeface="Poppins SemiBold"/>
              <a:buNone/>
            </a:pPr>
            <a:r>
              <a:rPr lang="en-US" sz="3200" b="1" dirty="0">
                <a:solidFill>
                  <a:schemeClr val="accent2"/>
                </a:solidFill>
              </a:rPr>
              <a:t>How does it work?</a:t>
            </a:r>
            <a:endParaRPr dirty="0"/>
          </a:p>
        </p:txBody>
      </p:sp>
      <p:sp>
        <p:nvSpPr>
          <p:cNvPr id="107" name="Google Shape;107;p2"/>
          <p:cNvSpPr txBox="1">
            <a:spLocks noGrp="1"/>
          </p:cNvSpPr>
          <p:nvPr>
            <p:ph type="sldNum" idx="12"/>
          </p:nvPr>
        </p:nvSpPr>
        <p:spPr>
          <a:xfrm>
            <a:off x="11652800" y="7183433"/>
            <a:ext cx="539200" cy="28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a:t>3</a:t>
            </a:fld>
            <a:endParaRPr/>
          </a:p>
        </p:txBody>
      </p:sp>
      <p:sp>
        <p:nvSpPr>
          <p:cNvPr id="2" name="Google Shape;109;p2">
            <a:extLst>
              <a:ext uri="{FF2B5EF4-FFF2-40B4-BE49-F238E27FC236}">
                <a16:creationId xmlns:a16="http://schemas.microsoft.com/office/drawing/2014/main" id="{7A066282-010B-9C79-A9EC-E13D81325989}"/>
              </a:ext>
            </a:extLst>
          </p:cNvPr>
          <p:cNvSpPr/>
          <p:nvPr/>
        </p:nvSpPr>
        <p:spPr>
          <a:xfrm>
            <a:off x="675863" y="2167328"/>
            <a:ext cx="10840369" cy="3382134"/>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5" name="Rounded Rectangle 4">
            <a:extLst>
              <a:ext uri="{FF2B5EF4-FFF2-40B4-BE49-F238E27FC236}">
                <a16:creationId xmlns:a16="http://schemas.microsoft.com/office/drawing/2014/main" id="{3ADC9F13-70A1-65D7-738C-838AFDD6135F}"/>
              </a:ext>
            </a:extLst>
          </p:cNvPr>
          <p:cNvSpPr/>
          <p:nvPr/>
        </p:nvSpPr>
        <p:spPr>
          <a:xfrm>
            <a:off x="2358364" y="2351048"/>
            <a:ext cx="796478" cy="697851"/>
          </a:xfrm>
          <a:prstGeom prst="roundRect">
            <a:avLst/>
          </a:prstGeom>
          <a:solidFill>
            <a:srgbClr val="C00000">
              <a:alpha val="6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Layer 1</a:t>
            </a:r>
          </a:p>
        </p:txBody>
      </p:sp>
      <p:sp>
        <p:nvSpPr>
          <p:cNvPr id="12" name="Rounded Rectangle 11">
            <a:extLst>
              <a:ext uri="{FF2B5EF4-FFF2-40B4-BE49-F238E27FC236}">
                <a16:creationId xmlns:a16="http://schemas.microsoft.com/office/drawing/2014/main" id="{EEE8EA37-0017-2CF2-4F31-ACB287F6A89F}"/>
              </a:ext>
            </a:extLst>
          </p:cNvPr>
          <p:cNvSpPr/>
          <p:nvPr/>
        </p:nvSpPr>
        <p:spPr>
          <a:xfrm>
            <a:off x="3730734" y="2351048"/>
            <a:ext cx="796478" cy="697851"/>
          </a:xfrm>
          <a:prstGeom prst="roundRect">
            <a:avLst/>
          </a:prstGeom>
          <a:solidFill>
            <a:srgbClr val="C00000">
              <a:alpha val="6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Layer 2</a:t>
            </a:r>
          </a:p>
        </p:txBody>
      </p:sp>
      <p:sp>
        <p:nvSpPr>
          <p:cNvPr id="13" name="Rounded Rectangle 12">
            <a:extLst>
              <a:ext uri="{FF2B5EF4-FFF2-40B4-BE49-F238E27FC236}">
                <a16:creationId xmlns:a16="http://schemas.microsoft.com/office/drawing/2014/main" id="{68679D51-5809-1EF4-5F3E-719022612C00}"/>
              </a:ext>
            </a:extLst>
          </p:cNvPr>
          <p:cNvSpPr/>
          <p:nvPr/>
        </p:nvSpPr>
        <p:spPr>
          <a:xfrm>
            <a:off x="3079508" y="3868747"/>
            <a:ext cx="796478" cy="697851"/>
          </a:xfrm>
          <a:prstGeom prst="roundRect">
            <a:avLst/>
          </a:prstGeom>
          <a:solidFill>
            <a:srgbClr val="F2AA84">
              <a:alpha val="8705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Layer 3</a:t>
            </a:r>
          </a:p>
        </p:txBody>
      </p:sp>
      <p:sp>
        <p:nvSpPr>
          <p:cNvPr id="17" name="Google Shape;113;p2">
            <a:extLst>
              <a:ext uri="{FF2B5EF4-FFF2-40B4-BE49-F238E27FC236}">
                <a16:creationId xmlns:a16="http://schemas.microsoft.com/office/drawing/2014/main" id="{E6929A18-F7A1-9CC2-E6F1-61FC5882A3C1}"/>
              </a:ext>
            </a:extLst>
          </p:cNvPr>
          <p:cNvSpPr txBox="1"/>
          <p:nvPr/>
        </p:nvSpPr>
        <p:spPr>
          <a:xfrm>
            <a:off x="2298386" y="3048899"/>
            <a:ext cx="916434"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i="1" dirty="0">
                <a:solidFill>
                  <a:schemeClr val="dk1"/>
                </a:solidFill>
                <a:latin typeface="Arial"/>
                <a:ea typeface="Arial"/>
                <a:cs typeface="Arial"/>
                <a:sym typeface="Arial"/>
              </a:rPr>
              <a:t>Keyword Search</a:t>
            </a:r>
            <a:endParaRPr sz="1000" dirty="0"/>
          </a:p>
        </p:txBody>
      </p:sp>
      <p:sp>
        <p:nvSpPr>
          <p:cNvPr id="18" name="Google Shape;113;p2">
            <a:extLst>
              <a:ext uri="{FF2B5EF4-FFF2-40B4-BE49-F238E27FC236}">
                <a16:creationId xmlns:a16="http://schemas.microsoft.com/office/drawing/2014/main" id="{B95F6623-7A25-4663-949D-5748A04270A0}"/>
              </a:ext>
            </a:extLst>
          </p:cNvPr>
          <p:cNvSpPr txBox="1"/>
          <p:nvPr/>
        </p:nvSpPr>
        <p:spPr>
          <a:xfrm>
            <a:off x="3684882" y="3048899"/>
            <a:ext cx="916434"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i="1" dirty="0">
                <a:solidFill>
                  <a:schemeClr val="dk1"/>
                </a:solidFill>
                <a:latin typeface="Arial"/>
                <a:ea typeface="Arial"/>
                <a:cs typeface="Arial"/>
                <a:sym typeface="Arial"/>
              </a:rPr>
              <a:t>Semantic Search</a:t>
            </a:r>
            <a:endParaRPr sz="1000" dirty="0"/>
          </a:p>
        </p:txBody>
      </p:sp>
      <p:sp>
        <p:nvSpPr>
          <p:cNvPr id="19" name="Google Shape;113;p2">
            <a:extLst>
              <a:ext uri="{FF2B5EF4-FFF2-40B4-BE49-F238E27FC236}">
                <a16:creationId xmlns:a16="http://schemas.microsoft.com/office/drawing/2014/main" id="{D7B18E21-A4C2-24CA-21D3-0C510F2EA922}"/>
              </a:ext>
            </a:extLst>
          </p:cNvPr>
          <p:cNvSpPr txBox="1"/>
          <p:nvPr/>
        </p:nvSpPr>
        <p:spPr>
          <a:xfrm>
            <a:off x="2577080" y="4570539"/>
            <a:ext cx="1801334"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i="1" dirty="0">
                <a:solidFill>
                  <a:schemeClr val="dk1"/>
                </a:solidFill>
                <a:latin typeface="Arial"/>
                <a:ea typeface="Arial"/>
                <a:cs typeface="Arial"/>
                <a:sym typeface="Arial"/>
              </a:rPr>
              <a:t>Semantic S</a:t>
            </a:r>
            <a:r>
              <a:rPr lang="en-US" sz="1000" i="1" dirty="0">
                <a:solidFill>
                  <a:schemeClr val="dk1"/>
                </a:solidFill>
                <a:latin typeface="Arial"/>
                <a:cs typeface="Arial"/>
                <a:sym typeface="Arial"/>
              </a:rPr>
              <a:t>earch </a:t>
            </a:r>
          </a:p>
          <a:p>
            <a:pPr marL="0" marR="0" lvl="0" indent="0" algn="ctr" rtl="0">
              <a:spcBef>
                <a:spcPts val="0"/>
              </a:spcBef>
              <a:spcAft>
                <a:spcPts val="0"/>
              </a:spcAft>
              <a:buNone/>
            </a:pPr>
            <a:r>
              <a:rPr lang="en-US" sz="1000" i="1" dirty="0">
                <a:solidFill>
                  <a:schemeClr val="dk1"/>
                </a:solidFill>
                <a:latin typeface="Arial"/>
                <a:cs typeface="Arial"/>
                <a:sym typeface="Arial"/>
              </a:rPr>
              <a:t>while retrieving</a:t>
            </a:r>
            <a:endParaRPr sz="1000" dirty="0"/>
          </a:p>
        </p:txBody>
      </p:sp>
      <p:pic>
        <p:nvPicPr>
          <p:cNvPr id="22" name="Picture 21">
            <a:extLst>
              <a:ext uri="{FF2B5EF4-FFF2-40B4-BE49-F238E27FC236}">
                <a16:creationId xmlns:a16="http://schemas.microsoft.com/office/drawing/2014/main" id="{288956F5-A7AF-2DB6-AB9D-EEE6FE4FFC27}"/>
              </a:ext>
            </a:extLst>
          </p:cNvPr>
          <p:cNvPicPr>
            <a:picLocks noChangeAspect="1"/>
          </p:cNvPicPr>
          <p:nvPr/>
        </p:nvPicPr>
        <p:blipFill>
          <a:blip r:embed="rId3"/>
          <a:stretch>
            <a:fillRect/>
          </a:stretch>
        </p:blipFill>
        <p:spPr>
          <a:xfrm>
            <a:off x="881495" y="3136028"/>
            <a:ext cx="748990" cy="748990"/>
          </a:xfrm>
          <a:prstGeom prst="rect">
            <a:avLst/>
          </a:prstGeom>
        </p:spPr>
      </p:pic>
      <p:pic>
        <p:nvPicPr>
          <p:cNvPr id="23" name="Picture 22">
            <a:extLst>
              <a:ext uri="{FF2B5EF4-FFF2-40B4-BE49-F238E27FC236}">
                <a16:creationId xmlns:a16="http://schemas.microsoft.com/office/drawing/2014/main" id="{102EFABB-E12F-9095-08E9-2D1790B7C7C6}"/>
              </a:ext>
            </a:extLst>
          </p:cNvPr>
          <p:cNvPicPr>
            <a:picLocks noChangeAspect="1"/>
          </p:cNvPicPr>
          <p:nvPr/>
        </p:nvPicPr>
        <p:blipFill>
          <a:blip r:embed="rId4"/>
          <a:stretch>
            <a:fillRect/>
          </a:stretch>
        </p:blipFill>
        <p:spPr>
          <a:xfrm>
            <a:off x="5352118" y="3136028"/>
            <a:ext cx="748990" cy="748990"/>
          </a:xfrm>
          <a:prstGeom prst="rect">
            <a:avLst/>
          </a:prstGeom>
        </p:spPr>
      </p:pic>
      <p:cxnSp>
        <p:nvCxnSpPr>
          <p:cNvPr id="39" name="Elbow Connector 38">
            <a:extLst>
              <a:ext uri="{FF2B5EF4-FFF2-40B4-BE49-F238E27FC236}">
                <a16:creationId xmlns:a16="http://schemas.microsoft.com/office/drawing/2014/main" id="{1B1F6D8D-FB22-A592-AE0B-757B903ADC55}"/>
              </a:ext>
            </a:extLst>
          </p:cNvPr>
          <p:cNvCxnSpPr>
            <a:cxnSpLocks/>
            <a:endCxn id="5" idx="1"/>
          </p:cNvCxnSpPr>
          <p:nvPr/>
        </p:nvCxnSpPr>
        <p:spPr>
          <a:xfrm flipV="1">
            <a:off x="1186295" y="2699974"/>
            <a:ext cx="1172069" cy="348925"/>
          </a:xfrm>
          <a:prstGeom prst="bentConnector3">
            <a:avLst>
              <a:gd name="adj1" fmla="val 680"/>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51D9C58A-77D3-0151-1426-E78933AE7F21}"/>
              </a:ext>
            </a:extLst>
          </p:cNvPr>
          <p:cNvCxnSpPr>
            <a:stCxn id="5" idx="3"/>
            <a:endCxn id="12" idx="1"/>
          </p:cNvCxnSpPr>
          <p:nvPr/>
        </p:nvCxnSpPr>
        <p:spPr>
          <a:xfrm>
            <a:off x="3154842" y="2699974"/>
            <a:ext cx="575892" cy="0"/>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a:extLst>
              <a:ext uri="{FF2B5EF4-FFF2-40B4-BE49-F238E27FC236}">
                <a16:creationId xmlns:a16="http://schemas.microsoft.com/office/drawing/2014/main" id="{B68F84B7-7C05-AB14-1BBB-A1DED6575951}"/>
              </a:ext>
            </a:extLst>
          </p:cNvPr>
          <p:cNvCxnSpPr>
            <a:cxnSpLocks/>
            <a:stCxn id="12" idx="3"/>
            <a:endCxn id="23" idx="0"/>
          </p:cNvCxnSpPr>
          <p:nvPr/>
        </p:nvCxnSpPr>
        <p:spPr>
          <a:xfrm>
            <a:off x="4527212" y="2699974"/>
            <a:ext cx="1199401" cy="436054"/>
          </a:xfrm>
          <a:prstGeom prst="bentConnector2">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Elbow Connector 49">
            <a:extLst>
              <a:ext uri="{FF2B5EF4-FFF2-40B4-BE49-F238E27FC236}">
                <a16:creationId xmlns:a16="http://schemas.microsoft.com/office/drawing/2014/main" id="{7CE31B03-4497-E91E-54DE-A3571E13F722}"/>
              </a:ext>
            </a:extLst>
          </p:cNvPr>
          <p:cNvCxnSpPr>
            <a:cxnSpLocks/>
            <a:endCxn id="13" idx="3"/>
          </p:cNvCxnSpPr>
          <p:nvPr/>
        </p:nvCxnSpPr>
        <p:spPr>
          <a:xfrm rot="10800000" flipV="1">
            <a:off x="3875986" y="3917057"/>
            <a:ext cx="1918062" cy="300616"/>
          </a:xfrm>
          <a:prstGeom prst="bentConnector3">
            <a:avLst>
              <a:gd name="adj1" fmla="val 99"/>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54">
            <a:extLst>
              <a:ext uri="{FF2B5EF4-FFF2-40B4-BE49-F238E27FC236}">
                <a16:creationId xmlns:a16="http://schemas.microsoft.com/office/drawing/2014/main" id="{BD45C4EA-7001-6BB1-1AA1-826FBF7D619B}"/>
              </a:ext>
            </a:extLst>
          </p:cNvPr>
          <p:cNvCxnSpPr>
            <a:cxnSpLocks/>
            <a:stCxn id="13" idx="1"/>
          </p:cNvCxnSpPr>
          <p:nvPr/>
        </p:nvCxnSpPr>
        <p:spPr>
          <a:xfrm rot="10800000">
            <a:off x="1186300" y="3930307"/>
            <a:ext cx="1893209" cy="287367"/>
          </a:xfrm>
          <a:prstGeom prst="bentConnector3">
            <a:avLst>
              <a:gd name="adj1" fmla="val 99964"/>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Google Shape;113;p2">
            <a:extLst>
              <a:ext uri="{FF2B5EF4-FFF2-40B4-BE49-F238E27FC236}">
                <a16:creationId xmlns:a16="http://schemas.microsoft.com/office/drawing/2014/main" id="{04302345-4A91-399A-0FCF-C7670715AFEB}"/>
              </a:ext>
            </a:extLst>
          </p:cNvPr>
          <p:cNvSpPr txBox="1"/>
          <p:nvPr/>
        </p:nvSpPr>
        <p:spPr>
          <a:xfrm>
            <a:off x="1471455" y="2441338"/>
            <a:ext cx="598963" cy="2461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1" dirty="0">
                <a:solidFill>
                  <a:schemeClr val="dk1"/>
                </a:solidFill>
                <a:latin typeface="Arial"/>
                <a:ea typeface="Arial"/>
                <a:cs typeface="Arial"/>
                <a:sym typeface="Arial"/>
              </a:rPr>
              <a:t>Query</a:t>
            </a:r>
            <a:endParaRPr sz="1000" b="1" dirty="0"/>
          </a:p>
        </p:txBody>
      </p:sp>
      <p:sp>
        <p:nvSpPr>
          <p:cNvPr id="62" name="Google Shape;113;p2">
            <a:extLst>
              <a:ext uri="{FF2B5EF4-FFF2-40B4-BE49-F238E27FC236}">
                <a16:creationId xmlns:a16="http://schemas.microsoft.com/office/drawing/2014/main" id="{6F6326CE-D30B-F2F3-17CE-B2EE12D358CA}"/>
              </a:ext>
            </a:extLst>
          </p:cNvPr>
          <p:cNvSpPr txBox="1"/>
          <p:nvPr/>
        </p:nvSpPr>
        <p:spPr>
          <a:xfrm>
            <a:off x="1372697" y="4279227"/>
            <a:ext cx="796478" cy="2461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1" dirty="0">
                <a:solidFill>
                  <a:schemeClr val="dk1"/>
                </a:solidFill>
                <a:latin typeface="Arial"/>
                <a:ea typeface="Arial"/>
                <a:cs typeface="Arial"/>
                <a:sym typeface="Arial"/>
              </a:rPr>
              <a:t>Response</a:t>
            </a:r>
            <a:endParaRPr sz="1000" b="1" dirty="0"/>
          </a:p>
        </p:txBody>
      </p:sp>
      <p:sp>
        <p:nvSpPr>
          <p:cNvPr id="67" name="Rectangle 66">
            <a:extLst>
              <a:ext uri="{FF2B5EF4-FFF2-40B4-BE49-F238E27FC236}">
                <a16:creationId xmlns:a16="http://schemas.microsoft.com/office/drawing/2014/main" id="{898FBF9C-B145-3FF9-F6B9-DAABB52FD777}"/>
              </a:ext>
            </a:extLst>
          </p:cNvPr>
          <p:cNvSpPr/>
          <p:nvPr/>
        </p:nvSpPr>
        <p:spPr>
          <a:xfrm>
            <a:off x="2169175" y="2249214"/>
            <a:ext cx="2556649" cy="2717629"/>
          </a:xfrm>
          <a:prstGeom prst="rect">
            <a:avLst/>
          </a:prstGeom>
          <a:noFill/>
          <a:ln>
            <a:solidFill>
              <a:schemeClr val="tx1">
                <a:lumMod val="50000"/>
                <a:lumOff val="50000"/>
              </a:schemeClr>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Google Shape;143;p3">
            <a:extLst>
              <a:ext uri="{FF2B5EF4-FFF2-40B4-BE49-F238E27FC236}">
                <a16:creationId xmlns:a16="http://schemas.microsoft.com/office/drawing/2014/main" id="{C2AACAB2-BC8F-DDAE-B5A8-40BB5107099D}"/>
              </a:ext>
            </a:extLst>
          </p:cNvPr>
          <p:cNvSpPr txBox="1"/>
          <p:nvPr/>
        </p:nvSpPr>
        <p:spPr>
          <a:xfrm>
            <a:off x="6409442" y="3226219"/>
            <a:ext cx="2307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What are these layers?</a:t>
            </a:r>
            <a:endParaRPr dirty="0"/>
          </a:p>
        </p:txBody>
      </p:sp>
      <p:sp>
        <p:nvSpPr>
          <p:cNvPr id="64" name="Google Shape;144;p3">
            <a:extLst>
              <a:ext uri="{FF2B5EF4-FFF2-40B4-BE49-F238E27FC236}">
                <a16:creationId xmlns:a16="http://schemas.microsoft.com/office/drawing/2014/main" id="{CF34F5B9-0E0E-2730-D2F0-95F9265A7C1F}"/>
              </a:ext>
            </a:extLst>
          </p:cNvPr>
          <p:cNvSpPr txBox="1"/>
          <p:nvPr/>
        </p:nvSpPr>
        <p:spPr>
          <a:xfrm>
            <a:off x="6409454" y="3506780"/>
            <a:ext cx="5026398" cy="461624"/>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Font typeface="Arial" panose="020B0604020202020204" pitchFamily="34" charset="0"/>
              <a:buChar char="•"/>
            </a:pPr>
            <a:r>
              <a:rPr lang="en-US" sz="1200" dirty="0"/>
              <a:t>Keyword Search: Checks for matching keywords (direct)</a:t>
            </a:r>
          </a:p>
          <a:p>
            <a:pPr marL="171450" indent="-171450">
              <a:buFont typeface="Arial" panose="020B0604020202020204" pitchFamily="34" charset="0"/>
              <a:buChar char="•"/>
            </a:pPr>
            <a:r>
              <a:rPr lang="en-US" sz="1200" dirty="0"/>
              <a:t>Semantic Search: Checks for keywords with similar meaning (indirect)</a:t>
            </a:r>
          </a:p>
        </p:txBody>
      </p:sp>
      <p:sp>
        <p:nvSpPr>
          <p:cNvPr id="65" name="Google Shape;143;p3">
            <a:extLst>
              <a:ext uri="{FF2B5EF4-FFF2-40B4-BE49-F238E27FC236}">
                <a16:creationId xmlns:a16="http://schemas.microsoft.com/office/drawing/2014/main" id="{06EAA3C1-1A09-BE39-A682-465292455748}"/>
              </a:ext>
            </a:extLst>
          </p:cNvPr>
          <p:cNvSpPr txBox="1"/>
          <p:nvPr/>
        </p:nvSpPr>
        <p:spPr>
          <a:xfrm>
            <a:off x="6409442" y="4117319"/>
            <a:ext cx="2307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Why these layers?</a:t>
            </a:r>
            <a:endParaRPr dirty="0"/>
          </a:p>
        </p:txBody>
      </p:sp>
      <p:sp>
        <p:nvSpPr>
          <p:cNvPr id="66" name="Google Shape;144;p3">
            <a:extLst>
              <a:ext uri="{FF2B5EF4-FFF2-40B4-BE49-F238E27FC236}">
                <a16:creationId xmlns:a16="http://schemas.microsoft.com/office/drawing/2014/main" id="{88D3718D-463D-2BB1-5401-28BF9C2E86E9}"/>
              </a:ext>
            </a:extLst>
          </p:cNvPr>
          <p:cNvSpPr txBox="1"/>
          <p:nvPr/>
        </p:nvSpPr>
        <p:spPr>
          <a:xfrm>
            <a:off x="6409454" y="4397880"/>
            <a:ext cx="5026398" cy="64629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200" dirty="0"/>
              <a:t>We need to tackle challenges separately for direct and indirect attacks. </a:t>
            </a:r>
          </a:p>
          <a:p>
            <a:pPr marR="0" lvl="0" algn="l" rtl="0">
              <a:spcBef>
                <a:spcPts val="0"/>
              </a:spcBef>
              <a:spcAft>
                <a:spcPts val="0"/>
              </a:spcAft>
            </a:pPr>
            <a:r>
              <a:rPr lang="en-US" sz="1200" dirty="0"/>
              <a:t>By having dedicated layers to tackle different types of attacks we can</a:t>
            </a:r>
          </a:p>
          <a:p>
            <a:pPr marR="0" lvl="0" algn="l" rtl="0">
              <a:spcBef>
                <a:spcPts val="0"/>
              </a:spcBef>
              <a:spcAft>
                <a:spcPts val="0"/>
              </a:spcAft>
            </a:pPr>
            <a:r>
              <a:rPr lang="en-US" sz="1200" dirty="0"/>
              <a:t>prevent and reduce the chances of injections.</a:t>
            </a:r>
            <a:endParaRPr sz="1200" dirty="0"/>
          </a:p>
        </p:txBody>
      </p:sp>
      <p:sp>
        <p:nvSpPr>
          <p:cNvPr id="68" name="Google Shape;113;p2">
            <a:extLst>
              <a:ext uri="{FF2B5EF4-FFF2-40B4-BE49-F238E27FC236}">
                <a16:creationId xmlns:a16="http://schemas.microsoft.com/office/drawing/2014/main" id="{99FFCAE5-B46C-8B91-F6BE-3BBD34528580}"/>
              </a:ext>
            </a:extLst>
          </p:cNvPr>
          <p:cNvSpPr txBox="1"/>
          <p:nvPr/>
        </p:nvSpPr>
        <p:spPr>
          <a:xfrm>
            <a:off x="2944831" y="5002647"/>
            <a:ext cx="1065831" cy="2461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1" dirty="0">
                <a:solidFill>
                  <a:schemeClr val="dk1"/>
                </a:solidFill>
                <a:latin typeface="Arial"/>
                <a:ea typeface="Arial"/>
                <a:cs typeface="Arial"/>
                <a:sym typeface="Arial"/>
              </a:rPr>
              <a:t>Security Layer</a:t>
            </a:r>
            <a:endParaRPr sz="1000" b="1" dirty="0"/>
          </a:p>
        </p:txBody>
      </p:sp>
      <p:sp>
        <p:nvSpPr>
          <p:cNvPr id="73" name="Google Shape;144;p3">
            <a:extLst>
              <a:ext uri="{FF2B5EF4-FFF2-40B4-BE49-F238E27FC236}">
                <a16:creationId xmlns:a16="http://schemas.microsoft.com/office/drawing/2014/main" id="{E1A7D45F-6387-AB5A-4FC5-8D4E8880C1D3}"/>
              </a:ext>
            </a:extLst>
          </p:cNvPr>
          <p:cNvSpPr txBox="1"/>
          <p:nvPr/>
        </p:nvSpPr>
        <p:spPr>
          <a:xfrm>
            <a:off x="6403678" y="2441338"/>
            <a:ext cx="5026398" cy="64629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200" dirty="0"/>
              <a:t>One can extract information from LLM either directly or indirectly.</a:t>
            </a:r>
          </a:p>
          <a:p>
            <a:pPr marR="0" lvl="0" algn="l" rtl="0">
              <a:spcBef>
                <a:spcPts val="0"/>
              </a:spcBef>
              <a:spcAft>
                <a:spcPts val="0"/>
              </a:spcAft>
            </a:pPr>
            <a:r>
              <a:rPr lang="en-US" sz="1200" dirty="0"/>
              <a:t>Directly by mentioning what information is to be extracted and </a:t>
            </a:r>
          </a:p>
          <a:p>
            <a:pPr marR="0" lvl="0" algn="l" rtl="0">
              <a:spcBef>
                <a:spcPts val="0"/>
              </a:spcBef>
              <a:spcAft>
                <a:spcPts val="0"/>
              </a:spcAft>
            </a:pPr>
            <a:r>
              <a:rPr lang="en-US" sz="1200" dirty="0"/>
              <a:t>Indirectly by other means.</a:t>
            </a:r>
          </a:p>
        </p:txBody>
      </p:sp>
      <p:sp>
        <p:nvSpPr>
          <p:cNvPr id="79" name="Google Shape;111;p2">
            <a:extLst>
              <a:ext uri="{FF2B5EF4-FFF2-40B4-BE49-F238E27FC236}">
                <a16:creationId xmlns:a16="http://schemas.microsoft.com/office/drawing/2014/main" id="{92977BDE-64B1-00A9-56E6-DB25B6851FD6}"/>
              </a:ext>
            </a:extLst>
          </p:cNvPr>
          <p:cNvSpPr txBox="1"/>
          <p:nvPr/>
        </p:nvSpPr>
        <p:spPr>
          <a:xfrm>
            <a:off x="681590" y="1772791"/>
            <a:ext cx="172802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Arial"/>
                <a:cs typeface="Arial"/>
                <a:sym typeface="Arial"/>
              </a:rPr>
              <a:t>Architecture</a:t>
            </a:r>
            <a:endParaRPr dirty="0"/>
          </a:p>
        </p:txBody>
      </p:sp>
    </p:spTree>
    <p:extLst>
      <p:ext uri="{BB962C8B-B14F-4D97-AF65-F5344CB8AC3E}">
        <p14:creationId xmlns:p14="http://schemas.microsoft.com/office/powerpoint/2010/main" val="47143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txBox="1"/>
          <p:nvPr/>
        </p:nvSpPr>
        <p:spPr>
          <a:xfrm>
            <a:off x="6677026" y="3533776"/>
            <a:ext cx="246308" cy="410379"/>
          </a:xfrm>
          <a:prstGeom prst="rect">
            <a:avLst/>
          </a:prstGeom>
          <a:noFill/>
          <a:ln>
            <a:noFill/>
          </a:ln>
        </p:spPr>
        <p:txBody>
          <a:bodyPr spcFirstLastPara="1" wrap="square" lIns="121900" tIns="60925" rIns="121900" bIns="60925" anchor="t" anchorCtr="0">
            <a:sp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3019</TotalTime>
  <Words>225</Words>
  <Application>Microsoft Macintosh PowerPoint</Application>
  <PresentationFormat>Widescreen</PresentationFormat>
  <Paragraphs>48</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vt:lpstr>
      <vt:lpstr>Aptos Display</vt:lpstr>
      <vt:lpstr>Arial</vt:lpstr>
      <vt:lpstr>Play</vt:lpstr>
      <vt:lpstr>Poppins</vt:lpstr>
      <vt:lpstr>Poppins SemiBold</vt:lpstr>
      <vt:lpstr>Office Theme</vt:lpstr>
      <vt:lpstr>PowerPoint Presentation</vt:lpstr>
      <vt:lpstr>Security for LLMs</vt:lpstr>
      <vt:lpstr>How does it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LLMs</dc:title>
  <dc:creator>Bhavishya Pandit</dc:creator>
  <cp:lastModifiedBy>Bhavishya Pandit</cp:lastModifiedBy>
  <cp:revision>10</cp:revision>
  <dcterms:created xsi:type="dcterms:W3CDTF">2024-04-26T05:41:29Z</dcterms:created>
  <dcterms:modified xsi:type="dcterms:W3CDTF">2024-05-12T08:42:48Z</dcterms:modified>
</cp:coreProperties>
</file>