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EE363E-D292-49AC-A453-C5E45C30A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1A71870-4B3A-4CFE-B251-AEF93865F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F80D50-6D3D-421E-9AB4-468B6208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B242-F782-4427-97EC-B62F718C2587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6DC1EF-2692-4731-82DF-7059B6A1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A274C9-3FF5-41D9-8E49-6CEEB8C4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B4FB-1E66-4A84-AE9B-071DF6BEEB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03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C7B91D-2069-44B3-A382-109FED0D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79B371C-5666-4EA4-86C0-E1D58DA1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733306-8D91-401C-A037-A7636BA4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B242-F782-4427-97EC-B62F718C2587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D37A10-9D4E-4CA3-9334-522F9F7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7E6A0A-4DFB-4A67-93B8-D5CC124F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B4FB-1E66-4A84-AE9B-071DF6BEEB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896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452AB72-A5ED-495D-BF03-ADE41E90C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FED9284-822A-42ED-ADD1-6A3661509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BC0573-42B0-4B19-A1FB-49242286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B242-F782-4427-97EC-B62F718C2587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1A0B81-F82F-457A-B2AF-F658B226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DC774E-723B-4E11-B512-F7E173F4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B4FB-1E66-4A84-AE9B-071DF6BEEB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93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BBCD6D-C875-472B-AE58-6D681DAD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5CA762-A8B7-48CC-ACE4-9FC5C40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4DD78B-4A5C-45E8-886B-0DD4B9D7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B242-F782-4427-97EC-B62F718C2587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6F5F45A-B3A2-48C3-A1D9-22FFF51F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A99996-EBC2-42D5-995B-2F433F84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B4FB-1E66-4A84-AE9B-071DF6BEEB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39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A88572-FD97-4DB8-9B18-22C0CFFE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95D77C-FB1F-4578-89F0-39461AE5E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E62D3C-C33F-4F57-A130-A2B83E7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B242-F782-4427-97EC-B62F718C2587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1EDC98-A61E-4D89-A483-B64A81DC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7D597F-1117-4AF3-8C6D-E7C5FC7B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B4FB-1E66-4A84-AE9B-071DF6BEEB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10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7C7D15-0320-4563-A7F7-B32FBAE8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0DAEA9-5D1A-4F19-A0D3-0B1ABC44C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E571F60-5912-40B4-96CD-3D6B1BAE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350120B-C69B-4B10-97EE-5A3A00B4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B242-F782-4427-97EC-B62F718C2587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88430E2-94BC-4DBC-95E2-3317612A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55E153C-D9D6-4960-8456-3E054207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B4FB-1E66-4A84-AE9B-071DF6BEEB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427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E9963-594F-4A31-8C78-F714BD80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103D0F-9D14-4A2D-A37D-8E80605E4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25A6603-18D1-4AEE-8ADA-ECA14F8BC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E59C325-5A26-4F54-BFD6-F109AC99E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2664234-C9D0-4F2B-9C03-5F3F5F075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4672656-2857-4813-A744-DE1C6BFD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B242-F782-4427-97EC-B62F718C2587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E6949A0-C3A4-445A-B7FD-19EBD503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EAD6D5A-B2A5-4135-9A95-FFE4BE07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B4FB-1E66-4A84-AE9B-071DF6BEEB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827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1FE2D9-89D8-46B1-A8A6-8C3404CA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A137A58-E224-4A2B-ADC7-2F35898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B242-F782-4427-97EC-B62F718C2587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65E20C7-84FC-46A6-99C2-7CB7A49C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0D63D3F-95D9-4DBD-BBB1-60497060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B4FB-1E66-4A84-AE9B-071DF6BEEB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286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9131054-FD18-417E-B37E-B2BFD881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B242-F782-4427-97EC-B62F718C2587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06F14BF-8041-4E9D-9C62-5AF2B8FE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26376B-C0DB-4418-9D4A-DAC65BD5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B4FB-1E66-4A84-AE9B-071DF6BEEB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36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D40107-B9DE-48F8-987F-C8C9CB1F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FE144D-3EA9-45D9-9EEB-DF0CDEAFF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46D3341-7F5D-4A30-93C5-B736FDBB0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63CA333-AEF1-4741-BCC6-AD8EBE49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B242-F782-4427-97EC-B62F718C2587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BFBBE8A-EDB5-4B7E-843C-D2E4CFBA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E411CD9-03B0-48BF-A242-46232E65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B4FB-1E66-4A84-AE9B-071DF6BEEB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803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24EBD6-ABB5-4245-AF82-70CF2897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4A105F0-26EE-4094-A1C2-8B2EEAC4D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29DE14C-9318-4898-BD01-AC9FB1D14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4027AD-607B-4925-945F-A59BDC65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B242-F782-4427-97EC-B62F718C2587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1920BE-247F-4A68-882F-94948555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C170C1-C9C8-4B82-BF70-87F47FF4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B4FB-1E66-4A84-AE9B-071DF6BEEB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36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75AE9E3-A8C8-4053-BA08-C303EB47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85FA49-89C2-4DFE-8FED-C403259C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F65FAB-17B4-4652-A8D7-986803E96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B242-F782-4427-97EC-B62F718C2587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9D64F-52E8-4555-B68D-411CD08A7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502E43-8263-46A8-BEF2-587299A31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3B4FB-1E66-4A84-AE9B-071DF6BEEB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46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C1BD7A3A-DB51-4F7B-927D-BCB696075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39"/>
            <a:ext cx="12192000" cy="685240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C250130-63ED-426B-9E07-B89326D88A05}"/>
              </a:ext>
            </a:extLst>
          </p:cNvPr>
          <p:cNvSpPr txBox="1"/>
          <p:nvPr/>
        </p:nvSpPr>
        <p:spPr>
          <a:xfrm>
            <a:off x="391485" y="243281"/>
            <a:ext cx="845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A magyar nép vándorlása térkép alapján. A honfoglalás.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5FC681D-F13D-4CD1-8A6E-6A22D0E82ED1}"/>
              </a:ext>
            </a:extLst>
          </p:cNvPr>
          <p:cNvSpPr txBox="1"/>
          <p:nvPr/>
        </p:nvSpPr>
        <p:spPr>
          <a:xfrm>
            <a:off x="0" y="797171"/>
            <a:ext cx="124492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u="sng" dirty="0">
                <a:solidFill>
                  <a:schemeClr val="bg1"/>
                </a:solidFill>
              </a:rPr>
              <a:t>A magyar nép eredete és vándorlása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b="1" dirty="0">
                <a:solidFill>
                  <a:schemeClr val="bg1"/>
                </a:solidFill>
              </a:rPr>
              <a:t>A Kr. e. III. évezredben a magyarok az Urál-vidéken</a:t>
            </a:r>
            <a:r>
              <a:rPr lang="hu-HU" sz="1400" dirty="0">
                <a:solidFill>
                  <a:schemeClr val="bg1"/>
                </a:solidFill>
              </a:rPr>
              <a:t> éltek más nomád törzsekkel együtt. Fő tevékenységük az állattenyésztése és a vándorlás volt. A </a:t>
            </a:r>
            <a:r>
              <a:rPr lang="hu-HU" sz="1400" b="1" dirty="0">
                <a:solidFill>
                  <a:schemeClr val="bg1"/>
                </a:solidFill>
              </a:rPr>
              <a:t>vándorlást tekintve több állomás</a:t>
            </a:r>
            <a:r>
              <a:rPr lang="hu-HU" sz="1400" dirty="0">
                <a:solidFill>
                  <a:schemeClr val="bg1"/>
                </a:solidFill>
              </a:rPr>
              <a:t>on keresztül jutott el a magyarság a Kárpát-medencébe. </a:t>
            </a:r>
          </a:p>
          <a:p>
            <a:r>
              <a:rPr lang="hu-HU" sz="1400" b="1" dirty="0">
                <a:solidFill>
                  <a:schemeClr val="bg1"/>
                </a:solidFill>
              </a:rPr>
              <a:t>Magna Hungária (Magyar Őshaza)</a:t>
            </a:r>
            <a:r>
              <a:rPr lang="hu-HU" sz="1400" dirty="0">
                <a:solidFill>
                  <a:schemeClr val="bg1"/>
                </a:solidFill>
              </a:rPr>
              <a:t> ahol kb. Kr. előtt 1500-ban élt a magyarság. </a:t>
            </a:r>
          </a:p>
          <a:p>
            <a:r>
              <a:rPr lang="hu-HU" sz="1400" b="1" dirty="0">
                <a:solidFill>
                  <a:schemeClr val="bg1"/>
                </a:solidFill>
              </a:rPr>
              <a:t>Levédia (Baskíria)</a:t>
            </a:r>
            <a:r>
              <a:rPr lang="hu-HU" sz="1400" dirty="0">
                <a:solidFill>
                  <a:schemeClr val="bg1"/>
                </a:solidFill>
              </a:rPr>
              <a:t> ahol a Kazár Birodalom biztonságában élt a magyarság, ám alárendelt helyzetbe kerültek. Ez az időszak Kr. e. 500 és Kr. u. 500 között állt fenn. Itt </a:t>
            </a:r>
            <a:r>
              <a:rPr lang="hu-HU" sz="1400" b="1" dirty="0">
                <a:solidFill>
                  <a:schemeClr val="bg1"/>
                </a:solidFill>
              </a:rPr>
              <a:t>megismerkedhettek a letelepedett életmód</a:t>
            </a:r>
            <a:r>
              <a:rPr lang="hu-HU" sz="1400" dirty="0">
                <a:solidFill>
                  <a:schemeClr val="bg1"/>
                </a:solidFill>
              </a:rPr>
              <a:t> néhány gazdasági elemével: a </a:t>
            </a:r>
            <a:r>
              <a:rPr lang="hu-HU" sz="1400" b="1" dirty="0">
                <a:solidFill>
                  <a:schemeClr val="bg1"/>
                </a:solidFill>
              </a:rPr>
              <a:t>kertműveléssel, a belterjes állattartással</a:t>
            </a:r>
            <a:r>
              <a:rPr lang="hu-HU" sz="1400" dirty="0">
                <a:solidFill>
                  <a:schemeClr val="bg1"/>
                </a:solidFill>
              </a:rPr>
              <a:t> és az aszimmetrikus ekével. Ezen időszakban </a:t>
            </a:r>
            <a:r>
              <a:rPr lang="hu-HU" sz="1400" b="1" dirty="0">
                <a:solidFill>
                  <a:schemeClr val="bg1"/>
                </a:solidFill>
              </a:rPr>
              <a:t>vették át a kettős fejedelemséget</a:t>
            </a:r>
            <a:r>
              <a:rPr lang="hu-HU" sz="1400" dirty="0">
                <a:solidFill>
                  <a:schemeClr val="bg1"/>
                </a:solidFill>
              </a:rPr>
              <a:t> a magyarok. A kazár fennhatóság alóli kikerülést egy ottani belháború tette lehetővé. Ekkor tömörültek törzsszövetségbe a magyarok.</a:t>
            </a:r>
          </a:p>
          <a:p>
            <a:r>
              <a:rPr lang="hu-HU" sz="1400" b="1" dirty="0">
                <a:solidFill>
                  <a:schemeClr val="bg1"/>
                </a:solidFill>
              </a:rPr>
              <a:t>Etelköz és Levédia,</a:t>
            </a:r>
            <a:r>
              <a:rPr lang="hu-HU" sz="1400" dirty="0">
                <a:solidFill>
                  <a:schemeClr val="bg1"/>
                </a:solidFill>
              </a:rPr>
              <a:t> ahol a magyarság </a:t>
            </a:r>
            <a:r>
              <a:rPr lang="hu-HU" sz="1400" b="1" dirty="0">
                <a:solidFill>
                  <a:schemeClr val="bg1"/>
                </a:solidFill>
              </a:rPr>
              <a:t>nomád állattartással foglalkozott</a:t>
            </a:r>
            <a:r>
              <a:rPr lang="hu-HU" sz="1400" dirty="0">
                <a:solidFill>
                  <a:schemeClr val="bg1"/>
                </a:solidFill>
              </a:rPr>
              <a:t>. A területnek egyetlen nagyobb hátránya volt, méghozzá </a:t>
            </a:r>
            <a:r>
              <a:rPr lang="hu-HU" sz="1400" b="1" dirty="0">
                <a:solidFill>
                  <a:schemeClr val="bg1"/>
                </a:solidFill>
              </a:rPr>
              <a:t>katonai szempontból nem védhető</a:t>
            </a:r>
            <a:r>
              <a:rPr lang="hu-HU" sz="1400" dirty="0">
                <a:solidFill>
                  <a:schemeClr val="bg1"/>
                </a:solidFill>
              </a:rPr>
              <a:t>. Innen indultak az úgynevezett „</a:t>
            </a:r>
            <a:r>
              <a:rPr lang="hu-HU" sz="1400" b="1" dirty="0">
                <a:solidFill>
                  <a:schemeClr val="bg1"/>
                </a:solidFill>
              </a:rPr>
              <a:t>kalandozások</a:t>
            </a:r>
            <a:r>
              <a:rPr lang="hu-HU" sz="1400" dirty="0">
                <a:solidFill>
                  <a:schemeClr val="bg1"/>
                </a:solidFill>
              </a:rPr>
              <a:t>” is, amik tulajdonképpen </a:t>
            </a:r>
            <a:r>
              <a:rPr lang="hu-HU" sz="1400" b="1" dirty="0">
                <a:solidFill>
                  <a:schemeClr val="bg1"/>
                </a:solidFill>
              </a:rPr>
              <a:t>rablóhadjáratok voltak</a:t>
            </a:r>
            <a:r>
              <a:rPr lang="hu-HU" sz="1400" dirty="0">
                <a:solidFill>
                  <a:schemeClr val="bg1"/>
                </a:solidFill>
              </a:rPr>
              <a:t>. </a:t>
            </a:r>
          </a:p>
          <a:p>
            <a:r>
              <a:rPr lang="hu-HU" sz="1400" i="1" dirty="0">
                <a:solidFill>
                  <a:schemeClr val="bg1"/>
                </a:solidFill>
              </a:rPr>
              <a:t> </a:t>
            </a:r>
            <a:endParaRPr lang="hu-HU" sz="1400" dirty="0">
              <a:solidFill>
                <a:schemeClr val="bg1"/>
              </a:solidFill>
            </a:endParaRPr>
          </a:p>
          <a:p>
            <a:endParaRPr lang="hu-HU" sz="1400" dirty="0">
              <a:solidFill>
                <a:schemeClr val="bg1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AA60255-EDA5-4E99-A030-286E69218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68" y="3150941"/>
            <a:ext cx="5153175" cy="32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5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FA31B2E-1388-498D-94B3-9F7610E40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39"/>
            <a:ext cx="12192000" cy="685240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761CE0EF-43D3-49F8-A60C-87F2FCF28228}"/>
              </a:ext>
            </a:extLst>
          </p:cNvPr>
          <p:cNvSpPr txBox="1"/>
          <p:nvPr/>
        </p:nvSpPr>
        <p:spPr>
          <a:xfrm>
            <a:off x="310393" y="318782"/>
            <a:ext cx="629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1" dirty="0">
                <a:solidFill>
                  <a:schemeClr val="bg1"/>
                </a:solidFill>
              </a:rPr>
              <a:t>Hunyadi János harcai a török ellen. Mátyás király uralkodása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B2C1274-74B9-4F71-84A5-659DBFA7A585}"/>
              </a:ext>
            </a:extLst>
          </p:cNvPr>
          <p:cNvSpPr txBox="1"/>
          <p:nvPr/>
        </p:nvSpPr>
        <p:spPr>
          <a:xfrm>
            <a:off x="192947" y="965113"/>
            <a:ext cx="621624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u="sng" dirty="0">
                <a:solidFill>
                  <a:schemeClr val="bg1"/>
                </a:solidFill>
              </a:rPr>
              <a:t>Hunyadi Mátyás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Apjuk halála után 1457-ben </a:t>
            </a:r>
            <a:r>
              <a:rPr lang="hu-HU" sz="1400" b="1" dirty="0">
                <a:solidFill>
                  <a:schemeClr val="bg1"/>
                </a:solidFill>
              </a:rPr>
              <a:t>Hunyadi Lászlót kivégezték</a:t>
            </a:r>
            <a:r>
              <a:rPr lang="hu-HU" sz="1400" dirty="0">
                <a:solidFill>
                  <a:schemeClr val="bg1"/>
                </a:solidFill>
              </a:rPr>
              <a:t>, testvérét </a:t>
            </a:r>
            <a:r>
              <a:rPr lang="hu-HU" sz="1400" b="1" dirty="0">
                <a:solidFill>
                  <a:schemeClr val="bg1"/>
                </a:solidFill>
              </a:rPr>
              <a:t>Hunyadi Mátyást pedig Prágába vitték</a:t>
            </a:r>
            <a:r>
              <a:rPr lang="hu-HU" sz="1400" dirty="0">
                <a:solidFill>
                  <a:schemeClr val="bg1"/>
                </a:solidFill>
              </a:rPr>
              <a:t>, azonban V. László hirtelen halálával az ország uralkodó nélkül maradt</a:t>
            </a:r>
            <a:r>
              <a:rPr lang="hu-HU" sz="1400" b="1" dirty="0">
                <a:solidFill>
                  <a:schemeClr val="bg1"/>
                </a:solidFill>
              </a:rPr>
              <a:t>. Szilágyi Mihály egy alkuért cserébe kiszabadítja Mátyást</a:t>
            </a:r>
            <a:r>
              <a:rPr lang="hu-HU" sz="1400" dirty="0">
                <a:solidFill>
                  <a:schemeClr val="bg1"/>
                </a:solidFill>
              </a:rPr>
              <a:t>, aminek lényege, hogy addig ő lesz a kormányzó, amig Mátyás fel nem nevelkedik. </a:t>
            </a:r>
            <a:r>
              <a:rPr lang="hu-HU" sz="1400" b="1" dirty="0">
                <a:solidFill>
                  <a:schemeClr val="bg1"/>
                </a:solidFill>
              </a:rPr>
              <a:t>1458-ban Mátyást</a:t>
            </a:r>
            <a:r>
              <a:rPr lang="hu-HU" sz="1400" dirty="0">
                <a:solidFill>
                  <a:schemeClr val="bg1"/>
                </a:solidFill>
              </a:rPr>
              <a:t> közfelkiáltással </a:t>
            </a:r>
            <a:r>
              <a:rPr lang="hu-HU" sz="1400" b="1" dirty="0">
                <a:solidFill>
                  <a:schemeClr val="bg1"/>
                </a:solidFill>
              </a:rPr>
              <a:t>királlyá választották</a:t>
            </a:r>
            <a:r>
              <a:rPr lang="hu-HU" sz="1400" dirty="0">
                <a:solidFill>
                  <a:schemeClr val="bg1"/>
                </a:solidFill>
              </a:rPr>
              <a:t>, </a:t>
            </a:r>
            <a:r>
              <a:rPr lang="hu-HU" sz="1400" b="1" dirty="0">
                <a:solidFill>
                  <a:schemeClr val="bg1"/>
                </a:solidFill>
              </a:rPr>
              <a:t>Szilágyi Mihályt kinevezte a déli végvárrendszer főparancsnokának</a:t>
            </a:r>
            <a:r>
              <a:rPr lang="hu-HU" sz="1400" dirty="0">
                <a:solidFill>
                  <a:schemeClr val="bg1"/>
                </a:solidFill>
              </a:rPr>
              <a:t> (eltávolította a budai életből).</a:t>
            </a:r>
          </a:p>
          <a:p>
            <a:r>
              <a:rPr lang="hu-HU" sz="1400" dirty="0">
                <a:solidFill>
                  <a:schemeClr val="bg1"/>
                </a:solidFill>
              </a:rPr>
              <a:t>Első feladata a rendteremtés volt. </a:t>
            </a:r>
            <a:r>
              <a:rPr lang="hu-HU" sz="1400" b="1" dirty="0">
                <a:solidFill>
                  <a:schemeClr val="bg1"/>
                </a:solidFill>
              </a:rPr>
              <a:t>Centralista hatalmat gyakorolt</a:t>
            </a:r>
            <a:r>
              <a:rPr lang="hu-HU" sz="1400" dirty="0">
                <a:solidFill>
                  <a:schemeClr val="bg1"/>
                </a:solidFill>
              </a:rPr>
              <a:t>, ami azt jelentette, hogy </a:t>
            </a:r>
            <a:r>
              <a:rPr lang="hu-HU" sz="1400" b="1" dirty="0">
                <a:solidFill>
                  <a:schemeClr val="bg1"/>
                </a:solidFill>
              </a:rPr>
              <a:t>minden hatalmat a saját kezébe összpontosított</a:t>
            </a:r>
            <a:r>
              <a:rPr lang="hu-HU" sz="1400" dirty="0">
                <a:solidFill>
                  <a:schemeClr val="bg1"/>
                </a:solidFill>
              </a:rPr>
              <a:t>. Tett ezt úgy, </a:t>
            </a:r>
            <a:r>
              <a:rPr lang="hu-HU" sz="1400" b="1" dirty="0">
                <a:solidFill>
                  <a:schemeClr val="bg1"/>
                </a:solidFill>
              </a:rPr>
              <a:t>megfosztotta címétől a régi nádort és erdélyi vajdát és a főurakat</a:t>
            </a:r>
            <a:r>
              <a:rPr lang="hu-HU" sz="1400" dirty="0">
                <a:solidFill>
                  <a:schemeClr val="bg1"/>
                </a:solidFill>
              </a:rPr>
              <a:t> is kizárta a hatalom gyakorlásából. Helyük betöltésével </a:t>
            </a:r>
            <a:r>
              <a:rPr lang="hu-HU" sz="1400" b="1" dirty="0">
                <a:solidFill>
                  <a:schemeClr val="bg1"/>
                </a:solidFill>
              </a:rPr>
              <a:t>szakértő hivatalnokokat bízott meg</a:t>
            </a:r>
            <a:r>
              <a:rPr lang="hu-HU" sz="1400" dirty="0">
                <a:solidFill>
                  <a:schemeClr val="bg1"/>
                </a:solidFill>
              </a:rPr>
              <a:t>. Felesége </a:t>
            </a:r>
            <a:r>
              <a:rPr lang="hu-HU" sz="1400" b="1" dirty="0">
                <a:solidFill>
                  <a:schemeClr val="bg1"/>
                </a:solidFill>
              </a:rPr>
              <a:t>Beatrix hatására Reneszánsz stílusban épített palotát</a:t>
            </a:r>
            <a:r>
              <a:rPr lang="hu-HU" sz="1400" dirty="0">
                <a:solidFill>
                  <a:schemeClr val="bg1"/>
                </a:solidFill>
              </a:rPr>
              <a:t> Budán is Visegrádon.</a:t>
            </a:r>
          </a:p>
          <a:p>
            <a:r>
              <a:rPr lang="hu-HU" sz="1400" dirty="0">
                <a:solidFill>
                  <a:schemeClr val="bg1"/>
                </a:solidFill>
              </a:rPr>
              <a:t>Gazdasági intézkedése kötött volt </a:t>
            </a:r>
            <a:r>
              <a:rPr lang="hu-HU" sz="1400" b="1" dirty="0">
                <a:solidFill>
                  <a:schemeClr val="bg1"/>
                </a:solidFill>
              </a:rPr>
              <a:t>az elavult kapuadó helyett a kéményadó (füstadó)</a:t>
            </a:r>
            <a:r>
              <a:rPr lang="hu-HU" sz="1400" dirty="0">
                <a:solidFill>
                  <a:schemeClr val="bg1"/>
                </a:solidFill>
              </a:rPr>
              <a:t> bevezetése, ami ugyan annyiba is került, mint a kapuadó. Ezen kívül a legfontosabb új adó a </a:t>
            </a:r>
            <a:r>
              <a:rPr lang="hu-HU" sz="1400" b="1" dirty="0">
                <a:solidFill>
                  <a:schemeClr val="bg1"/>
                </a:solidFill>
              </a:rPr>
              <a:t>rendkívüli hadiadó</a:t>
            </a:r>
            <a:r>
              <a:rPr lang="hu-HU" sz="1400" dirty="0">
                <a:solidFill>
                  <a:schemeClr val="bg1"/>
                </a:solidFill>
              </a:rPr>
              <a:t> volt, amit 1 aranyforint volt évente és ezt ugyan úgy háztartásoktól szedte. Az új adóknak köszönhetően kb. </a:t>
            </a:r>
            <a:r>
              <a:rPr lang="hu-HU" sz="1400" b="1" dirty="0">
                <a:solidFill>
                  <a:schemeClr val="bg1"/>
                </a:solidFill>
              </a:rPr>
              <a:t>1 millió arany került évente</a:t>
            </a:r>
            <a:r>
              <a:rPr lang="hu-HU" sz="1400" dirty="0">
                <a:solidFill>
                  <a:schemeClr val="bg1"/>
                </a:solidFill>
              </a:rPr>
              <a:t> a kincstárba.</a:t>
            </a:r>
          </a:p>
          <a:p>
            <a:r>
              <a:rPr lang="hu-HU" sz="1400" dirty="0">
                <a:solidFill>
                  <a:schemeClr val="bg1"/>
                </a:solidFill>
              </a:rPr>
              <a:t>Az ország védelme érdekében </a:t>
            </a:r>
            <a:r>
              <a:rPr lang="hu-HU" sz="1400" b="1" dirty="0">
                <a:solidFill>
                  <a:schemeClr val="bg1"/>
                </a:solidFill>
              </a:rPr>
              <a:t>megalapította a Fekete-sereget</a:t>
            </a:r>
            <a:r>
              <a:rPr lang="hu-HU" sz="1400" dirty="0">
                <a:solidFill>
                  <a:schemeClr val="bg1"/>
                </a:solidFill>
              </a:rPr>
              <a:t>, ami egy zsoldoshadsereg volt és románok, magyarok, csehek, lengyelek és németek alkották, talán legismertebb vezére </a:t>
            </a:r>
            <a:r>
              <a:rPr lang="hu-HU" sz="1400" b="1" dirty="0">
                <a:solidFill>
                  <a:schemeClr val="bg1"/>
                </a:solidFill>
              </a:rPr>
              <a:t>Kinizsi Pál</a:t>
            </a:r>
            <a:r>
              <a:rPr lang="hu-HU" sz="1400" dirty="0">
                <a:solidFill>
                  <a:schemeClr val="bg1"/>
                </a:solidFill>
              </a:rPr>
              <a:t> volt. Ez a sereg </a:t>
            </a:r>
            <a:r>
              <a:rPr lang="hu-HU" sz="1400" b="1" dirty="0">
                <a:solidFill>
                  <a:schemeClr val="bg1"/>
                </a:solidFill>
              </a:rPr>
              <a:t>nagyjából 20-25 ezer főt számlált</a:t>
            </a:r>
            <a:r>
              <a:rPr lang="hu-HU" sz="1400" dirty="0">
                <a:solidFill>
                  <a:schemeClr val="bg1"/>
                </a:solidFill>
              </a:rPr>
              <a:t> és voltak gyalogos, nehézpáncélos és könnyűlovas egységei is. Mátyásnak célja volt a </a:t>
            </a:r>
            <a:r>
              <a:rPr lang="hu-HU" sz="1400" b="1" dirty="0">
                <a:solidFill>
                  <a:schemeClr val="bg1"/>
                </a:solidFill>
              </a:rPr>
              <a:t>német császári cím elnyerése</a:t>
            </a:r>
            <a:r>
              <a:rPr lang="hu-HU" sz="1400" dirty="0">
                <a:solidFill>
                  <a:schemeClr val="bg1"/>
                </a:solidFill>
              </a:rPr>
              <a:t> is ezért </a:t>
            </a:r>
            <a:r>
              <a:rPr lang="hu-HU" sz="1400" b="1" dirty="0">
                <a:solidFill>
                  <a:schemeClr val="bg1"/>
                </a:solidFill>
              </a:rPr>
              <a:t>1485-ben elfoglalta Bécse</a:t>
            </a:r>
            <a:r>
              <a:rPr lang="hu-HU" sz="1400" dirty="0">
                <a:solidFill>
                  <a:schemeClr val="bg1"/>
                </a:solidFill>
              </a:rPr>
              <a:t>t is de a német császári címet végül Habsburg Miksa kapta meg. Ezalatt a déli határon harcban állt a törökökkel is.</a:t>
            </a:r>
          </a:p>
          <a:p>
            <a:endParaRPr lang="hu-HU" sz="1400" dirty="0">
              <a:solidFill>
                <a:schemeClr val="bg1"/>
              </a:solidFill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10B3FB8-A166-4772-BBFA-F13C1AC2D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83" y="1258518"/>
            <a:ext cx="3470246" cy="46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1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34051B1-9637-4DD0-80F0-597497570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39"/>
            <a:ext cx="12192000" cy="685240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DC0DAC5-295B-4F53-B5E1-674192F4D0C2}"/>
              </a:ext>
            </a:extLst>
          </p:cNvPr>
          <p:cNvSpPr txBox="1"/>
          <p:nvPr/>
        </p:nvSpPr>
        <p:spPr>
          <a:xfrm>
            <a:off x="0" y="209725"/>
            <a:ext cx="1192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1" dirty="0">
                <a:solidFill>
                  <a:schemeClr val="bg1"/>
                </a:solidFill>
              </a:rPr>
              <a:t>A nagy földrajzi felfedezések legfontosabb állomásai térkép alapján. A földrajzi felfedezések legfontosabb következményei. 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99D2D18-946D-42A3-9579-C4A2D0508F91}"/>
              </a:ext>
            </a:extLst>
          </p:cNvPr>
          <p:cNvSpPr txBox="1"/>
          <p:nvPr/>
        </p:nvSpPr>
        <p:spPr>
          <a:xfrm>
            <a:off x="109057" y="791021"/>
            <a:ext cx="61323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u="sng" dirty="0">
                <a:solidFill>
                  <a:schemeClr val="bg1"/>
                </a:solidFill>
              </a:rPr>
              <a:t>Előzmények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Az </a:t>
            </a:r>
            <a:r>
              <a:rPr lang="hu-HU" sz="1400" b="1" dirty="0">
                <a:solidFill>
                  <a:schemeClr val="bg1"/>
                </a:solidFill>
              </a:rPr>
              <a:t>Török Birodalom felügyelete alá keríti a Selyemutat</a:t>
            </a:r>
            <a:r>
              <a:rPr lang="hu-HU" sz="1400" dirty="0">
                <a:solidFill>
                  <a:schemeClr val="bg1"/>
                </a:solidFill>
              </a:rPr>
              <a:t> és nagy vámot vetett ki a kereskedőkre. Ezenkívül Európában </a:t>
            </a:r>
            <a:r>
              <a:rPr lang="hu-HU" sz="1400" b="1" dirty="0">
                <a:solidFill>
                  <a:schemeClr val="bg1"/>
                </a:solidFill>
              </a:rPr>
              <a:t>kezdtek megmutatkozni az aranyéhség</a:t>
            </a:r>
            <a:r>
              <a:rPr lang="hu-HU" sz="1400" dirty="0">
                <a:solidFill>
                  <a:schemeClr val="bg1"/>
                </a:solidFill>
              </a:rPr>
              <a:t>nek nevezett jelenség tünetei, valamint </a:t>
            </a:r>
            <a:r>
              <a:rPr lang="hu-HU" sz="1400" b="1" dirty="0">
                <a:solidFill>
                  <a:schemeClr val="bg1"/>
                </a:solidFill>
              </a:rPr>
              <a:t>sok technikai újítást jelent meg</a:t>
            </a:r>
            <a:r>
              <a:rPr lang="hu-HU" sz="1400" dirty="0">
                <a:solidFill>
                  <a:schemeClr val="bg1"/>
                </a:solidFill>
              </a:rPr>
              <a:t> ami megalapozta a felfedezőutakat. (Ilyen az iránytű, csillagtérkép, </a:t>
            </a:r>
            <a:r>
              <a:rPr lang="hu-HU" sz="1400" dirty="0" err="1">
                <a:solidFill>
                  <a:schemeClr val="bg1"/>
                </a:solidFill>
              </a:rPr>
              <a:t>karavella</a:t>
            </a:r>
            <a:r>
              <a:rPr lang="hu-HU" sz="1400" dirty="0">
                <a:solidFill>
                  <a:schemeClr val="bg1"/>
                </a:solidFill>
              </a:rPr>
              <a:t> hajótípus)</a:t>
            </a:r>
          </a:p>
          <a:p>
            <a:r>
              <a:rPr lang="hu-HU" sz="1400" i="1" u="sng" dirty="0">
                <a:solidFill>
                  <a:schemeClr val="bg1"/>
                </a:solidFill>
              </a:rPr>
              <a:t>A földrajzi felfedezések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Először a </a:t>
            </a:r>
            <a:r>
              <a:rPr lang="hu-HU" sz="1400" b="1" dirty="0">
                <a:solidFill>
                  <a:schemeClr val="bg1"/>
                </a:solidFill>
              </a:rPr>
              <a:t>portugálok</a:t>
            </a:r>
            <a:r>
              <a:rPr lang="hu-HU" sz="1400" dirty="0">
                <a:solidFill>
                  <a:schemeClr val="bg1"/>
                </a:solidFill>
              </a:rPr>
              <a:t> gondoltak arra, hogy </a:t>
            </a:r>
            <a:r>
              <a:rPr lang="hu-HU" sz="1400" b="1" dirty="0">
                <a:solidFill>
                  <a:schemeClr val="bg1"/>
                </a:solidFill>
              </a:rPr>
              <a:t>Afrikát megkerülve jutnak el Indiába</a:t>
            </a:r>
            <a:r>
              <a:rPr lang="hu-HU" sz="1400" dirty="0">
                <a:solidFill>
                  <a:schemeClr val="bg1"/>
                </a:solidFill>
              </a:rPr>
              <a:t>. Végül </a:t>
            </a:r>
            <a:r>
              <a:rPr lang="hu-HU" sz="1400" b="1" dirty="0">
                <a:solidFill>
                  <a:schemeClr val="bg1"/>
                </a:solidFill>
              </a:rPr>
              <a:t>1487-ben </a:t>
            </a:r>
            <a:r>
              <a:rPr lang="hu-HU" sz="1400" b="1" dirty="0" err="1">
                <a:solidFill>
                  <a:schemeClr val="bg1"/>
                </a:solidFill>
              </a:rPr>
              <a:t>Bartolomeu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Diaz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dirty="0">
                <a:solidFill>
                  <a:schemeClr val="bg1"/>
                </a:solidFill>
              </a:rPr>
              <a:t>elérte a</a:t>
            </a:r>
            <a:r>
              <a:rPr lang="hu-HU" sz="1400" b="1" dirty="0">
                <a:solidFill>
                  <a:schemeClr val="bg1"/>
                </a:solidFill>
              </a:rPr>
              <a:t> Jóreménység-fokát</a:t>
            </a:r>
            <a:r>
              <a:rPr lang="hu-HU" sz="1400" dirty="0">
                <a:solidFill>
                  <a:schemeClr val="bg1"/>
                </a:solidFill>
              </a:rPr>
              <a:t>, </a:t>
            </a:r>
            <a:r>
              <a:rPr lang="hu-HU" sz="1400" b="1" dirty="0">
                <a:solidFill>
                  <a:schemeClr val="bg1"/>
                </a:solidFill>
              </a:rPr>
              <a:t>1498-ban </a:t>
            </a:r>
            <a:r>
              <a:rPr lang="hu-HU" sz="1400" dirty="0">
                <a:solidFill>
                  <a:schemeClr val="bg1"/>
                </a:solidFill>
              </a:rPr>
              <a:t>pedig</a:t>
            </a:r>
            <a:r>
              <a:rPr lang="hu-HU" sz="1400" b="1" dirty="0">
                <a:solidFill>
                  <a:schemeClr val="bg1"/>
                </a:solidFill>
              </a:rPr>
              <a:t> Vasco da Gama Afrika megkerülésével eljutott Indiába</a:t>
            </a:r>
            <a:r>
              <a:rPr lang="hu-HU" sz="1400" dirty="0">
                <a:solidFill>
                  <a:schemeClr val="bg1"/>
                </a:solidFill>
              </a:rPr>
              <a:t>. Mindezek ellenére az út túl hosszúnak bizonyult. Innentől megindult India kifosztása.</a:t>
            </a:r>
          </a:p>
          <a:p>
            <a:r>
              <a:rPr lang="hu-HU" sz="1400" b="1" dirty="0">
                <a:solidFill>
                  <a:schemeClr val="bg1"/>
                </a:solidFill>
              </a:rPr>
              <a:t>Kolumbusz Kristóf</a:t>
            </a:r>
            <a:r>
              <a:rPr lang="hu-HU" sz="1400" dirty="0">
                <a:solidFill>
                  <a:schemeClr val="bg1"/>
                </a:solidFill>
              </a:rPr>
              <a:t> hallott azokról a teóriákról miszerint a </a:t>
            </a:r>
            <a:r>
              <a:rPr lang="hu-HU" sz="1400" b="1" dirty="0">
                <a:solidFill>
                  <a:schemeClr val="bg1"/>
                </a:solidFill>
              </a:rPr>
              <a:t>Föld gömb alakú</a:t>
            </a:r>
            <a:r>
              <a:rPr lang="hu-HU" sz="1400" dirty="0">
                <a:solidFill>
                  <a:schemeClr val="bg1"/>
                </a:solidFill>
              </a:rPr>
              <a:t> és nem lapos. </a:t>
            </a:r>
            <a:r>
              <a:rPr lang="hu-HU" sz="1400" b="1" dirty="0">
                <a:solidFill>
                  <a:schemeClr val="bg1"/>
                </a:solidFill>
              </a:rPr>
              <a:t>Úgy gondolta, ha nyugatra hajózik</a:t>
            </a:r>
            <a:r>
              <a:rPr lang="hu-HU" sz="1400" dirty="0">
                <a:solidFill>
                  <a:schemeClr val="bg1"/>
                </a:solidFill>
              </a:rPr>
              <a:t> akkor az Atlanti-óceánon át </a:t>
            </a:r>
            <a:r>
              <a:rPr lang="hu-HU" sz="1400" b="1" dirty="0">
                <a:solidFill>
                  <a:schemeClr val="bg1"/>
                </a:solidFill>
              </a:rPr>
              <a:t>elérheti Indiát</a:t>
            </a:r>
            <a:r>
              <a:rPr lang="hu-HU" sz="1400" dirty="0">
                <a:solidFill>
                  <a:schemeClr val="bg1"/>
                </a:solidFill>
              </a:rPr>
              <a:t>. Tervével elment a portugál és spanyol uralkodóhoz is végül az utóbbi támogatásával három hajót kapott és elindult nyugatra. Végül </a:t>
            </a:r>
            <a:r>
              <a:rPr lang="hu-HU" sz="1400" b="1" dirty="0">
                <a:solidFill>
                  <a:schemeClr val="bg1"/>
                </a:solidFill>
              </a:rPr>
              <a:t>1492-ben kéthónapnyi hajózás után </a:t>
            </a:r>
            <a:r>
              <a:rPr lang="hu-HU" sz="1400" b="1" dirty="0" err="1">
                <a:solidFill>
                  <a:schemeClr val="bg1"/>
                </a:solidFill>
              </a:rPr>
              <a:t>partraszállt</a:t>
            </a:r>
            <a:r>
              <a:rPr lang="hu-HU" sz="1400" b="1" dirty="0">
                <a:solidFill>
                  <a:schemeClr val="bg1"/>
                </a:solidFill>
              </a:rPr>
              <a:t> San Salvador szigetén</a:t>
            </a:r>
            <a:r>
              <a:rPr lang="hu-HU" sz="1400" dirty="0">
                <a:solidFill>
                  <a:schemeClr val="bg1"/>
                </a:solidFill>
              </a:rPr>
              <a:t>. Bizonyítékként hazavitt magával bennszülötteket, egzotikus gyümölcsöket és papagájokat is. Kolumbusz még </a:t>
            </a:r>
            <a:r>
              <a:rPr lang="hu-HU" sz="1400" b="1" dirty="0">
                <a:solidFill>
                  <a:schemeClr val="bg1"/>
                </a:solidFill>
              </a:rPr>
              <a:t>háromszor járt az Újvilágban,</a:t>
            </a:r>
            <a:r>
              <a:rPr lang="hu-HU" sz="1400" dirty="0">
                <a:solidFill>
                  <a:schemeClr val="bg1"/>
                </a:solidFill>
              </a:rPr>
              <a:t> de </a:t>
            </a:r>
            <a:r>
              <a:rPr lang="hu-HU" sz="1400" b="1" dirty="0">
                <a:solidFill>
                  <a:schemeClr val="bg1"/>
                </a:solidFill>
              </a:rPr>
              <a:t>végig azt hitte, hogy Indiába jutott el</a:t>
            </a:r>
            <a:r>
              <a:rPr lang="hu-HU" sz="1400" dirty="0">
                <a:solidFill>
                  <a:schemeClr val="bg1"/>
                </a:solidFill>
              </a:rPr>
              <a:t>, ezért az őslakókat indiánoknak nevezte el. Végül </a:t>
            </a:r>
            <a:r>
              <a:rPr lang="hu-HU" sz="1400" b="1" dirty="0" err="1">
                <a:solidFill>
                  <a:schemeClr val="bg1"/>
                </a:solidFill>
              </a:rPr>
              <a:t>Amerigo</a:t>
            </a:r>
            <a:r>
              <a:rPr lang="hu-HU" sz="1400" b="1" dirty="0">
                <a:solidFill>
                  <a:schemeClr val="bg1"/>
                </a:solidFill>
              </a:rPr>
              <a:t> Vespucci </a:t>
            </a:r>
            <a:r>
              <a:rPr lang="hu-HU" sz="1400" dirty="0">
                <a:solidFill>
                  <a:schemeClr val="bg1"/>
                </a:solidFill>
              </a:rPr>
              <a:t>jött rá, hogy egy új kontinenssel van dolgunk. Az ő tiszteletére nevezték el a kontinenst </a:t>
            </a:r>
            <a:r>
              <a:rPr lang="hu-HU" sz="1400" b="1" dirty="0">
                <a:solidFill>
                  <a:schemeClr val="bg1"/>
                </a:solidFill>
              </a:rPr>
              <a:t>Amerikának.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b="1" dirty="0">
                <a:solidFill>
                  <a:schemeClr val="bg1"/>
                </a:solidFill>
              </a:rPr>
              <a:t>Fernando Magellán</a:t>
            </a:r>
            <a:r>
              <a:rPr lang="hu-HU" sz="1400" dirty="0">
                <a:solidFill>
                  <a:schemeClr val="bg1"/>
                </a:solidFill>
              </a:rPr>
              <a:t> a spanyol király megbízatásából </a:t>
            </a:r>
            <a:r>
              <a:rPr lang="hu-HU" sz="1400" b="1" dirty="0">
                <a:solidFill>
                  <a:schemeClr val="bg1"/>
                </a:solidFill>
              </a:rPr>
              <a:t>1519-ben földkörüli útra indult</a:t>
            </a:r>
            <a:r>
              <a:rPr lang="hu-HU" sz="1400" dirty="0">
                <a:solidFill>
                  <a:schemeClr val="bg1"/>
                </a:solidFill>
              </a:rPr>
              <a:t>, hogy végleg </a:t>
            </a:r>
            <a:r>
              <a:rPr lang="hu-HU" sz="1400" b="1" dirty="0">
                <a:solidFill>
                  <a:schemeClr val="bg1"/>
                </a:solidFill>
              </a:rPr>
              <a:t>bebizonyítsa, hogy a Föld gömbölyű</a:t>
            </a:r>
            <a:r>
              <a:rPr lang="hu-HU" sz="1400" dirty="0">
                <a:solidFill>
                  <a:schemeClr val="bg1"/>
                </a:solidFill>
              </a:rPr>
              <a:t>. Az utat öt hajóval kezdték meg és három évig tartott. A hosszú út során csak egy hajóval tért vissza és </a:t>
            </a:r>
            <a:r>
              <a:rPr lang="hu-HU" sz="1400" b="1" dirty="0">
                <a:solidFill>
                  <a:schemeClr val="bg1"/>
                </a:solidFill>
              </a:rPr>
              <a:t>még maga Magellán is meghalt</a:t>
            </a:r>
            <a:r>
              <a:rPr lang="hu-HU" sz="1400" dirty="0">
                <a:solidFill>
                  <a:schemeClr val="bg1"/>
                </a:solidFill>
              </a:rPr>
              <a:t> Fülöp-szigeteki harc során. Amikor azonban </a:t>
            </a:r>
            <a:r>
              <a:rPr lang="hu-HU" sz="1400" b="1" dirty="0">
                <a:solidFill>
                  <a:schemeClr val="bg1"/>
                </a:solidFill>
              </a:rPr>
              <a:t>1522-ben visszatértek</a:t>
            </a:r>
            <a:r>
              <a:rPr lang="hu-HU" sz="1400" dirty="0">
                <a:solidFill>
                  <a:schemeClr val="bg1"/>
                </a:solidFill>
              </a:rPr>
              <a:t> már nem lehet kétség, hogy a</a:t>
            </a:r>
            <a:r>
              <a:rPr lang="hu-HU" sz="1400" b="1" dirty="0">
                <a:solidFill>
                  <a:schemeClr val="bg1"/>
                </a:solidFill>
              </a:rPr>
              <a:t> Föld gömbölyű</a:t>
            </a:r>
            <a:r>
              <a:rPr lang="hu-HU" sz="1400" dirty="0">
                <a:solidFill>
                  <a:schemeClr val="bg1"/>
                </a:solidFill>
              </a:rPr>
              <a:t>.</a:t>
            </a:r>
          </a:p>
          <a:p>
            <a:r>
              <a:rPr lang="hu-HU" sz="1400" dirty="0">
                <a:solidFill>
                  <a:schemeClr val="bg1"/>
                </a:solidFill>
              </a:rPr>
              <a:t>Emellett jelentős felfedezéseket ért el </a:t>
            </a:r>
            <a:r>
              <a:rPr lang="hu-HU" sz="1400" b="1" dirty="0">
                <a:solidFill>
                  <a:schemeClr val="bg1"/>
                </a:solidFill>
              </a:rPr>
              <a:t>James Cook</a:t>
            </a:r>
            <a:r>
              <a:rPr lang="hu-HU" sz="1400" dirty="0">
                <a:solidFill>
                  <a:schemeClr val="bg1"/>
                </a:solidFill>
              </a:rPr>
              <a:t> angol kapitány, aki </a:t>
            </a:r>
            <a:r>
              <a:rPr lang="hu-HU" sz="1400" b="1" dirty="0">
                <a:solidFill>
                  <a:schemeClr val="bg1"/>
                </a:solidFill>
              </a:rPr>
              <a:t>Ausztráliát fedezte fel.</a:t>
            </a:r>
            <a:endParaRPr lang="hu-HU" sz="1400" dirty="0">
              <a:solidFill>
                <a:schemeClr val="bg1"/>
              </a:solidFill>
            </a:endParaRPr>
          </a:p>
          <a:p>
            <a:endParaRPr lang="hu-HU" sz="1400" dirty="0">
              <a:solidFill>
                <a:schemeClr val="bg1"/>
              </a:solidFill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9D09ED8-9061-452A-AFE0-1627675BB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60" y="1636240"/>
            <a:ext cx="4998090" cy="41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5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11484A5-082E-4717-9539-D2AB66EEE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39"/>
            <a:ext cx="12192000" cy="685240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D60F73E-1E8E-4756-86DD-7C69F9F15B33}"/>
              </a:ext>
            </a:extLst>
          </p:cNvPr>
          <p:cNvSpPr txBox="1"/>
          <p:nvPr/>
        </p:nvSpPr>
        <p:spPr>
          <a:xfrm>
            <a:off x="469783" y="360726"/>
            <a:ext cx="8245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A magyar nép vándorlása térkép alapján. A honfoglalás.</a:t>
            </a:r>
            <a:endParaRPr lang="hu-HU" sz="2400" dirty="0">
              <a:solidFill>
                <a:schemeClr val="bg1"/>
              </a:solidFill>
            </a:endParaRPr>
          </a:p>
          <a:p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A29C4C8-9826-4ED6-9D7A-C7DA66461328}"/>
              </a:ext>
            </a:extLst>
          </p:cNvPr>
          <p:cNvSpPr txBox="1"/>
          <p:nvPr/>
        </p:nvSpPr>
        <p:spPr>
          <a:xfrm>
            <a:off x="181849" y="1083257"/>
            <a:ext cx="69428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u="sng" dirty="0">
                <a:solidFill>
                  <a:schemeClr val="bg1"/>
                </a:solidFill>
              </a:rPr>
              <a:t>A Honfoglalás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A magyar seregek amellett, hogy </a:t>
            </a:r>
            <a:r>
              <a:rPr lang="hu-HU" sz="1400" b="1" dirty="0">
                <a:solidFill>
                  <a:schemeClr val="bg1"/>
                </a:solidFill>
              </a:rPr>
              <a:t>kalandoztak</a:t>
            </a:r>
            <a:r>
              <a:rPr lang="hu-HU" sz="1400" dirty="0">
                <a:solidFill>
                  <a:schemeClr val="bg1"/>
                </a:solidFill>
              </a:rPr>
              <a:t> még rendszeresen </a:t>
            </a:r>
            <a:r>
              <a:rPr lang="hu-HU" sz="1400" b="1" dirty="0">
                <a:solidFill>
                  <a:schemeClr val="bg1"/>
                </a:solidFill>
              </a:rPr>
              <a:t>részt vettek háborúkban, olyan népek oldalán, akik hajlandók voltak fizetni</a:t>
            </a:r>
            <a:r>
              <a:rPr lang="hu-HU" sz="1400" dirty="0">
                <a:solidFill>
                  <a:schemeClr val="bg1"/>
                </a:solidFill>
              </a:rPr>
              <a:t> a magyaroknak. Az ilyen hadjáratok során </a:t>
            </a:r>
            <a:r>
              <a:rPr lang="hu-HU" sz="1400" b="1" dirty="0">
                <a:solidFill>
                  <a:schemeClr val="bg1"/>
                </a:solidFill>
              </a:rPr>
              <a:t>volt alkalma a magyarságnak feltérképezni a Kárpát-medencét</a:t>
            </a:r>
            <a:r>
              <a:rPr lang="hu-HU" sz="1400" dirty="0">
                <a:solidFill>
                  <a:schemeClr val="bg1"/>
                </a:solidFill>
              </a:rPr>
              <a:t>, ami megfelelt a nomád állattartásnak ás még </a:t>
            </a:r>
            <a:r>
              <a:rPr lang="hu-HU" sz="1400" b="1" dirty="0">
                <a:solidFill>
                  <a:schemeClr val="bg1"/>
                </a:solidFill>
              </a:rPr>
              <a:t>jobban is védhető volt, mint az Etelköz.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</a:p>
          <a:p>
            <a:r>
              <a:rPr lang="hu-HU" sz="1400" dirty="0">
                <a:solidFill>
                  <a:schemeClr val="bg1"/>
                </a:solidFill>
              </a:rPr>
              <a:t>Egy ilyen hadjárat során a </a:t>
            </a:r>
            <a:r>
              <a:rPr lang="hu-HU" sz="1400" b="1" dirty="0">
                <a:solidFill>
                  <a:schemeClr val="bg1"/>
                </a:solidFill>
              </a:rPr>
              <a:t>seregek egy része a Kárpát-medencében maradt, hogy előkészítsék a Honfoglalást.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  <a:r>
              <a:rPr lang="hu-HU" sz="1400" b="1" dirty="0">
                <a:solidFill>
                  <a:schemeClr val="bg1"/>
                </a:solidFill>
              </a:rPr>
              <a:t>895 tavaszán</a:t>
            </a:r>
            <a:r>
              <a:rPr lang="hu-HU" sz="1400" dirty="0">
                <a:solidFill>
                  <a:schemeClr val="bg1"/>
                </a:solidFill>
              </a:rPr>
              <a:t> hozzájuk csatlakozott a</a:t>
            </a:r>
            <a:r>
              <a:rPr lang="hu-HU" sz="1400" b="1" dirty="0">
                <a:solidFill>
                  <a:schemeClr val="bg1"/>
                </a:solidFill>
              </a:rPr>
              <a:t> magyar fősereg Árpád vezérletével</a:t>
            </a:r>
            <a:r>
              <a:rPr lang="hu-HU" sz="1400" dirty="0">
                <a:solidFill>
                  <a:schemeClr val="bg1"/>
                </a:solidFill>
              </a:rPr>
              <a:t>, akik a </a:t>
            </a:r>
            <a:r>
              <a:rPr lang="hu-HU" sz="1400" b="1" dirty="0">
                <a:solidFill>
                  <a:schemeClr val="bg1"/>
                </a:solidFill>
              </a:rPr>
              <a:t>Vereckei-hágón</a:t>
            </a:r>
            <a:r>
              <a:rPr lang="hu-HU" sz="1400" dirty="0">
                <a:solidFill>
                  <a:schemeClr val="bg1"/>
                </a:solidFill>
              </a:rPr>
              <a:t> át érkeztek. </a:t>
            </a:r>
            <a:r>
              <a:rPr lang="hu-HU" sz="1400" b="1" dirty="0">
                <a:solidFill>
                  <a:schemeClr val="bg1"/>
                </a:solidFill>
              </a:rPr>
              <a:t>Az Etelközben élők </a:t>
            </a:r>
            <a:r>
              <a:rPr lang="hu-HU" sz="1400" dirty="0">
                <a:solidFill>
                  <a:schemeClr val="bg1"/>
                </a:solidFill>
              </a:rPr>
              <a:t>végül a </a:t>
            </a:r>
            <a:r>
              <a:rPr lang="hu-HU" sz="1400" b="1" dirty="0">
                <a:solidFill>
                  <a:schemeClr val="bg1"/>
                </a:solidFill>
              </a:rPr>
              <a:t>besenyők támadásai miatt követték a seregeket</a:t>
            </a:r>
            <a:r>
              <a:rPr lang="hu-HU" sz="1400" dirty="0">
                <a:solidFill>
                  <a:schemeClr val="bg1"/>
                </a:solidFill>
              </a:rPr>
              <a:t>, így egy </a:t>
            </a:r>
            <a:r>
              <a:rPr lang="hu-HU" sz="1400" b="1" dirty="0">
                <a:solidFill>
                  <a:schemeClr val="bg1"/>
                </a:solidFill>
              </a:rPr>
              <a:t>kényszerített szállásterület cserélő beszélhetünk. 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b="1" dirty="0">
                <a:solidFill>
                  <a:schemeClr val="bg1"/>
                </a:solidFill>
              </a:rPr>
              <a:t>895-ben a Dunától keletre eső területek magyar kézre kerültek</a:t>
            </a:r>
            <a:r>
              <a:rPr lang="hu-HU" sz="1400" dirty="0">
                <a:solidFill>
                  <a:schemeClr val="bg1"/>
                </a:solidFill>
              </a:rPr>
              <a:t>, a bolgár haderők kiszorultak Erdélyből és a Tisza vidékéről (így a magyarok rendkívül fontos sóbányáikhoz is hozzájutottak). </a:t>
            </a:r>
            <a:r>
              <a:rPr lang="hu-HU" sz="1400" b="1" dirty="0">
                <a:solidFill>
                  <a:schemeClr val="bg1"/>
                </a:solidFill>
              </a:rPr>
              <a:t>900-ra az egész Kárpát-medence magyar kézre került</a:t>
            </a:r>
            <a:r>
              <a:rPr lang="hu-HU" sz="1400" dirty="0">
                <a:solidFill>
                  <a:schemeClr val="bg1"/>
                </a:solidFill>
              </a:rPr>
              <a:t>. </a:t>
            </a:r>
          </a:p>
          <a:p>
            <a:r>
              <a:rPr lang="hu-HU" sz="1400" dirty="0">
                <a:solidFill>
                  <a:schemeClr val="bg1"/>
                </a:solidFill>
              </a:rPr>
              <a:t> </a:t>
            </a:r>
          </a:p>
          <a:p>
            <a:r>
              <a:rPr lang="hu-HU" sz="1400" i="1" u="sng" dirty="0">
                <a:solidFill>
                  <a:schemeClr val="bg1"/>
                </a:solidFill>
              </a:rPr>
              <a:t>A magyarság életmódja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A magyarság </a:t>
            </a:r>
            <a:r>
              <a:rPr lang="hu-HU" sz="1400" b="1" dirty="0">
                <a:solidFill>
                  <a:schemeClr val="bg1"/>
                </a:solidFill>
              </a:rPr>
              <a:t>lovasnomád életmódban élt</a:t>
            </a:r>
            <a:r>
              <a:rPr lang="hu-HU" sz="1400" dirty="0">
                <a:solidFill>
                  <a:schemeClr val="bg1"/>
                </a:solidFill>
              </a:rPr>
              <a:t>, ez azt jeleni, hogy </a:t>
            </a:r>
            <a:r>
              <a:rPr lang="hu-HU" sz="1400" b="1" dirty="0">
                <a:solidFill>
                  <a:schemeClr val="bg1"/>
                </a:solidFill>
              </a:rPr>
              <a:t>jurtában aludtak</a:t>
            </a:r>
            <a:r>
              <a:rPr lang="hu-HU" sz="1400" dirty="0">
                <a:solidFill>
                  <a:schemeClr val="bg1"/>
                </a:solidFill>
              </a:rPr>
              <a:t> és nagy szerepet játszottak életükben a lovak. Harcmodorukat tekintve </a:t>
            </a:r>
            <a:r>
              <a:rPr lang="hu-HU" sz="1400" b="1" dirty="0">
                <a:solidFill>
                  <a:schemeClr val="bg1"/>
                </a:solidFill>
              </a:rPr>
              <a:t>könnyűlovas harcmodor</a:t>
            </a:r>
            <a:r>
              <a:rPr lang="hu-HU" sz="1400" dirty="0">
                <a:solidFill>
                  <a:schemeClr val="bg1"/>
                </a:solidFill>
              </a:rPr>
              <a:t> volt a meghatározó, fő fegyvereik a </a:t>
            </a:r>
            <a:r>
              <a:rPr lang="hu-HU" sz="1400" b="1" dirty="0">
                <a:solidFill>
                  <a:schemeClr val="bg1"/>
                </a:solidFill>
              </a:rPr>
              <a:t>reflexíj, szablya, buzogány</a:t>
            </a:r>
            <a:r>
              <a:rPr lang="hu-HU" sz="1400" dirty="0">
                <a:solidFill>
                  <a:schemeClr val="bg1"/>
                </a:solidFill>
              </a:rPr>
              <a:t> és a </a:t>
            </a:r>
            <a:r>
              <a:rPr lang="hu-HU" sz="1400" b="1" dirty="0">
                <a:solidFill>
                  <a:schemeClr val="bg1"/>
                </a:solidFill>
              </a:rPr>
              <a:t>lovasíjászat volt a legnagyobb erősségük.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b="1" dirty="0">
                <a:solidFill>
                  <a:schemeClr val="bg1"/>
                </a:solidFill>
              </a:rPr>
              <a:t>Kalandozásaik egyészen 955-ig voltak nyugat fele</a:t>
            </a:r>
            <a:r>
              <a:rPr lang="hu-HU" sz="1400" dirty="0">
                <a:solidFill>
                  <a:schemeClr val="bg1"/>
                </a:solidFill>
              </a:rPr>
              <a:t>, amikor is </a:t>
            </a:r>
            <a:r>
              <a:rPr lang="hu-HU" sz="1400" b="1" dirty="0">
                <a:solidFill>
                  <a:schemeClr val="bg1"/>
                </a:solidFill>
              </a:rPr>
              <a:t>Augsburgnál vereség</a:t>
            </a:r>
            <a:r>
              <a:rPr lang="hu-HU" sz="1400" dirty="0">
                <a:solidFill>
                  <a:schemeClr val="bg1"/>
                </a:solidFill>
              </a:rPr>
              <a:t>et szenvedtek és többek között Lehel és </a:t>
            </a:r>
            <a:r>
              <a:rPr lang="hu-HU" sz="1400" dirty="0" err="1">
                <a:solidFill>
                  <a:schemeClr val="bg1"/>
                </a:solidFill>
              </a:rPr>
              <a:t>Vérbulcsú</a:t>
            </a:r>
            <a:r>
              <a:rPr lang="hu-HU" sz="1400" dirty="0">
                <a:solidFill>
                  <a:schemeClr val="bg1"/>
                </a:solidFill>
              </a:rPr>
              <a:t> vezért is kivégezték. Habár egészen </a:t>
            </a:r>
            <a:r>
              <a:rPr lang="hu-HU" sz="1400" b="1" dirty="0">
                <a:solidFill>
                  <a:schemeClr val="bg1"/>
                </a:solidFill>
              </a:rPr>
              <a:t>970-ig folytatódtak a kalandozások Bizánc fele</a:t>
            </a:r>
            <a:r>
              <a:rPr lang="hu-HU" sz="1400" dirty="0">
                <a:solidFill>
                  <a:schemeClr val="bg1"/>
                </a:solidFill>
              </a:rPr>
              <a:t>, de ezután befejeződött a kalandozások kora.</a:t>
            </a:r>
          </a:p>
          <a:p>
            <a:endParaRPr lang="hu-HU" sz="1400" dirty="0">
              <a:solidFill>
                <a:schemeClr val="bg1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63FDF2D6-B459-4ECC-AC5D-9F947A477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58" y="1083256"/>
            <a:ext cx="3729038" cy="472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2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12891B42-F510-4DA9-AB11-645682918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39"/>
            <a:ext cx="12192000" cy="685240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0455C85-CC2D-47D2-8C60-1A7F72DF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681036"/>
            <a:ext cx="9096375" cy="223839"/>
          </a:xfrm>
        </p:spPr>
        <p:txBody>
          <a:bodyPr>
            <a:normAutofit fontScale="90000"/>
          </a:bodyPr>
          <a:lstStyle/>
          <a:p>
            <a:r>
              <a:rPr lang="hu-HU" sz="2700" b="1" dirty="0">
                <a:solidFill>
                  <a:schemeClr val="bg1"/>
                </a:solidFill>
              </a:rPr>
              <a:t>Géza fejedelemsége és Szent István államszervező tevékenysége.</a:t>
            </a:r>
            <a:br>
              <a:rPr lang="hu-HU" dirty="0">
                <a:solidFill>
                  <a:schemeClr val="bg1"/>
                </a:solidFill>
              </a:rPr>
            </a:b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0769477-B615-48DC-A2D3-8695E3F44EF4}"/>
              </a:ext>
            </a:extLst>
          </p:cNvPr>
          <p:cNvSpPr txBox="1"/>
          <p:nvPr/>
        </p:nvSpPr>
        <p:spPr>
          <a:xfrm>
            <a:off x="295275" y="1083316"/>
            <a:ext cx="99693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u="sng" dirty="0">
                <a:solidFill>
                  <a:schemeClr val="bg1"/>
                </a:solidFill>
              </a:rPr>
              <a:t>Előzmények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b="1" dirty="0">
                <a:solidFill>
                  <a:schemeClr val="bg1"/>
                </a:solidFill>
              </a:rPr>
              <a:t>A X. század végén, a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  <a:r>
              <a:rPr lang="hu-HU" sz="1400" b="1" dirty="0">
                <a:solidFill>
                  <a:schemeClr val="bg1"/>
                </a:solidFill>
              </a:rPr>
              <a:t>kalandozások lezárulása után</a:t>
            </a:r>
            <a:r>
              <a:rPr lang="hu-HU" sz="1400" dirty="0">
                <a:solidFill>
                  <a:schemeClr val="bg1"/>
                </a:solidFill>
              </a:rPr>
              <a:t> a magyarság válaszút elé került. A tét nagy volt: </a:t>
            </a:r>
            <a:r>
              <a:rPr lang="hu-HU" sz="1400" b="1" dirty="0">
                <a:solidFill>
                  <a:schemeClr val="bg1"/>
                </a:solidFill>
              </a:rPr>
              <a:t>fennmaradás vagy pusztulás</a:t>
            </a:r>
            <a:r>
              <a:rPr lang="hu-HU" sz="1400" dirty="0">
                <a:solidFill>
                  <a:schemeClr val="bg1"/>
                </a:solidFill>
              </a:rPr>
              <a:t>. A csatlakozás a kialakuló keresztény, feudális Európához, a megmaradást biztosította. </a:t>
            </a:r>
          </a:p>
          <a:p>
            <a:r>
              <a:rPr lang="hu-HU" sz="1400" i="1" dirty="0">
                <a:solidFill>
                  <a:schemeClr val="bg1"/>
                </a:solidFill>
              </a:rPr>
              <a:t> 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i="1" u="sng" dirty="0">
                <a:solidFill>
                  <a:schemeClr val="bg1"/>
                </a:solidFill>
              </a:rPr>
              <a:t>Géza fejedelem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b="1" dirty="0">
                <a:solidFill>
                  <a:schemeClr val="bg1"/>
                </a:solidFill>
              </a:rPr>
              <a:t>970-ben Géza fejedelem </a:t>
            </a:r>
            <a:r>
              <a:rPr lang="hu-HU" sz="1400" dirty="0">
                <a:solidFill>
                  <a:schemeClr val="bg1"/>
                </a:solidFill>
              </a:rPr>
              <a:t>kerül a hatalomba. 972 húsvétján követeket küld a bajor uralkodónak azzal a céllal, hogy </a:t>
            </a:r>
            <a:r>
              <a:rPr lang="hu-HU" sz="1400" b="1" dirty="0">
                <a:solidFill>
                  <a:schemeClr val="bg1"/>
                </a:solidFill>
              </a:rPr>
              <a:t>keresztény hittérítő papokat és lovagokat kérjen</a:t>
            </a:r>
            <a:r>
              <a:rPr lang="hu-HU" sz="1400" dirty="0">
                <a:solidFill>
                  <a:schemeClr val="bg1"/>
                </a:solidFill>
              </a:rPr>
              <a:t>, a </a:t>
            </a:r>
            <a:r>
              <a:rPr lang="hu-HU" sz="1400" b="1" dirty="0">
                <a:solidFill>
                  <a:schemeClr val="bg1"/>
                </a:solidFill>
              </a:rPr>
              <a:t>kereszténység meghonosításához</a:t>
            </a:r>
            <a:r>
              <a:rPr lang="hu-HU" sz="1400" dirty="0">
                <a:solidFill>
                  <a:schemeClr val="bg1"/>
                </a:solidFill>
              </a:rPr>
              <a:t>. Emellett fiát </a:t>
            </a:r>
            <a:r>
              <a:rPr lang="hu-HU" sz="1400" b="1" dirty="0">
                <a:solidFill>
                  <a:schemeClr val="bg1"/>
                </a:solidFill>
              </a:rPr>
              <a:t>Vajkot (későbbi Istvánt) érdekből összeházasította Gizella bajor hercegnővel</a:t>
            </a:r>
            <a:r>
              <a:rPr lang="hu-HU" sz="1400" dirty="0">
                <a:solidFill>
                  <a:schemeClr val="bg1"/>
                </a:solidFill>
              </a:rPr>
              <a:t>. Ezen kívül átvette a </a:t>
            </a:r>
            <a:r>
              <a:rPr lang="hu-HU" sz="1400" b="1" dirty="0">
                <a:solidFill>
                  <a:schemeClr val="bg1"/>
                </a:solidFill>
              </a:rPr>
              <a:t>Nyugat-Európában használt utódlási rendszert (</a:t>
            </a:r>
            <a:r>
              <a:rPr lang="hu-HU" sz="1400" b="1" dirty="0" err="1">
                <a:solidFill>
                  <a:schemeClr val="bg1"/>
                </a:solidFill>
              </a:rPr>
              <a:t>primogenitúra</a:t>
            </a:r>
            <a:r>
              <a:rPr lang="hu-HU" sz="1400" b="1" dirty="0">
                <a:solidFill>
                  <a:schemeClr val="bg1"/>
                </a:solidFill>
              </a:rPr>
              <a:t>)</a:t>
            </a:r>
            <a:r>
              <a:rPr lang="hu-HU" sz="1400" dirty="0">
                <a:solidFill>
                  <a:schemeClr val="bg1"/>
                </a:solidFill>
              </a:rPr>
              <a:t>, ami szerint az idősebb fiúgyermekre száll a hatalom.</a:t>
            </a:r>
          </a:p>
          <a:p>
            <a:endParaRPr lang="hu-HU" sz="1400" dirty="0">
              <a:solidFill>
                <a:schemeClr val="bg1"/>
              </a:solidFill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AF7D687D-88A4-463C-A9D7-44312A59F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77330"/>
            <a:ext cx="4972677" cy="330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9C5781B7-E305-4D6A-BFE5-C244DE69C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39"/>
            <a:ext cx="12192000" cy="685240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0AC4F64-6B11-4E99-B8D8-8FE6E1CBCD05}"/>
              </a:ext>
            </a:extLst>
          </p:cNvPr>
          <p:cNvSpPr txBox="1"/>
          <p:nvPr/>
        </p:nvSpPr>
        <p:spPr>
          <a:xfrm>
            <a:off x="390525" y="352425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Géza fejedelemsége és Szent István államszervező tevékenysége.</a:t>
            </a:r>
            <a:br>
              <a:rPr lang="hu-HU" dirty="0">
                <a:solidFill>
                  <a:schemeClr val="bg1"/>
                </a:solidFill>
              </a:rPr>
            </a:b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FB57CA0-E367-4CEC-BBCD-9A51AFCD7101}"/>
              </a:ext>
            </a:extLst>
          </p:cNvPr>
          <p:cNvSpPr txBox="1"/>
          <p:nvPr/>
        </p:nvSpPr>
        <p:spPr>
          <a:xfrm>
            <a:off x="161925" y="866775"/>
            <a:ext cx="116681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u="sng" dirty="0">
                <a:solidFill>
                  <a:schemeClr val="bg1"/>
                </a:solidFill>
              </a:rPr>
              <a:t>Szent István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b="1" dirty="0">
                <a:solidFill>
                  <a:schemeClr val="bg1"/>
                </a:solidFill>
              </a:rPr>
              <a:t>997-ben</a:t>
            </a:r>
            <a:r>
              <a:rPr lang="hu-HU" sz="1400" dirty="0">
                <a:solidFill>
                  <a:schemeClr val="bg1"/>
                </a:solidFill>
              </a:rPr>
              <a:t> meghalt Géza fejedelem és Istvánra szállt a hatalom. </a:t>
            </a:r>
            <a:r>
              <a:rPr lang="hu-HU" sz="1400" b="1" dirty="0">
                <a:solidFill>
                  <a:schemeClr val="bg1"/>
                </a:solidFill>
              </a:rPr>
              <a:t>Koppány</a:t>
            </a:r>
            <a:r>
              <a:rPr lang="hu-HU" sz="1400" dirty="0">
                <a:solidFill>
                  <a:schemeClr val="bg1"/>
                </a:solidFill>
              </a:rPr>
              <a:t> azonban </a:t>
            </a:r>
            <a:r>
              <a:rPr lang="hu-HU" sz="1400" b="1" dirty="0">
                <a:solidFill>
                  <a:schemeClr val="bg1"/>
                </a:solidFill>
              </a:rPr>
              <a:t>hatalomra kívánt kerülni, de István végül legyőzte őt</a:t>
            </a:r>
            <a:r>
              <a:rPr lang="hu-HU" sz="1400" dirty="0">
                <a:solidFill>
                  <a:schemeClr val="bg1"/>
                </a:solidFill>
              </a:rPr>
              <a:t> és testét felnégyeltette. Hogy hatalmát megszilárdítsa </a:t>
            </a:r>
            <a:r>
              <a:rPr lang="hu-HU" sz="1400" b="1" dirty="0">
                <a:solidFill>
                  <a:schemeClr val="bg1"/>
                </a:solidFill>
              </a:rPr>
              <a:t>II. Szilveszter pápától kér koronát</a:t>
            </a:r>
            <a:r>
              <a:rPr lang="hu-HU" sz="1400" dirty="0">
                <a:solidFill>
                  <a:schemeClr val="bg1"/>
                </a:solidFill>
              </a:rPr>
              <a:t> és 1000. karácsonyán vagy 1001. január 1-én </a:t>
            </a:r>
            <a:r>
              <a:rPr lang="hu-HU" sz="1400" b="1" dirty="0">
                <a:solidFill>
                  <a:schemeClr val="bg1"/>
                </a:solidFill>
              </a:rPr>
              <a:t>meg is koronázták</a:t>
            </a:r>
            <a:r>
              <a:rPr lang="hu-HU" sz="1400" dirty="0">
                <a:solidFill>
                  <a:schemeClr val="bg1"/>
                </a:solidFill>
              </a:rPr>
              <a:t> (nem tudni pontosan mikor). Végül 1003-ban az erdélyi Gyulát is megfosztja hatalmától.</a:t>
            </a:r>
          </a:p>
          <a:p>
            <a:r>
              <a:rPr lang="hu-HU" sz="1400" i="1" u="sng" dirty="0">
                <a:solidFill>
                  <a:schemeClr val="bg1"/>
                </a:solidFill>
              </a:rPr>
              <a:t>Egyházrendszer kiépítése</a:t>
            </a:r>
            <a:endParaRPr lang="hu-HU" sz="1400" dirty="0">
              <a:solidFill>
                <a:schemeClr val="bg1"/>
              </a:solidFill>
            </a:endParaRPr>
          </a:p>
          <a:p>
            <a:pPr lvl="0"/>
            <a:r>
              <a:rPr lang="hu-HU" sz="1400" b="1" dirty="0">
                <a:solidFill>
                  <a:schemeClr val="bg1"/>
                </a:solidFill>
              </a:rPr>
              <a:t>10 egyházmegyét, 10 püspökséget alapított,</a:t>
            </a:r>
            <a:r>
              <a:rPr lang="hu-HU" sz="1400" dirty="0">
                <a:solidFill>
                  <a:schemeClr val="bg1"/>
                </a:solidFill>
              </a:rPr>
              <a:t> közülük Esztergom érseki rangot. </a:t>
            </a:r>
          </a:p>
          <a:p>
            <a:pPr lvl="0"/>
            <a:r>
              <a:rPr lang="hu-HU" sz="1400" dirty="0">
                <a:solidFill>
                  <a:schemeClr val="bg1"/>
                </a:solidFill>
              </a:rPr>
              <a:t>Bevezette a </a:t>
            </a:r>
            <a:r>
              <a:rPr lang="hu-HU" sz="1400" b="1" dirty="0">
                <a:solidFill>
                  <a:schemeClr val="bg1"/>
                </a:solidFill>
              </a:rPr>
              <a:t>tizedadót</a:t>
            </a:r>
            <a:r>
              <a:rPr lang="hu-HU" sz="1400" dirty="0">
                <a:solidFill>
                  <a:schemeClr val="bg1"/>
                </a:solidFill>
              </a:rPr>
              <a:t> (a termény egytizede az egyházhoz kerül)</a:t>
            </a:r>
          </a:p>
          <a:p>
            <a:pPr lvl="0"/>
            <a:r>
              <a:rPr lang="hu-HU" sz="1400" b="1" dirty="0">
                <a:solidFill>
                  <a:schemeClr val="bg1"/>
                </a:solidFill>
              </a:rPr>
              <a:t>10 falunkként egy templomot</a:t>
            </a:r>
            <a:r>
              <a:rPr lang="hu-HU" sz="1400" dirty="0">
                <a:solidFill>
                  <a:schemeClr val="bg1"/>
                </a:solidFill>
              </a:rPr>
              <a:t> kellett építeni</a:t>
            </a:r>
          </a:p>
          <a:p>
            <a:pPr lvl="0"/>
            <a:r>
              <a:rPr lang="hu-HU" sz="1400" b="1" dirty="0">
                <a:solidFill>
                  <a:schemeClr val="bg1"/>
                </a:solidFill>
              </a:rPr>
              <a:t>Vasárnaponként kötelezővé tette a templomba járást</a:t>
            </a:r>
            <a:endParaRPr lang="hu-HU" sz="1400" dirty="0">
              <a:solidFill>
                <a:schemeClr val="bg1"/>
              </a:solidFill>
            </a:endParaRPr>
          </a:p>
          <a:p>
            <a:pPr lvl="0"/>
            <a:r>
              <a:rPr lang="hu-HU" sz="1400" b="1" dirty="0">
                <a:solidFill>
                  <a:schemeClr val="bg1"/>
                </a:solidFill>
              </a:rPr>
              <a:t>Kötelezővé tette a böjt betartását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b="1" dirty="0">
                <a:solidFill>
                  <a:schemeClr val="bg1"/>
                </a:solidFill>
              </a:rPr>
              <a:t> 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i="1" u="sng" dirty="0">
                <a:solidFill>
                  <a:schemeClr val="bg1"/>
                </a:solidFill>
              </a:rPr>
              <a:t>Közigazgatás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István </a:t>
            </a:r>
            <a:r>
              <a:rPr lang="hu-HU" sz="1400" b="1" dirty="0">
                <a:solidFill>
                  <a:schemeClr val="bg1"/>
                </a:solidFill>
              </a:rPr>
              <a:t>országát vármegyékre osztotta szét</a:t>
            </a:r>
            <a:r>
              <a:rPr lang="hu-HU" sz="1400" dirty="0">
                <a:solidFill>
                  <a:schemeClr val="bg1"/>
                </a:solidFill>
              </a:rPr>
              <a:t>, minden vármegye </a:t>
            </a:r>
            <a:r>
              <a:rPr lang="hu-HU" sz="1400" b="1" dirty="0">
                <a:solidFill>
                  <a:schemeClr val="bg1"/>
                </a:solidFill>
              </a:rPr>
              <a:t>központjába egy vár állott</a:t>
            </a:r>
            <a:r>
              <a:rPr lang="hu-HU" sz="1400" dirty="0">
                <a:solidFill>
                  <a:schemeClr val="bg1"/>
                </a:solidFill>
              </a:rPr>
              <a:t>. A vármegyék </a:t>
            </a:r>
            <a:r>
              <a:rPr lang="hu-HU" sz="1400" b="1" dirty="0">
                <a:solidFill>
                  <a:schemeClr val="bg1"/>
                </a:solidFill>
              </a:rPr>
              <a:t>vezetője az ispán</a:t>
            </a:r>
            <a:r>
              <a:rPr lang="hu-HU" sz="1400" dirty="0">
                <a:solidFill>
                  <a:schemeClr val="bg1"/>
                </a:solidFill>
              </a:rPr>
              <a:t> volt. Az ő hatáskörük alá tartozott az </a:t>
            </a:r>
            <a:r>
              <a:rPr lang="hu-HU" sz="1400" b="1" dirty="0">
                <a:solidFill>
                  <a:schemeClr val="bg1"/>
                </a:solidFill>
              </a:rPr>
              <a:t>adószedés, a törvénykezés, a katonai ügyek</a:t>
            </a:r>
            <a:r>
              <a:rPr lang="hu-HU" sz="1400" dirty="0">
                <a:solidFill>
                  <a:schemeClr val="bg1"/>
                </a:solidFill>
              </a:rPr>
              <a:t> intézése és az </a:t>
            </a:r>
            <a:r>
              <a:rPr lang="hu-HU" sz="1400" b="1" dirty="0">
                <a:solidFill>
                  <a:schemeClr val="bg1"/>
                </a:solidFill>
              </a:rPr>
              <a:t>elszámolás a király felé. </a:t>
            </a:r>
            <a:r>
              <a:rPr lang="hu-HU" sz="1400" dirty="0">
                <a:solidFill>
                  <a:schemeClr val="bg1"/>
                </a:solidFill>
              </a:rPr>
              <a:t>A vármegyéken belül </a:t>
            </a:r>
            <a:r>
              <a:rPr lang="hu-HU" sz="1400" b="1" dirty="0">
                <a:solidFill>
                  <a:schemeClr val="bg1"/>
                </a:solidFill>
              </a:rPr>
              <a:t>udvarházakat alakított ki</a:t>
            </a:r>
            <a:r>
              <a:rPr lang="hu-HU" sz="1400" dirty="0">
                <a:solidFill>
                  <a:schemeClr val="bg1"/>
                </a:solidFill>
              </a:rPr>
              <a:t>, aminek célja a királyi udvar elszállásolása volt, ugyanis nem volt állandó királyi székhely. Ilyen vármegyénkként 2-3 volt.</a:t>
            </a:r>
          </a:p>
          <a:p>
            <a:r>
              <a:rPr lang="hu-HU" sz="1400" dirty="0">
                <a:solidFill>
                  <a:schemeClr val="bg1"/>
                </a:solidFill>
              </a:rPr>
              <a:t>Az uralkodása alatt jön létre a </a:t>
            </a:r>
            <a:r>
              <a:rPr lang="hu-HU" sz="1400" b="1" dirty="0">
                <a:solidFill>
                  <a:schemeClr val="bg1"/>
                </a:solidFill>
              </a:rPr>
              <a:t>nádori pozíció</a:t>
            </a:r>
            <a:r>
              <a:rPr lang="hu-HU" sz="1400" dirty="0">
                <a:solidFill>
                  <a:schemeClr val="bg1"/>
                </a:solidFill>
              </a:rPr>
              <a:t> (Aba Sámuel lett az első nádor) aki a </a:t>
            </a:r>
            <a:r>
              <a:rPr lang="hu-HU" sz="1400" b="1" dirty="0">
                <a:solidFill>
                  <a:schemeClr val="bg1"/>
                </a:solidFill>
              </a:rPr>
              <a:t>király helyettese volt </a:t>
            </a:r>
            <a:r>
              <a:rPr lang="hu-HU" sz="1400" dirty="0">
                <a:solidFill>
                  <a:schemeClr val="bg1"/>
                </a:solidFill>
              </a:rPr>
              <a:t>és a király </a:t>
            </a:r>
            <a:r>
              <a:rPr lang="hu-HU" sz="1400" b="1" dirty="0">
                <a:solidFill>
                  <a:schemeClr val="bg1"/>
                </a:solidFill>
              </a:rPr>
              <a:t>távollétében volt hatalmon</a:t>
            </a:r>
            <a:r>
              <a:rPr lang="hu-HU" sz="1400" dirty="0">
                <a:solidFill>
                  <a:schemeClr val="bg1"/>
                </a:solidFill>
              </a:rPr>
              <a:t>.</a:t>
            </a:r>
          </a:p>
          <a:p>
            <a:r>
              <a:rPr lang="hu-HU" sz="1400" dirty="0">
                <a:solidFill>
                  <a:schemeClr val="bg1"/>
                </a:solidFill>
              </a:rPr>
              <a:t> </a:t>
            </a:r>
          </a:p>
          <a:p>
            <a:r>
              <a:rPr lang="hu-HU" sz="1400" i="1" u="sng" dirty="0">
                <a:solidFill>
                  <a:schemeClr val="bg1"/>
                </a:solidFill>
              </a:rPr>
              <a:t>Az utódlás kérdése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b="1" dirty="0">
                <a:solidFill>
                  <a:schemeClr val="bg1"/>
                </a:solidFill>
              </a:rPr>
              <a:t>Utódjaként Imre herceget szánta</a:t>
            </a:r>
            <a:r>
              <a:rPr lang="hu-HU" sz="1400" dirty="0">
                <a:solidFill>
                  <a:schemeClr val="bg1"/>
                </a:solidFill>
              </a:rPr>
              <a:t>, hozzá fogalmazta meg </a:t>
            </a:r>
            <a:r>
              <a:rPr lang="hu-HU" sz="1400" b="1" dirty="0">
                <a:solidFill>
                  <a:schemeClr val="bg1"/>
                </a:solidFill>
              </a:rPr>
              <a:t>Intelmek</a:t>
            </a:r>
            <a:r>
              <a:rPr lang="hu-HU" sz="1400" dirty="0">
                <a:solidFill>
                  <a:schemeClr val="bg1"/>
                </a:solidFill>
              </a:rPr>
              <a:t> című írását, amiben elmagyarázta, hogyan legyen jó uralkodó. Ezek ellenére </a:t>
            </a:r>
            <a:r>
              <a:rPr lang="hu-HU" sz="1400" b="1" dirty="0">
                <a:solidFill>
                  <a:schemeClr val="bg1"/>
                </a:solidFill>
              </a:rPr>
              <a:t>Imre 1033-ban meghalt. </a:t>
            </a:r>
            <a:r>
              <a:rPr lang="hu-HU" sz="1400" dirty="0">
                <a:solidFill>
                  <a:schemeClr val="bg1"/>
                </a:solidFill>
              </a:rPr>
              <a:t>István egy rokona, </a:t>
            </a:r>
            <a:r>
              <a:rPr lang="hu-HU" sz="1400" b="1" dirty="0">
                <a:solidFill>
                  <a:schemeClr val="bg1"/>
                </a:solidFill>
              </a:rPr>
              <a:t>Vazul magának akarta a hatalmat</a:t>
            </a:r>
            <a:r>
              <a:rPr lang="hu-HU" sz="1400" dirty="0">
                <a:solidFill>
                  <a:schemeClr val="bg1"/>
                </a:solidFill>
              </a:rPr>
              <a:t>, ezért merényletet tervezett a király ellen. Amikor kiderült, István </a:t>
            </a:r>
            <a:r>
              <a:rPr lang="hu-HU" sz="1400" b="1" dirty="0">
                <a:solidFill>
                  <a:schemeClr val="bg1"/>
                </a:solidFill>
              </a:rPr>
              <a:t>büntetésből megvakíttatta</a:t>
            </a:r>
            <a:r>
              <a:rPr lang="hu-HU" sz="1400" dirty="0">
                <a:solidFill>
                  <a:schemeClr val="bg1"/>
                </a:solidFill>
              </a:rPr>
              <a:t> és fiai András, Béla és Levente elmenekült az országból. Végül utódjaként a velencei neveltetésű Orseolo Pétert nevezte meg. István 1038-ban halt meg.</a:t>
            </a:r>
          </a:p>
          <a:p>
            <a:endParaRPr lang="hu-H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5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620D30A6-58D3-4F03-9AFF-E9A760E72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39"/>
            <a:ext cx="12192000" cy="685240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45598349-1E02-4FCC-80B6-E6A9753C5D40}"/>
              </a:ext>
            </a:extLst>
          </p:cNvPr>
          <p:cNvSpPr txBox="1"/>
          <p:nvPr/>
        </p:nvSpPr>
        <p:spPr>
          <a:xfrm>
            <a:off x="89483" y="314629"/>
            <a:ext cx="696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Az Aranybulla. A tatárjárás és az ország újjáépítése IV. Béla idején.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D140824-717F-48BD-A4C9-4D8A27C7CBF4}"/>
              </a:ext>
            </a:extLst>
          </p:cNvPr>
          <p:cNvSpPr txBox="1"/>
          <p:nvPr/>
        </p:nvSpPr>
        <p:spPr>
          <a:xfrm>
            <a:off x="92279" y="960960"/>
            <a:ext cx="116383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u="sng" dirty="0">
                <a:solidFill>
                  <a:schemeClr val="bg1"/>
                </a:solidFill>
              </a:rPr>
              <a:t>Az aranybulla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b="1" dirty="0">
                <a:solidFill>
                  <a:schemeClr val="bg1"/>
                </a:solidFill>
              </a:rPr>
              <a:t>II. András </a:t>
            </a:r>
            <a:r>
              <a:rPr lang="hu-HU" sz="1400" dirty="0">
                <a:solidFill>
                  <a:schemeClr val="bg1"/>
                </a:solidFill>
              </a:rPr>
              <a:t>uralkodása alatt a </a:t>
            </a:r>
            <a:r>
              <a:rPr lang="hu-HU" sz="1400" b="1" dirty="0">
                <a:solidFill>
                  <a:schemeClr val="bg1"/>
                </a:solidFill>
              </a:rPr>
              <a:t>király kézben levő földbirtokok jelentősen lecsökkentek</a:t>
            </a:r>
            <a:r>
              <a:rPr lang="hu-HU" sz="1400" dirty="0">
                <a:solidFill>
                  <a:schemeClr val="bg1"/>
                </a:solidFill>
              </a:rPr>
              <a:t>, a nemesek </a:t>
            </a:r>
            <a:r>
              <a:rPr lang="hu-HU" sz="1400" b="1" dirty="0">
                <a:solidFill>
                  <a:schemeClr val="bg1"/>
                </a:solidFill>
              </a:rPr>
              <a:t>ugyanis örök időre kaptak földet a királytól a hűségükért cserébe</a:t>
            </a:r>
            <a:r>
              <a:rPr lang="hu-HU" sz="1400" dirty="0">
                <a:solidFill>
                  <a:schemeClr val="bg1"/>
                </a:solidFill>
              </a:rPr>
              <a:t>. A nemesség egy része azonban </a:t>
            </a:r>
            <a:r>
              <a:rPr lang="hu-HU" sz="1400" b="1" dirty="0">
                <a:solidFill>
                  <a:schemeClr val="bg1"/>
                </a:solidFill>
              </a:rPr>
              <a:t>elégedettlen volt</a:t>
            </a:r>
            <a:r>
              <a:rPr lang="hu-HU" sz="1400" dirty="0">
                <a:solidFill>
                  <a:schemeClr val="bg1"/>
                </a:solidFill>
              </a:rPr>
              <a:t> amiatt, hogy a birtokok nagy része külföldi kezekbe került és attól is tartottak, hogy a nagybirtokosok elnyomják őket.</a:t>
            </a:r>
          </a:p>
          <a:p>
            <a:r>
              <a:rPr lang="hu-HU" sz="1400" b="1" dirty="0">
                <a:solidFill>
                  <a:schemeClr val="bg1"/>
                </a:solidFill>
              </a:rPr>
              <a:t>1222-ben lett kiadva az Aranybulla, ami 31 ígéretet tett a nemeseknek</a:t>
            </a:r>
            <a:r>
              <a:rPr lang="hu-HU" sz="1400" dirty="0">
                <a:solidFill>
                  <a:schemeClr val="bg1"/>
                </a:solidFill>
              </a:rPr>
              <a:t>. Pl.:</a:t>
            </a:r>
          </a:p>
          <a:p>
            <a:pPr lvl="0"/>
            <a:r>
              <a:rPr lang="hu-HU" sz="1400" dirty="0">
                <a:solidFill>
                  <a:schemeClr val="bg1"/>
                </a:solidFill>
              </a:rPr>
              <a:t>A nemesek </a:t>
            </a:r>
            <a:r>
              <a:rPr lang="hu-HU" sz="1400" b="1" dirty="0">
                <a:solidFill>
                  <a:schemeClr val="bg1"/>
                </a:solidFill>
              </a:rPr>
              <a:t>adómentességben részesülnek</a:t>
            </a:r>
            <a:endParaRPr lang="hu-HU" sz="1400" dirty="0">
              <a:solidFill>
                <a:schemeClr val="bg1"/>
              </a:solidFill>
            </a:endParaRPr>
          </a:p>
          <a:p>
            <a:pPr lvl="0"/>
            <a:r>
              <a:rPr lang="hu-HU" sz="1400" dirty="0">
                <a:solidFill>
                  <a:schemeClr val="bg1"/>
                </a:solidFill>
              </a:rPr>
              <a:t>A nemeseknek </a:t>
            </a:r>
            <a:r>
              <a:rPr lang="hu-HU" sz="1400" b="1" dirty="0">
                <a:solidFill>
                  <a:schemeClr val="bg1"/>
                </a:solidFill>
              </a:rPr>
              <a:t>kötelező az ország védelmezése támadás esetén</a:t>
            </a:r>
            <a:endParaRPr lang="hu-HU" sz="1400" dirty="0">
              <a:solidFill>
                <a:schemeClr val="bg1"/>
              </a:solidFill>
            </a:endParaRPr>
          </a:p>
          <a:p>
            <a:pPr lvl="0"/>
            <a:r>
              <a:rPr lang="hu-HU" sz="1400" dirty="0">
                <a:solidFill>
                  <a:schemeClr val="bg1"/>
                </a:solidFill>
              </a:rPr>
              <a:t>Megtiltja a </a:t>
            </a:r>
            <a:r>
              <a:rPr lang="hu-HU" sz="1400" b="1" dirty="0">
                <a:solidFill>
                  <a:schemeClr val="bg1"/>
                </a:solidFill>
              </a:rPr>
              <a:t>külföldieknek a földadományozást</a:t>
            </a:r>
            <a:endParaRPr lang="hu-HU" sz="1400" dirty="0">
              <a:solidFill>
                <a:schemeClr val="bg1"/>
              </a:solidFill>
            </a:endParaRPr>
          </a:p>
          <a:p>
            <a:pPr lvl="0"/>
            <a:r>
              <a:rPr lang="hu-HU" sz="1400" b="1" dirty="0">
                <a:solidFill>
                  <a:schemeClr val="bg1"/>
                </a:solidFill>
              </a:rPr>
              <a:t>Engedélyezi a király ellen való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  <a:r>
              <a:rPr lang="hu-HU" sz="1400" b="1" dirty="0">
                <a:solidFill>
                  <a:schemeClr val="bg1"/>
                </a:solidFill>
              </a:rPr>
              <a:t>fellépést, </a:t>
            </a:r>
            <a:r>
              <a:rPr lang="hu-HU" sz="1400" dirty="0">
                <a:solidFill>
                  <a:schemeClr val="bg1"/>
                </a:solidFill>
              </a:rPr>
              <a:t>ha a király nem tartja be a törvényeket</a:t>
            </a:r>
          </a:p>
          <a:p>
            <a:pPr lvl="0"/>
            <a:r>
              <a:rPr lang="hu-HU" sz="1400" dirty="0">
                <a:solidFill>
                  <a:schemeClr val="bg1"/>
                </a:solidFill>
              </a:rPr>
              <a:t>Legfontosabb eleme az </a:t>
            </a:r>
            <a:r>
              <a:rPr lang="hu-HU" sz="1400" b="1" dirty="0">
                <a:solidFill>
                  <a:schemeClr val="bg1"/>
                </a:solidFill>
              </a:rPr>
              <a:t>Ősiség törvénye</a:t>
            </a:r>
            <a:r>
              <a:rPr lang="hu-HU" sz="1400" dirty="0">
                <a:solidFill>
                  <a:schemeClr val="bg1"/>
                </a:solidFill>
              </a:rPr>
              <a:t>, ami kimondja, hogy ha egy földbirtokosnak nincs fiú utódja akkor a birtok lányára is hagyhatja a birtokok, ha nincs gyereke akkor a birtokot távoli rokonokra hagyhatják. Viszont, ha nincsen semmilyen utód akkor a birtok visszakerül a király tulajdonába.</a:t>
            </a:r>
          </a:p>
          <a:p>
            <a:r>
              <a:rPr lang="hu-HU" sz="1400" i="1" dirty="0">
                <a:solidFill>
                  <a:schemeClr val="bg1"/>
                </a:solidFill>
              </a:rPr>
              <a:t> </a:t>
            </a:r>
            <a:endParaRPr lang="hu-HU" sz="1400" dirty="0">
              <a:solidFill>
                <a:schemeClr val="bg1"/>
              </a:solidFill>
            </a:endParaRPr>
          </a:p>
          <a:p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A7F4253-6B54-4775-99F1-F68EC37D0762}"/>
              </a:ext>
            </a:extLst>
          </p:cNvPr>
          <p:cNvSpPr txBox="1"/>
          <p:nvPr/>
        </p:nvSpPr>
        <p:spPr>
          <a:xfrm>
            <a:off x="1201054" y="3622980"/>
            <a:ext cx="76088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u="sng" dirty="0">
                <a:solidFill>
                  <a:schemeClr val="bg1"/>
                </a:solidFill>
              </a:rPr>
              <a:t>IV. Béla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b="1" dirty="0">
                <a:solidFill>
                  <a:schemeClr val="bg1"/>
                </a:solidFill>
              </a:rPr>
              <a:t>IV. Béla</a:t>
            </a:r>
            <a:r>
              <a:rPr lang="hu-HU" sz="1400" dirty="0">
                <a:solidFill>
                  <a:schemeClr val="bg1"/>
                </a:solidFill>
              </a:rPr>
              <a:t> 1230-ban szembekerül apjával a birtokadományozás kérdésében, </a:t>
            </a:r>
            <a:r>
              <a:rPr lang="hu-HU" sz="1400" b="1" dirty="0">
                <a:solidFill>
                  <a:schemeClr val="bg1"/>
                </a:solidFill>
              </a:rPr>
              <a:t>szerinte ugyanis apja túlságosan bőkezűen osztogatta a birtokokat</a:t>
            </a:r>
            <a:r>
              <a:rPr lang="hu-HU" sz="1400" dirty="0">
                <a:solidFill>
                  <a:schemeClr val="bg1"/>
                </a:solidFill>
              </a:rPr>
              <a:t>. 1235-től kezdve </a:t>
            </a:r>
            <a:r>
              <a:rPr lang="hu-HU" sz="1400" b="1" dirty="0" err="1">
                <a:solidFill>
                  <a:schemeClr val="bg1"/>
                </a:solidFill>
              </a:rPr>
              <a:t>felülvizsgáltatot</a:t>
            </a:r>
            <a:r>
              <a:rPr lang="hu-HU" sz="1400" b="1" dirty="0">
                <a:solidFill>
                  <a:schemeClr val="bg1"/>
                </a:solidFill>
              </a:rPr>
              <a:t> indított a földbirtokok kiosztásának kérdésében</a:t>
            </a:r>
            <a:r>
              <a:rPr lang="hu-HU" sz="1400" dirty="0">
                <a:solidFill>
                  <a:schemeClr val="bg1"/>
                </a:solidFill>
              </a:rPr>
              <a:t> és többet vissza is vett, amivel magára haragította a nemességet.</a:t>
            </a:r>
          </a:p>
          <a:p>
            <a:r>
              <a:rPr lang="hu-HU" sz="1400" b="1" dirty="0">
                <a:solidFill>
                  <a:schemeClr val="bg1"/>
                </a:solidFill>
              </a:rPr>
              <a:t>1240-ben Julianus barát</a:t>
            </a:r>
            <a:r>
              <a:rPr lang="hu-HU" sz="1400" dirty="0">
                <a:solidFill>
                  <a:schemeClr val="bg1"/>
                </a:solidFill>
              </a:rPr>
              <a:t> meghozta a hírt, hogy a </a:t>
            </a:r>
            <a:r>
              <a:rPr lang="hu-HU" sz="1400" b="1" dirty="0">
                <a:solidFill>
                  <a:schemeClr val="bg1"/>
                </a:solidFill>
              </a:rPr>
              <a:t>tatárok betörni készülnek</a:t>
            </a:r>
            <a:r>
              <a:rPr lang="hu-HU" sz="1400" dirty="0">
                <a:solidFill>
                  <a:schemeClr val="bg1"/>
                </a:solidFill>
              </a:rPr>
              <a:t> a Kárpát-medencébe. Ezt követve kezdték meg a magyar sereg toborzását (kb. 20-30 ezer fő). VI. Béla a </a:t>
            </a:r>
            <a:r>
              <a:rPr lang="hu-HU" sz="1400" b="1" dirty="0">
                <a:solidFill>
                  <a:schemeClr val="bg1"/>
                </a:solidFill>
              </a:rPr>
              <a:t>kunok betelepítésében</a:t>
            </a:r>
            <a:r>
              <a:rPr lang="hu-HU" sz="1400" dirty="0">
                <a:solidFill>
                  <a:schemeClr val="bg1"/>
                </a:solidFill>
              </a:rPr>
              <a:t> látta a tatárok ellen harc egyik kulcselemét. A kunok ugyanis szintén </a:t>
            </a:r>
            <a:r>
              <a:rPr lang="hu-HU" sz="1400" b="1" dirty="0">
                <a:solidFill>
                  <a:schemeClr val="bg1"/>
                </a:solidFill>
              </a:rPr>
              <a:t>lovasnomád nép voltak</a:t>
            </a:r>
            <a:r>
              <a:rPr lang="hu-HU" sz="1400" dirty="0">
                <a:solidFill>
                  <a:schemeClr val="bg1"/>
                </a:solidFill>
              </a:rPr>
              <a:t>, akik jól ismerték a tatárok harcmodorát. Azonban a letelepedésük nem ment túl jól, ugyanis nem hagytak fel a lovasnomád életmóddal, és </a:t>
            </a:r>
            <a:r>
              <a:rPr lang="hu-HU" sz="1400" b="1" dirty="0">
                <a:solidFill>
                  <a:schemeClr val="bg1"/>
                </a:solidFill>
              </a:rPr>
              <a:t>tönkretették a szántóföldek termését</a:t>
            </a:r>
            <a:r>
              <a:rPr lang="hu-HU" sz="1400" dirty="0">
                <a:solidFill>
                  <a:schemeClr val="bg1"/>
                </a:solidFill>
              </a:rPr>
              <a:t>. Sokan </a:t>
            </a:r>
            <a:r>
              <a:rPr lang="hu-HU" sz="1400" b="1" dirty="0">
                <a:solidFill>
                  <a:schemeClr val="bg1"/>
                </a:solidFill>
              </a:rPr>
              <a:t>úgy gondolták, hogy a tatároknak kémkednek</a:t>
            </a:r>
            <a:r>
              <a:rPr lang="hu-HU" sz="1400" dirty="0">
                <a:solidFill>
                  <a:schemeClr val="bg1"/>
                </a:solidFill>
              </a:rPr>
              <a:t>, </a:t>
            </a:r>
            <a:r>
              <a:rPr lang="hu-HU" sz="1400" b="1" dirty="0">
                <a:solidFill>
                  <a:schemeClr val="bg1"/>
                </a:solidFill>
              </a:rPr>
              <a:t>ezért üldözni kezdték a kunokat</a:t>
            </a:r>
            <a:r>
              <a:rPr lang="hu-HU" sz="1400" dirty="0">
                <a:solidFill>
                  <a:schemeClr val="bg1"/>
                </a:solidFill>
              </a:rPr>
              <a:t>, akik fosztogatva hagyták el az országot.</a:t>
            </a:r>
          </a:p>
          <a:p>
            <a:endParaRPr lang="hu-HU" sz="14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84D2990-71FB-4236-8BC3-3EE257E2D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59" y="3850920"/>
            <a:ext cx="1837505" cy="20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9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32BFCDD-D864-4D7E-8D1D-E2D979E93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39"/>
            <a:ext cx="12192000" cy="685240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D92BBEC-DB88-4A47-8790-168C51C5C828}"/>
              </a:ext>
            </a:extLst>
          </p:cNvPr>
          <p:cNvSpPr txBox="1"/>
          <p:nvPr/>
        </p:nvSpPr>
        <p:spPr>
          <a:xfrm>
            <a:off x="369115" y="340175"/>
            <a:ext cx="750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Az Aranybulla. A tatárjárás és az ország újjáépítése IV. Béla idején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14F634B-7287-412B-A32A-50F9CD4F9B2B}"/>
              </a:ext>
            </a:extLst>
          </p:cNvPr>
          <p:cNvSpPr txBox="1"/>
          <p:nvPr/>
        </p:nvSpPr>
        <p:spPr>
          <a:xfrm>
            <a:off x="369115" y="733246"/>
            <a:ext cx="587229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u="sng" dirty="0">
                <a:solidFill>
                  <a:schemeClr val="bg1"/>
                </a:solidFill>
              </a:rPr>
              <a:t>Tatárjárás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b="1" dirty="0">
                <a:solidFill>
                  <a:schemeClr val="bg1"/>
                </a:solidFill>
              </a:rPr>
              <a:t>1241 április 11-12-én</a:t>
            </a:r>
            <a:r>
              <a:rPr lang="hu-HU" sz="1400" dirty="0">
                <a:solidFill>
                  <a:schemeClr val="bg1"/>
                </a:solidFill>
              </a:rPr>
              <a:t> a seregek </a:t>
            </a:r>
            <a:r>
              <a:rPr lang="hu-HU" sz="1400" b="1" dirty="0">
                <a:solidFill>
                  <a:schemeClr val="bg1"/>
                </a:solidFill>
              </a:rPr>
              <a:t>Muhi falu közelében ütköznek meg és a magyar sereg megsemmisül.</a:t>
            </a:r>
            <a:r>
              <a:rPr lang="hu-HU" sz="1400" dirty="0">
                <a:solidFill>
                  <a:schemeClr val="bg1"/>
                </a:solidFill>
              </a:rPr>
              <a:t> IV. Béla elmenekült és a </a:t>
            </a:r>
            <a:r>
              <a:rPr lang="hu-HU" sz="1400" b="1" dirty="0">
                <a:solidFill>
                  <a:schemeClr val="bg1"/>
                </a:solidFill>
              </a:rPr>
              <a:t>tatárok fosztogattak, gyújtogattak gyilkoltak</a:t>
            </a:r>
            <a:r>
              <a:rPr lang="hu-HU" sz="1400" dirty="0">
                <a:solidFill>
                  <a:schemeClr val="bg1"/>
                </a:solidFill>
              </a:rPr>
              <a:t>. Ráadásul 1241 január-februárjában a Duna is befagyott ezért a tatárok a Dunántúlt is ki tudták fosztani.</a:t>
            </a:r>
          </a:p>
          <a:p>
            <a:r>
              <a:rPr lang="hu-HU" sz="1400" dirty="0">
                <a:solidFill>
                  <a:schemeClr val="bg1"/>
                </a:solidFill>
              </a:rPr>
              <a:t>Végül </a:t>
            </a:r>
            <a:r>
              <a:rPr lang="hu-HU" sz="1400" b="1" dirty="0">
                <a:solidFill>
                  <a:schemeClr val="bg1"/>
                </a:solidFill>
              </a:rPr>
              <a:t>1242 márciusában a tatárok kivonulnak Magyarországról</a:t>
            </a:r>
            <a:r>
              <a:rPr lang="hu-HU" sz="1400" dirty="0">
                <a:solidFill>
                  <a:schemeClr val="bg1"/>
                </a:solidFill>
              </a:rPr>
              <a:t> és a valódi okot csak találgatni tudjuk. A lehetséges okok közül pár:</a:t>
            </a:r>
          </a:p>
          <a:p>
            <a:pPr lvl="0"/>
            <a:r>
              <a:rPr lang="hu-HU" sz="1400" b="1" dirty="0">
                <a:solidFill>
                  <a:schemeClr val="bg1"/>
                </a:solidFill>
              </a:rPr>
              <a:t>Kánválasztás</a:t>
            </a:r>
            <a:r>
              <a:rPr lang="hu-HU" sz="1400" u="sng" dirty="0">
                <a:solidFill>
                  <a:schemeClr val="bg1"/>
                </a:solidFill>
              </a:rPr>
              <a:t> </a:t>
            </a:r>
            <a:r>
              <a:rPr lang="hu-HU" sz="1400" dirty="0">
                <a:solidFill>
                  <a:schemeClr val="bg1"/>
                </a:solidFill>
              </a:rPr>
              <a:t>miatt elképzelhető, hogy Batu kán inkább hazavonult </a:t>
            </a:r>
          </a:p>
          <a:p>
            <a:pPr lvl="0"/>
            <a:r>
              <a:rPr lang="hu-HU" sz="1400" b="1" dirty="0">
                <a:solidFill>
                  <a:schemeClr val="bg1"/>
                </a:solidFill>
              </a:rPr>
              <a:t>Ez volt a szokás</a:t>
            </a:r>
            <a:r>
              <a:rPr lang="hu-HU" sz="1400" dirty="0">
                <a:solidFill>
                  <a:schemeClr val="bg1"/>
                </a:solidFill>
              </a:rPr>
              <a:t>, mint a magyarok kalandozásainál</a:t>
            </a:r>
          </a:p>
          <a:p>
            <a:pPr lvl="0"/>
            <a:r>
              <a:rPr lang="hu-HU" sz="1400" dirty="0">
                <a:solidFill>
                  <a:schemeClr val="bg1"/>
                </a:solidFill>
              </a:rPr>
              <a:t>Esetleg az </a:t>
            </a:r>
            <a:r>
              <a:rPr lang="hu-HU" sz="1400" b="1" dirty="0">
                <a:solidFill>
                  <a:schemeClr val="bg1"/>
                </a:solidFill>
              </a:rPr>
              <a:t>időjárás megváltozását</a:t>
            </a:r>
            <a:r>
              <a:rPr lang="hu-HU" sz="1400" dirty="0">
                <a:solidFill>
                  <a:schemeClr val="bg1"/>
                </a:solidFill>
              </a:rPr>
              <a:t> nem tudták elviselni a tatárok</a:t>
            </a:r>
          </a:p>
          <a:p>
            <a:r>
              <a:rPr lang="hu-HU" sz="1400" dirty="0">
                <a:solidFill>
                  <a:schemeClr val="bg1"/>
                </a:solidFill>
              </a:rPr>
              <a:t> </a:t>
            </a:r>
          </a:p>
          <a:p>
            <a:r>
              <a:rPr lang="hu-HU" sz="1400" i="1" u="sng" dirty="0">
                <a:solidFill>
                  <a:schemeClr val="bg1"/>
                </a:solidFill>
              </a:rPr>
              <a:t>Az ország újjáépítése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IV. Béla a tatárjárás után </a:t>
            </a:r>
            <a:r>
              <a:rPr lang="hu-HU" sz="1400" b="1" dirty="0">
                <a:solidFill>
                  <a:schemeClr val="bg1"/>
                </a:solidFill>
              </a:rPr>
              <a:t>birtokadományozásokba kezdett</a:t>
            </a:r>
            <a:r>
              <a:rPr lang="hu-HU" sz="1400" dirty="0">
                <a:solidFill>
                  <a:schemeClr val="bg1"/>
                </a:solidFill>
              </a:rPr>
              <a:t>, de ezekhez </a:t>
            </a:r>
            <a:r>
              <a:rPr lang="hu-HU" sz="1400" b="1" dirty="0">
                <a:solidFill>
                  <a:schemeClr val="bg1"/>
                </a:solidFill>
              </a:rPr>
              <a:t>szigorú feltételeket kötött</a:t>
            </a:r>
            <a:r>
              <a:rPr lang="hu-HU" sz="1400" dirty="0">
                <a:solidFill>
                  <a:schemeClr val="bg1"/>
                </a:solidFill>
              </a:rPr>
              <a:t>. A nemesek feladatai voltak a birtokaikon </a:t>
            </a:r>
            <a:r>
              <a:rPr lang="hu-HU" sz="1400" b="1" dirty="0">
                <a:solidFill>
                  <a:schemeClr val="bg1"/>
                </a:solidFill>
              </a:rPr>
              <a:t>kővárak építése és páncélos hadseregek felállítása.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A </a:t>
            </a:r>
            <a:r>
              <a:rPr lang="hu-HU" sz="1400" b="1" dirty="0">
                <a:solidFill>
                  <a:schemeClr val="bg1"/>
                </a:solidFill>
              </a:rPr>
              <a:t>városoknak is megparancsolta, hogy építsenek kőfalakat maguk köré</a:t>
            </a:r>
            <a:r>
              <a:rPr lang="hu-HU" sz="1400" dirty="0">
                <a:solidFill>
                  <a:schemeClr val="bg1"/>
                </a:solidFill>
              </a:rPr>
              <a:t>, viszont </a:t>
            </a:r>
            <a:r>
              <a:rPr lang="hu-HU" sz="1400" b="1" dirty="0">
                <a:solidFill>
                  <a:schemeClr val="bg1"/>
                </a:solidFill>
              </a:rPr>
              <a:t>cserébe csak a királynak kellett adót fizetniük</a:t>
            </a:r>
            <a:r>
              <a:rPr lang="hu-HU" sz="1400" dirty="0">
                <a:solidFill>
                  <a:schemeClr val="bg1"/>
                </a:solidFill>
              </a:rPr>
              <a:t>. Az város polgárjai felett az ispánok helyett az általuk választott </a:t>
            </a:r>
            <a:r>
              <a:rPr lang="hu-HU" sz="1400" dirty="0" err="1">
                <a:solidFill>
                  <a:schemeClr val="bg1"/>
                </a:solidFill>
              </a:rPr>
              <a:t>bírák</a:t>
            </a:r>
            <a:r>
              <a:rPr lang="hu-HU" sz="1400" dirty="0">
                <a:solidFill>
                  <a:schemeClr val="bg1"/>
                </a:solidFill>
              </a:rPr>
              <a:t> ítélkeztek. Az ilyen városokat nevezzük </a:t>
            </a:r>
            <a:r>
              <a:rPr lang="hu-HU" sz="1400" b="1" dirty="0">
                <a:solidFill>
                  <a:schemeClr val="bg1"/>
                </a:solidFill>
              </a:rPr>
              <a:t>szabad királyi városoknak.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A </a:t>
            </a:r>
            <a:r>
              <a:rPr lang="hu-HU" sz="1400" b="1" dirty="0">
                <a:solidFill>
                  <a:schemeClr val="bg1"/>
                </a:solidFill>
              </a:rPr>
              <a:t>pusztítás után</a:t>
            </a:r>
            <a:r>
              <a:rPr lang="hu-HU" sz="1400" dirty="0">
                <a:solidFill>
                  <a:schemeClr val="bg1"/>
                </a:solidFill>
              </a:rPr>
              <a:t> azonban </a:t>
            </a:r>
            <a:r>
              <a:rPr lang="hu-HU" sz="1400" b="1" dirty="0">
                <a:solidFill>
                  <a:schemeClr val="bg1"/>
                </a:solidFill>
              </a:rPr>
              <a:t>nem volt, aki a földeket megművelhette volna</a:t>
            </a:r>
            <a:r>
              <a:rPr lang="hu-HU" sz="1400" dirty="0">
                <a:solidFill>
                  <a:schemeClr val="bg1"/>
                </a:solidFill>
              </a:rPr>
              <a:t>. Hogy a külföldi „munkaerő” kedvet kapjon a betelepedésre </a:t>
            </a:r>
            <a:r>
              <a:rPr lang="hu-HU" sz="1400" b="1" dirty="0">
                <a:solidFill>
                  <a:schemeClr val="bg1"/>
                </a:solidFill>
              </a:rPr>
              <a:t>kedvezményeket kaptak a királytól.</a:t>
            </a:r>
            <a:r>
              <a:rPr lang="hu-HU" sz="1400" dirty="0">
                <a:solidFill>
                  <a:schemeClr val="bg1"/>
                </a:solidFill>
              </a:rPr>
              <a:t> Például az első pár évben nem kellett adót fizetniük. Újra </a:t>
            </a:r>
            <a:r>
              <a:rPr lang="hu-HU" sz="1400" b="1" dirty="0">
                <a:solidFill>
                  <a:schemeClr val="bg1"/>
                </a:solidFill>
              </a:rPr>
              <a:t>letelepítette a kunokat</a:t>
            </a:r>
            <a:r>
              <a:rPr lang="hu-HU" sz="1400" dirty="0">
                <a:solidFill>
                  <a:schemeClr val="bg1"/>
                </a:solidFill>
              </a:rPr>
              <a:t>, most nagy lakatlan földterületeket biztosítva a számukra.</a:t>
            </a:r>
          </a:p>
          <a:p>
            <a:r>
              <a:rPr lang="hu-HU" sz="1400" dirty="0">
                <a:solidFill>
                  <a:schemeClr val="bg1"/>
                </a:solidFill>
              </a:rPr>
              <a:t>Mivel a kor gondolkodása miatt a tatárjárás egyfajta Isteni büntetésként lett felfogva ezért IV. Béla úgy döntött, hogy </a:t>
            </a:r>
            <a:r>
              <a:rPr lang="hu-HU" sz="1400" b="1" dirty="0">
                <a:solidFill>
                  <a:schemeClr val="bg1"/>
                </a:solidFill>
              </a:rPr>
              <a:t>lányát Margitot apácának adja</a:t>
            </a:r>
            <a:r>
              <a:rPr lang="hu-HU" sz="1400" dirty="0">
                <a:solidFill>
                  <a:schemeClr val="bg1"/>
                </a:solidFill>
              </a:rPr>
              <a:t>. Később a </a:t>
            </a:r>
            <a:r>
              <a:rPr lang="hu-HU" sz="1400" b="1" dirty="0">
                <a:solidFill>
                  <a:schemeClr val="bg1"/>
                </a:solidFill>
              </a:rPr>
              <a:t>Margit-szigeten kolostort is építtetett</a:t>
            </a:r>
            <a:r>
              <a:rPr lang="hu-HU" sz="1400" dirty="0">
                <a:solidFill>
                  <a:schemeClr val="bg1"/>
                </a:solidFill>
              </a:rPr>
              <a:t> lányának.</a:t>
            </a:r>
          </a:p>
          <a:p>
            <a:endParaRPr lang="hu-HU" sz="1400" dirty="0">
              <a:solidFill>
                <a:schemeClr val="bg1"/>
              </a:solidFill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C297711-408B-4DC8-9EBF-1A6877850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024" y="1471426"/>
            <a:ext cx="5206767" cy="39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9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FFE492D-3157-466C-88EA-BDDF2C65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39"/>
            <a:ext cx="12192000" cy="685240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D4210F6-2F32-4D2E-824C-9A65273E849F}"/>
              </a:ext>
            </a:extLst>
          </p:cNvPr>
          <p:cNvSpPr txBox="1"/>
          <p:nvPr/>
        </p:nvSpPr>
        <p:spPr>
          <a:xfrm>
            <a:off x="260059" y="331786"/>
            <a:ext cx="77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1" dirty="0">
                <a:solidFill>
                  <a:schemeClr val="bg1"/>
                </a:solidFill>
              </a:rPr>
              <a:t>Károly Róbert gazdasági reformjai. A magyar városfejlődés korai szakasza.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618811D-5363-4677-A657-185A99DF37A7}"/>
              </a:ext>
            </a:extLst>
          </p:cNvPr>
          <p:cNvSpPr txBox="1"/>
          <p:nvPr/>
        </p:nvSpPr>
        <p:spPr>
          <a:xfrm>
            <a:off x="260059" y="1144153"/>
            <a:ext cx="68957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u="sng" dirty="0">
                <a:solidFill>
                  <a:schemeClr val="bg1"/>
                </a:solidFill>
              </a:rPr>
              <a:t>Belpolitika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Az Árpád-ház kihalása után három kérője is maradt a trónnak. Végül győztesen </a:t>
            </a:r>
            <a:r>
              <a:rPr lang="hu-HU" sz="1400" b="1" dirty="0">
                <a:solidFill>
                  <a:schemeClr val="bg1"/>
                </a:solidFill>
              </a:rPr>
              <a:t>Károly Róbert </a:t>
            </a:r>
            <a:r>
              <a:rPr lang="hu-HU" sz="1400" dirty="0">
                <a:solidFill>
                  <a:schemeClr val="bg1"/>
                </a:solidFill>
              </a:rPr>
              <a:t>került ki. Miután megkoronázták első dolgai közé tartozott a Magyarországot a kezeikben tartó </a:t>
            </a:r>
            <a:r>
              <a:rPr lang="hu-HU" sz="1400" b="1" dirty="0">
                <a:solidFill>
                  <a:schemeClr val="bg1"/>
                </a:solidFill>
              </a:rPr>
              <a:t>kiskirályoknak a legyőzése</a:t>
            </a:r>
            <a:r>
              <a:rPr lang="hu-HU" sz="1400" dirty="0">
                <a:solidFill>
                  <a:schemeClr val="bg1"/>
                </a:solidFill>
              </a:rPr>
              <a:t>. Ezután a kiskirályok </a:t>
            </a:r>
            <a:r>
              <a:rPr lang="hu-HU" sz="1400" b="1" dirty="0">
                <a:solidFill>
                  <a:schemeClr val="bg1"/>
                </a:solidFill>
              </a:rPr>
              <a:t>földjeit saját hívei között osztotta szét.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i="1" u="sng" dirty="0" err="1">
                <a:solidFill>
                  <a:schemeClr val="bg1"/>
                </a:solidFill>
              </a:rPr>
              <a:t>Ubura</a:t>
            </a:r>
            <a:r>
              <a:rPr lang="hu-HU" sz="1400" i="1" u="sng" dirty="0">
                <a:solidFill>
                  <a:schemeClr val="bg1"/>
                </a:solidFill>
              </a:rPr>
              <a:t> (bányabér)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Az Árpád-házi királyok uralkodása idején a </a:t>
            </a:r>
            <a:r>
              <a:rPr lang="hu-HU" sz="1400" b="1" dirty="0">
                <a:solidFill>
                  <a:schemeClr val="bg1"/>
                </a:solidFill>
              </a:rPr>
              <a:t>bányák a király tulajdonát képezték</a:t>
            </a:r>
            <a:r>
              <a:rPr lang="hu-HU" sz="1400" dirty="0">
                <a:solidFill>
                  <a:schemeClr val="bg1"/>
                </a:solidFill>
              </a:rPr>
              <a:t>, ez azt jelentette, hogy a földesurak a bányáikból </a:t>
            </a:r>
            <a:r>
              <a:rPr lang="hu-HU" sz="1400" b="1" dirty="0">
                <a:solidFill>
                  <a:schemeClr val="bg1"/>
                </a:solidFill>
              </a:rPr>
              <a:t>kitermelt érceket a királynak kellett beszolgáltatni</a:t>
            </a:r>
            <a:r>
              <a:rPr lang="hu-HU" sz="1400" dirty="0">
                <a:solidFill>
                  <a:schemeClr val="bg1"/>
                </a:solidFill>
              </a:rPr>
              <a:t>. Mivel a földesuraknak nem állt érdekében a bányászat ezért a birtokaikon lévő bányákat inkább eltitkolták. </a:t>
            </a:r>
            <a:r>
              <a:rPr lang="hu-HU" sz="1400" b="1" dirty="0">
                <a:solidFill>
                  <a:schemeClr val="bg1"/>
                </a:solidFill>
              </a:rPr>
              <a:t>Károly Róbert megtartotta eme jogát,</a:t>
            </a:r>
            <a:r>
              <a:rPr lang="hu-HU" sz="1400" dirty="0">
                <a:solidFill>
                  <a:schemeClr val="bg1"/>
                </a:solidFill>
              </a:rPr>
              <a:t> viszont a </a:t>
            </a:r>
            <a:r>
              <a:rPr lang="hu-HU" sz="1400" b="1" dirty="0">
                <a:solidFill>
                  <a:schemeClr val="bg1"/>
                </a:solidFill>
              </a:rPr>
              <a:t>kibányászott javakért a király </a:t>
            </a:r>
            <a:r>
              <a:rPr lang="hu-HU" sz="1400" b="1" dirty="0" err="1">
                <a:solidFill>
                  <a:schemeClr val="bg1"/>
                </a:solidFill>
              </a:rPr>
              <a:t>urburát</a:t>
            </a:r>
            <a:r>
              <a:rPr lang="hu-HU" sz="1400" b="1" dirty="0">
                <a:solidFill>
                  <a:schemeClr val="bg1"/>
                </a:solidFill>
              </a:rPr>
              <a:t> fizetett a földesuraknak.</a:t>
            </a:r>
            <a:r>
              <a:rPr lang="hu-HU" sz="1400" dirty="0">
                <a:solidFill>
                  <a:schemeClr val="bg1"/>
                </a:solidFill>
              </a:rPr>
              <a:t> Ez egy </a:t>
            </a:r>
            <a:r>
              <a:rPr lang="hu-HU" sz="1400" b="1" dirty="0">
                <a:solidFill>
                  <a:schemeClr val="bg1"/>
                </a:solidFill>
              </a:rPr>
              <a:t>óriási fellendülést hozott</a:t>
            </a:r>
            <a:r>
              <a:rPr lang="hu-HU" sz="1400" dirty="0">
                <a:solidFill>
                  <a:schemeClr val="bg1"/>
                </a:solidFill>
              </a:rPr>
              <a:t> az ország bányászatának és évi 2000kg aranyat és 1000kg ezüstöt bányásztak ki.</a:t>
            </a:r>
          </a:p>
          <a:p>
            <a:r>
              <a:rPr lang="hu-HU" sz="1400" i="1" u="sng" dirty="0">
                <a:solidFill>
                  <a:schemeClr val="bg1"/>
                </a:solidFill>
              </a:rPr>
              <a:t>Új pénz kibocsájtása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A kereskedelem fellendítése érdekében </a:t>
            </a:r>
            <a:r>
              <a:rPr lang="hu-HU" sz="1400" b="1" dirty="0">
                <a:solidFill>
                  <a:schemeClr val="bg1"/>
                </a:solidFill>
              </a:rPr>
              <a:t>aranyforintot és ezüstdénárt veretett</a:t>
            </a:r>
            <a:r>
              <a:rPr lang="hu-HU" sz="1400" dirty="0">
                <a:solidFill>
                  <a:schemeClr val="bg1"/>
                </a:solidFill>
              </a:rPr>
              <a:t>, </a:t>
            </a:r>
            <a:r>
              <a:rPr lang="hu-HU" sz="1400" b="1" dirty="0">
                <a:solidFill>
                  <a:schemeClr val="bg1"/>
                </a:solidFill>
              </a:rPr>
              <a:t>aminek nemesfémtartalma magas volt</a:t>
            </a:r>
            <a:r>
              <a:rPr lang="hu-HU" sz="1400" dirty="0">
                <a:solidFill>
                  <a:schemeClr val="bg1"/>
                </a:solidFill>
              </a:rPr>
              <a:t> (1 forint =&gt; 18 dénár). Ezzel a király </a:t>
            </a:r>
            <a:r>
              <a:rPr lang="hu-HU" sz="1400" b="1" dirty="0">
                <a:solidFill>
                  <a:schemeClr val="bg1"/>
                </a:solidFill>
              </a:rPr>
              <a:t>megszűntette a pénzrontást</a:t>
            </a:r>
            <a:r>
              <a:rPr lang="hu-HU" sz="1400" dirty="0">
                <a:solidFill>
                  <a:schemeClr val="bg1"/>
                </a:solidFill>
              </a:rPr>
              <a:t>, ráadásul a külföldi kereskedők is szívesen elfogadták a magyar pénzt mivel más országokban is tudtak vele fizetni a magas nemesfémtartalma miatt.</a:t>
            </a:r>
          </a:p>
          <a:p>
            <a:r>
              <a:rPr lang="hu-HU" sz="1400" i="1" u="sng" dirty="0">
                <a:solidFill>
                  <a:schemeClr val="bg1"/>
                </a:solidFill>
              </a:rPr>
              <a:t>Kapuadó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Egy újonnan megjelent adóforma a kapuadó, amit </a:t>
            </a:r>
            <a:r>
              <a:rPr lang="hu-HU" sz="1400" b="1" dirty="0">
                <a:solidFill>
                  <a:schemeClr val="bg1"/>
                </a:solidFill>
              </a:rPr>
              <a:t>évente 1 aranyforint volt</a:t>
            </a:r>
            <a:r>
              <a:rPr lang="hu-HU" sz="1400" dirty="0">
                <a:solidFill>
                  <a:schemeClr val="bg1"/>
                </a:solidFill>
              </a:rPr>
              <a:t>. Ezt </a:t>
            </a:r>
            <a:r>
              <a:rPr lang="hu-HU" sz="1400" b="1" dirty="0">
                <a:solidFill>
                  <a:schemeClr val="bg1"/>
                </a:solidFill>
              </a:rPr>
              <a:t>minden olyan kapu után kellett fizetni, amin egy megrakott szénásszekér átfért</a:t>
            </a:r>
            <a:r>
              <a:rPr lang="hu-HU" sz="1400" dirty="0">
                <a:solidFill>
                  <a:schemeClr val="bg1"/>
                </a:solidFill>
              </a:rPr>
              <a:t>.</a:t>
            </a:r>
          </a:p>
          <a:p>
            <a:r>
              <a:rPr lang="hu-HU" sz="1400" i="1" u="sng" dirty="0">
                <a:solidFill>
                  <a:schemeClr val="bg1"/>
                </a:solidFill>
              </a:rPr>
              <a:t>Harmincadvám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Ezt a vámot az </a:t>
            </a:r>
            <a:r>
              <a:rPr lang="hu-HU" sz="1400" b="1" dirty="0">
                <a:solidFill>
                  <a:schemeClr val="bg1"/>
                </a:solidFill>
              </a:rPr>
              <a:t>országba belépő kereskedőknek </a:t>
            </a:r>
            <a:r>
              <a:rPr lang="hu-HU" sz="1400" dirty="0">
                <a:solidFill>
                  <a:schemeClr val="bg1"/>
                </a:solidFill>
              </a:rPr>
              <a:t>kellett fizetnie és ez az </a:t>
            </a:r>
            <a:r>
              <a:rPr lang="hu-HU" sz="1400" b="1" dirty="0">
                <a:solidFill>
                  <a:schemeClr val="bg1"/>
                </a:solidFill>
              </a:rPr>
              <a:t>összeg a teljes portékájuk 1/30-ad részét tette ki</a:t>
            </a:r>
            <a:r>
              <a:rPr lang="hu-HU" sz="1400" dirty="0">
                <a:solidFill>
                  <a:schemeClr val="bg1"/>
                </a:solidFill>
              </a:rPr>
              <a:t>. Erre az adóra azért is volt szükség, hogy </a:t>
            </a:r>
            <a:r>
              <a:rPr lang="hu-HU" sz="1400" b="1" dirty="0">
                <a:solidFill>
                  <a:schemeClr val="bg1"/>
                </a:solidFill>
              </a:rPr>
              <a:t>megvédjék a magyar árukat</a:t>
            </a:r>
            <a:r>
              <a:rPr lang="hu-HU" sz="1400" dirty="0">
                <a:solidFill>
                  <a:schemeClr val="bg1"/>
                </a:solidFill>
              </a:rPr>
              <a:t> a külföldről behozott árukkal szemben.</a:t>
            </a:r>
          </a:p>
          <a:p>
            <a:endParaRPr lang="hu-HU" sz="1400" dirty="0">
              <a:solidFill>
                <a:schemeClr val="bg1"/>
              </a:solidFill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E1148ED-A9C3-4527-9B59-DC1BD4221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53" y="1319209"/>
            <a:ext cx="4173788" cy="47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A23DC74-E5F3-4F16-9918-173A51F51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39"/>
            <a:ext cx="12192000" cy="685240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5EAE104-ABFF-4F57-A00A-583D107DE3F9}"/>
              </a:ext>
            </a:extLst>
          </p:cNvPr>
          <p:cNvSpPr txBox="1"/>
          <p:nvPr/>
        </p:nvSpPr>
        <p:spPr>
          <a:xfrm>
            <a:off x="251671" y="326858"/>
            <a:ext cx="7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1" dirty="0">
                <a:solidFill>
                  <a:schemeClr val="bg1"/>
                </a:solidFill>
              </a:rPr>
              <a:t>Károly Róbert gazdasági reformjai. A magyar városfejlődés korai szakasza.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ECD31AE-43C0-4A26-93AF-12CE83597945}"/>
              </a:ext>
            </a:extLst>
          </p:cNvPr>
          <p:cNvSpPr txBox="1"/>
          <p:nvPr/>
        </p:nvSpPr>
        <p:spPr>
          <a:xfrm>
            <a:off x="5883479" y="1008737"/>
            <a:ext cx="63085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i="1" u="sng" dirty="0">
                <a:solidFill>
                  <a:schemeClr val="bg1"/>
                </a:solidFill>
              </a:rPr>
              <a:t>Külpolitikája</a:t>
            </a:r>
            <a:endParaRPr lang="hu-HU" sz="1400" dirty="0">
              <a:solidFill>
                <a:schemeClr val="bg1"/>
              </a:solidFill>
            </a:endParaRPr>
          </a:p>
          <a:p>
            <a:pPr algn="r"/>
            <a:r>
              <a:rPr lang="hu-HU" sz="1400" b="1" dirty="0">
                <a:solidFill>
                  <a:schemeClr val="bg1"/>
                </a:solidFill>
              </a:rPr>
              <a:t>1335-ben</a:t>
            </a:r>
            <a:r>
              <a:rPr lang="hu-HU" sz="1400" dirty="0">
                <a:solidFill>
                  <a:schemeClr val="bg1"/>
                </a:solidFill>
              </a:rPr>
              <a:t> Károly Róbert találkozóra hívta</a:t>
            </a:r>
            <a:r>
              <a:rPr lang="hu-HU" sz="1400" b="1" dirty="0">
                <a:solidFill>
                  <a:schemeClr val="bg1"/>
                </a:solidFill>
              </a:rPr>
              <a:t> Visegrádra tárgyalni a lengyel és cseh királyt</a:t>
            </a:r>
            <a:r>
              <a:rPr lang="hu-HU" sz="1400" dirty="0">
                <a:solidFill>
                  <a:schemeClr val="bg1"/>
                </a:solidFill>
              </a:rPr>
              <a:t>. Itt a három ország egy </a:t>
            </a:r>
            <a:r>
              <a:rPr lang="hu-HU" sz="1400" b="1" dirty="0">
                <a:solidFill>
                  <a:schemeClr val="bg1"/>
                </a:solidFill>
              </a:rPr>
              <a:t>gazdasági szövetségben egyezett meg</a:t>
            </a:r>
            <a:r>
              <a:rPr lang="hu-HU" sz="1400" dirty="0">
                <a:solidFill>
                  <a:schemeClr val="bg1"/>
                </a:solidFill>
              </a:rPr>
              <a:t>. A három király megegyezett egy </a:t>
            </a:r>
            <a:r>
              <a:rPr lang="hu-HU" sz="1400" b="1" dirty="0">
                <a:solidFill>
                  <a:schemeClr val="bg1"/>
                </a:solidFill>
              </a:rPr>
              <a:t>Bécset elkerülő kereskedelmi útvonal létrehozásában</a:t>
            </a:r>
            <a:r>
              <a:rPr lang="hu-HU" sz="1400" dirty="0">
                <a:solidFill>
                  <a:schemeClr val="bg1"/>
                </a:solidFill>
              </a:rPr>
              <a:t>. Erre azért volt szükség, mivel Bécsnek árumegállító joga volt, amit azt jelentette, hogy a külföldi kereskedőknek kötelező volt az árujukat eladásra kitenni, viszont az árat már a város szabta meg. Így a kereskedők jóval kisebb profithoz jutottak mintha más országban árulták volna termékeiket.</a:t>
            </a:r>
          </a:p>
          <a:p>
            <a:pPr algn="r"/>
            <a:r>
              <a:rPr lang="hu-HU" sz="1400" dirty="0">
                <a:solidFill>
                  <a:schemeClr val="bg1"/>
                </a:solidFill>
              </a:rPr>
              <a:t>Emellett Károly Róbert abban is </a:t>
            </a:r>
            <a:r>
              <a:rPr lang="hu-HU" sz="1400" b="1" dirty="0">
                <a:solidFill>
                  <a:schemeClr val="bg1"/>
                </a:solidFill>
              </a:rPr>
              <a:t>megegyezett a lengyel királlyal</a:t>
            </a:r>
            <a:r>
              <a:rPr lang="hu-HU" sz="1400" dirty="0">
                <a:solidFill>
                  <a:schemeClr val="bg1"/>
                </a:solidFill>
              </a:rPr>
              <a:t>, </a:t>
            </a:r>
            <a:r>
              <a:rPr lang="hu-HU" sz="1400" b="1" dirty="0">
                <a:solidFill>
                  <a:schemeClr val="bg1"/>
                </a:solidFill>
              </a:rPr>
              <a:t>ha nem születik fiú utódja akkor Károly Róbert fiáé Lajosé lesz a lengyel trón is.</a:t>
            </a:r>
            <a:endParaRPr lang="hu-HU" sz="1400" dirty="0">
              <a:solidFill>
                <a:schemeClr val="bg1"/>
              </a:solidFill>
            </a:endParaRPr>
          </a:p>
          <a:p>
            <a:pPr algn="r"/>
            <a:r>
              <a:rPr lang="hu-HU" sz="1400" i="1" u="sng" dirty="0">
                <a:solidFill>
                  <a:schemeClr val="bg1"/>
                </a:solidFill>
              </a:rPr>
              <a:t>A magyar városok fajtái</a:t>
            </a:r>
            <a:endParaRPr lang="hu-HU" sz="1400" dirty="0">
              <a:solidFill>
                <a:schemeClr val="bg1"/>
              </a:solidFill>
            </a:endParaRPr>
          </a:p>
          <a:p>
            <a:pPr algn="r"/>
            <a:r>
              <a:rPr lang="hu-HU" sz="1400" dirty="0">
                <a:solidFill>
                  <a:schemeClr val="bg1"/>
                </a:solidFill>
              </a:rPr>
              <a:t>A </a:t>
            </a:r>
            <a:r>
              <a:rPr lang="hu-HU" sz="1400" b="1" i="1" dirty="0">
                <a:solidFill>
                  <a:schemeClr val="bg1"/>
                </a:solidFill>
              </a:rPr>
              <a:t>szabad királyi várok </a:t>
            </a:r>
            <a:r>
              <a:rPr lang="hu-HU" sz="1400" dirty="0">
                <a:solidFill>
                  <a:schemeClr val="bg1"/>
                </a:solidFill>
              </a:rPr>
              <a:t>a király kötelékébe tartoztak és </a:t>
            </a:r>
            <a:r>
              <a:rPr lang="hu-HU" sz="1400" b="1" dirty="0">
                <a:solidFill>
                  <a:schemeClr val="bg1"/>
                </a:solidFill>
              </a:rPr>
              <a:t>függetlenek voltak</a:t>
            </a:r>
            <a:r>
              <a:rPr lang="hu-HU" sz="1400" dirty="0">
                <a:solidFill>
                  <a:schemeClr val="bg1"/>
                </a:solidFill>
              </a:rPr>
              <a:t> minden mástól. Az ilyen településeknek </a:t>
            </a:r>
            <a:r>
              <a:rPr lang="hu-HU" sz="1400" b="1" dirty="0">
                <a:solidFill>
                  <a:schemeClr val="bg1"/>
                </a:solidFill>
              </a:rPr>
              <a:t>városfallal volt joguk körbevenni magukat</a:t>
            </a:r>
            <a:r>
              <a:rPr lang="hu-HU" sz="1400" dirty="0">
                <a:solidFill>
                  <a:schemeClr val="bg1"/>
                </a:solidFill>
              </a:rPr>
              <a:t>, évente egyszer </a:t>
            </a:r>
            <a:r>
              <a:rPr lang="hu-HU" sz="1400" b="1" dirty="0">
                <a:solidFill>
                  <a:schemeClr val="bg1"/>
                </a:solidFill>
              </a:rPr>
              <a:t>adóztak a királynak</a:t>
            </a:r>
            <a:r>
              <a:rPr lang="hu-HU" sz="1400" dirty="0">
                <a:solidFill>
                  <a:schemeClr val="bg1"/>
                </a:solidFill>
              </a:rPr>
              <a:t>, </a:t>
            </a:r>
            <a:r>
              <a:rPr lang="hu-HU" sz="1400" b="1" dirty="0">
                <a:solidFill>
                  <a:schemeClr val="bg1"/>
                </a:solidFill>
              </a:rPr>
              <a:t>lakosai polgárok voltak</a:t>
            </a:r>
            <a:r>
              <a:rPr lang="hu-HU" sz="1400" dirty="0">
                <a:solidFill>
                  <a:schemeClr val="bg1"/>
                </a:solidFill>
              </a:rPr>
              <a:t> és rendelkeztek vásártartási joggal is.</a:t>
            </a:r>
          </a:p>
          <a:p>
            <a:pPr algn="r"/>
            <a:r>
              <a:rPr lang="hu-HU" sz="1400" dirty="0">
                <a:solidFill>
                  <a:schemeClr val="bg1"/>
                </a:solidFill>
              </a:rPr>
              <a:t>A </a:t>
            </a:r>
            <a:r>
              <a:rPr lang="hu-HU" sz="1400" b="1" i="1" dirty="0">
                <a:solidFill>
                  <a:schemeClr val="bg1"/>
                </a:solidFill>
              </a:rPr>
              <a:t>mezőváros</a:t>
            </a:r>
            <a:r>
              <a:rPr lang="hu-HU" sz="1400" dirty="0">
                <a:solidFill>
                  <a:schemeClr val="bg1"/>
                </a:solidFill>
              </a:rPr>
              <a:t> a </a:t>
            </a:r>
            <a:r>
              <a:rPr lang="hu-HU" sz="1400" b="1" dirty="0">
                <a:solidFill>
                  <a:schemeClr val="bg1"/>
                </a:solidFill>
              </a:rPr>
              <a:t>földesurak által kiváltságokkal felruházott település</a:t>
            </a:r>
            <a:r>
              <a:rPr lang="hu-HU" sz="1400" dirty="0">
                <a:solidFill>
                  <a:schemeClr val="bg1"/>
                </a:solidFill>
              </a:rPr>
              <a:t> volt. Ezek a kiváltságok településeként eltérők voltak. A legfontosabb joguk azonban a </a:t>
            </a:r>
            <a:r>
              <a:rPr lang="hu-HU" sz="1400" b="1" dirty="0">
                <a:solidFill>
                  <a:schemeClr val="bg1"/>
                </a:solidFill>
              </a:rPr>
              <a:t>vásártartási jog </a:t>
            </a:r>
            <a:r>
              <a:rPr lang="hu-HU" sz="1400" dirty="0">
                <a:solidFill>
                  <a:schemeClr val="bg1"/>
                </a:solidFill>
              </a:rPr>
              <a:t>volt. Viszont </a:t>
            </a:r>
            <a:r>
              <a:rPr lang="hu-HU" sz="1400" b="1" dirty="0">
                <a:solidFill>
                  <a:schemeClr val="bg1"/>
                </a:solidFill>
              </a:rPr>
              <a:t>városfalak építéséére már nem volt joguk</a:t>
            </a:r>
            <a:r>
              <a:rPr lang="hu-HU" sz="1400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hu-HU" sz="1400" dirty="0">
                <a:solidFill>
                  <a:schemeClr val="bg1"/>
                </a:solidFill>
              </a:rPr>
              <a:t>A robbanás szerűén megnőtt bányászat miatt új bányászok betelepítésére is volt szükség. Végül a szabad királyi városokhoz hasonló </a:t>
            </a:r>
            <a:r>
              <a:rPr lang="hu-HU" sz="1400" b="1" i="1" dirty="0">
                <a:solidFill>
                  <a:schemeClr val="bg1"/>
                </a:solidFill>
              </a:rPr>
              <a:t>bányavárosok</a:t>
            </a:r>
            <a:r>
              <a:rPr lang="hu-HU" sz="1400" dirty="0">
                <a:solidFill>
                  <a:schemeClr val="bg1"/>
                </a:solidFill>
              </a:rPr>
              <a:t> is létrejöttek Magyarországon, amik hasonló jogokat is kaptak. Ezeket a településeket főleg a bányászattal foglalkozók lakták.</a:t>
            </a:r>
          </a:p>
          <a:p>
            <a:pPr algn="r"/>
            <a:endParaRPr lang="hu-HU" sz="1400" dirty="0">
              <a:solidFill>
                <a:schemeClr val="bg1"/>
              </a:solidFill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AFA0157-E287-418E-9475-F735AD67D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2" y="1584678"/>
            <a:ext cx="4906361" cy="36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6711F357-B82C-4A58-B293-9662E62B9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39"/>
            <a:ext cx="12192000" cy="685240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48B856B-9D35-4102-9501-DA1A9ADB5620}"/>
              </a:ext>
            </a:extLst>
          </p:cNvPr>
          <p:cNvSpPr txBox="1"/>
          <p:nvPr/>
        </p:nvSpPr>
        <p:spPr>
          <a:xfrm>
            <a:off x="352338" y="276837"/>
            <a:ext cx="827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1" dirty="0">
                <a:solidFill>
                  <a:schemeClr val="bg1"/>
                </a:solidFill>
              </a:rPr>
              <a:t>Hunyadi János harcai a török ellen. Mátyás király uralkodása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4214B18-EFEE-4587-9157-60A662F77D78}"/>
              </a:ext>
            </a:extLst>
          </p:cNvPr>
          <p:cNvSpPr txBox="1"/>
          <p:nvPr/>
        </p:nvSpPr>
        <p:spPr>
          <a:xfrm>
            <a:off x="352338" y="1105106"/>
            <a:ext cx="57436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u="sng" dirty="0">
                <a:solidFill>
                  <a:schemeClr val="bg1"/>
                </a:solidFill>
              </a:rPr>
              <a:t>Hunyadi János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1400" dirty="0">
                <a:solidFill>
                  <a:schemeClr val="bg1"/>
                </a:solidFill>
              </a:rPr>
              <a:t>Hunyadi János egy kisnemesi családból származott, később </a:t>
            </a:r>
            <a:r>
              <a:rPr lang="hu-HU" sz="1400" b="1" dirty="0">
                <a:solidFill>
                  <a:schemeClr val="bg1"/>
                </a:solidFill>
              </a:rPr>
              <a:t>Luxemburgi Zsigmond seregében harcolt</a:t>
            </a:r>
            <a:r>
              <a:rPr lang="hu-HU" sz="1400" dirty="0">
                <a:solidFill>
                  <a:schemeClr val="bg1"/>
                </a:solidFill>
              </a:rPr>
              <a:t>. Szolgálataiért </a:t>
            </a:r>
            <a:r>
              <a:rPr lang="hu-HU" sz="1400" b="1" dirty="0">
                <a:solidFill>
                  <a:schemeClr val="bg1"/>
                </a:solidFill>
              </a:rPr>
              <a:t>nagy földbirtokokat kapott</a:t>
            </a:r>
            <a:r>
              <a:rPr lang="hu-HU" sz="1400" dirty="0">
                <a:solidFill>
                  <a:schemeClr val="bg1"/>
                </a:solidFill>
              </a:rPr>
              <a:t> az uralkodótól. Sok katonai harcmodort ismert és sok újítást vezetett a hadviselésbe. Például ismerte a török, huszita és lovagi harcmodort is.</a:t>
            </a:r>
          </a:p>
          <a:p>
            <a:r>
              <a:rPr lang="hu-HU" sz="1400" dirty="0">
                <a:solidFill>
                  <a:schemeClr val="bg1"/>
                </a:solidFill>
              </a:rPr>
              <a:t>Hunyadi úgy gondolta, hogy akkor vethetnek véget a török betöréseknek, ha azokat jelentősen visszaszorítják a Balkánon. Mivel a </a:t>
            </a:r>
            <a:r>
              <a:rPr lang="hu-HU" sz="1400" b="1" dirty="0">
                <a:solidFill>
                  <a:schemeClr val="bg1"/>
                </a:solidFill>
              </a:rPr>
              <a:t>törökök télen nem háborúznak</a:t>
            </a:r>
            <a:r>
              <a:rPr lang="hu-HU" sz="1400" dirty="0">
                <a:solidFill>
                  <a:schemeClr val="bg1"/>
                </a:solidFill>
              </a:rPr>
              <a:t>, ezért </a:t>
            </a:r>
            <a:r>
              <a:rPr lang="hu-HU" sz="1400" b="1" dirty="0">
                <a:solidFill>
                  <a:schemeClr val="bg1"/>
                </a:solidFill>
              </a:rPr>
              <a:t>azt tervezte, hogy ekkor csap le</a:t>
            </a:r>
            <a:r>
              <a:rPr lang="hu-HU" sz="1400" dirty="0">
                <a:solidFill>
                  <a:schemeClr val="bg1"/>
                </a:solidFill>
              </a:rPr>
              <a:t> rájuk. </a:t>
            </a:r>
            <a:r>
              <a:rPr lang="hu-HU" sz="1400" b="1" dirty="0">
                <a:solidFill>
                  <a:schemeClr val="bg1"/>
                </a:solidFill>
              </a:rPr>
              <a:t>1443-ban </a:t>
            </a:r>
            <a:r>
              <a:rPr lang="hu-HU" sz="1400" dirty="0">
                <a:solidFill>
                  <a:schemeClr val="bg1"/>
                </a:solidFill>
              </a:rPr>
              <a:t>került sor az úgy nevezett</a:t>
            </a:r>
            <a:r>
              <a:rPr lang="hu-HU" sz="1400" b="1" dirty="0">
                <a:solidFill>
                  <a:schemeClr val="bg1"/>
                </a:solidFill>
              </a:rPr>
              <a:t> téli hadjáratra (hosszú hadjárat)</a:t>
            </a:r>
            <a:r>
              <a:rPr lang="hu-HU" sz="1400" dirty="0">
                <a:solidFill>
                  <a:schemeClr val="bg1"/>
                </a:solidFill>
              </a:rPr>
              <a:t>. A hadjárat </a:t>
            </a:r>
            <a:r>
              <a:rPr lang="hu-HU" sz="1400" b="1" dirty="0">
                <a:solidFill>
                  <a:schemeClr val="bg1"/>
                </a:solidFill>
              </a:rPr>
              <a:t>célja Drinápoly</a:t>
            </a:r>
            <a:r>
              <a:rPr lang="hu-HU" sz="1400" dirty="0">
                <a:solidFill>
                  <a:schemeClr val="bg1"/>
                </a:solidFill>
              </a:rPr>
              <a:t> bevétele volt.  A törökök végül egy békeajánlatot tettek, ami később a </a:t>
            </a:r>
            <a:r>
              <a:rPr lang="hu-HU" sz="1400" b="1" dirty="0">
                <a:solidFill>
                  <a:schemeClr val="bg1"/>
                </a:solidFill>
              </a:rPr>
              <a:t>drinápolyi béke</a:t>
            </a:r>
            <a:r>
              <a:rPr lang="hu-HU" sz="1400" dirty="0">
                <a:solidFill>
                  <a:schemeClr val="bg1"/>
                </a:solidFill>
              </a:rPr>
              <a:t> lett, ez </a:t>
            </a:r>
            <a:r>
              <a:rPr lang="hu-HU" sz="1400" b="1" dirty="0">
                <a:solidFill>
                  <a:schemeClr val="bg1"/>
                </a:solidFill>
              </a:rPr>
              <a:t>garantált volna egy 10 éves békeidőszakot</a:t>
            </a:r>
            <a:r>
              <a:rPr lang="hu-HU" sz="1400" dirty="0">
                <a:solidFill>
                  <a:schemeClr val="bg1"/>
                </a:solidFill>
              </a:rPr>
              <a:t>. A békekötés után azonban I. Ulászló úgy döntött, hogy a </a:t>
            </a:r>
            <a:r>
              <a:rPr lang="hu-HU" sz="1400" b="1" dirty="0">
                <a:solidFill>
                  <a:schemeClr val="bg1"/>
                </a:solidFill>
              </a:rPr>
              <a:t>béke ellenére is folytatni kell a hadjáratot</a:t>
            </a:r>
            <a:r>
              <a:rPr lang="hu-HU" sz="1400" dirty="0">
                <a:solidFill>
                  <a:schemeClr val="bg1"/>
                </a:solidFill>
              </a:rPr>
              <a:t> és végül a magyar sereg </a:t>
            </a:r>
            <a:r>
              <a:rPr lang="hu-HU" sz="1400" b="1" dirty="0">
                <a:solidFill>
                  <a:schemeClr val="bg1"/>
                </a:solidFill>
              </a:rPr>
              <a:t>1444-ben vereséget szenvedett Várnán</a:t>
            </a:r>
            <a:r>
              <a:rPr lang="hu-HU" sz="1400" dirty="0">
                <a:solidFill>
                  <a:schemeClr val="bg1"/>
                </a:solidFill>
              </a:rPr>
              <a:t>, ahol az uralkodó is meghalt.</a:t>
            </a:r>
          </a:p>
          <a:p>
            <a:r>
              <a:rPr lang="hu-HU" sz="1400" dirty="0">
                <a:solidFill>
                  <a:schemeClr val="bg1"/>
                </a:solidFill>
              </a:rPr>
              <a:t>A trónörökös a még kiskorú V. László lett, ezért </a:t>
            </a:r>
            <a:r>
              <a:rPr lang="hu-HU" sz="1400" b="1" dirty="0">
                <a:solidFill>
                  <a:schemeClr val="bg1"/>
                </a:solidFill>
              </a:rPr>
              <a:t>1446-ban Hunyadi Jánost kormányzónak</a:t>
            </a:r>
            <a:r>
              <a:rPr lang="hu-HU" sz="1400" dirty="0">
                <a:solidFill>
                  <a:schemeClr val="bg1"/>
                </a:solidFill>
              </a:rPr>
              <a:t> választották meg, ezt a szerepét 1453-ig töltötte be. A török hadsereg ugyanis 1453-ban elfoglalta Konstantinápolyt és </a:t>
            </a:r>
            <a:r>
              <a:rPr lang="hu-HU" sz="1400" b="1" dirty="0">
                <a:solidFill>
                  <a:schemeClr val="bg1"/>
                </a:solidFill>
              </a:rPr>
              <a:t>1456-ban pedig Nándorfehérvár elfoglalására készült</a:t>
            </a:r>
            <a:r>
              <a:rPr lang="hu-HU" sz="1400" dirty="0">
                <a:solidFill>
                  <a:schemeClr val="bg1"/>
                </a:solidFill>
              </a:rPr>
              <a:t>. </a:t>
            </a:r>
            <a:r>
              <a:rPr lang="hu-HU" sz="1400" b="1" dirty="0">
                <a:solidFill>
                  <a:schemeClr val="bg1"/>
                </a:solidFill>
              </a:rPr>
              <a:t>1456 július 27-én végül sikerült győzelmet aratni</a:t>
            </a:r>
            <a:r>
              <a:rPr lang="hu-HU" sz="1400" dirty="0">
                <a:solidFill>
                  <a:schemeClr val="bg1"/>
                </a:solidFill>
              </a:rPr>
              <a:t> a törökök felett viszont a csata után Hunyadi rövidesen meghalt.</a:t>
            </a:r>
          </a:p>
          <a:p>
            <a:endParaRPr lang="hu-HU" sz="1400" dirty="0">
              <a:solidFill>
                <a:schemeClr val="bg1"/>
              </a:solidFill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13920B8B-6467-415A-8E76-D4693AE80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20" y="1202244"/>
            <a:ext cx="2760706" cy="46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8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2727</Words>
  <Application>Microsoft Office PowerPoint</Application>
  <PresentationFormat>Szélesvásznú</PresentationFormat>
  <Paragraphs>102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Géza fejedelemsége és Szent István államszervező tevékenysége.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11</cp:revision>
  <dcterms:created xsi:type="dcterms:W3CDTF">2024-03-05T10:21:26Z</dcterms:created>
  <dcterms:modified xsi:type="dcterms:W3CDTF">2024-03-05T12:22:12Z</dcterms:modified>
</cp:coreProperties>
</file>