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ink/ink1.xml><?xml version="1.0" encoding="utf-8"?>
<inkml:ink xmlns:inkml="http://www.w3.org/2003/InkML">
  <inkml:definitions/>
</inkml:ink>
</file>

<file path=ppt/ink/ink2.xml><?xml version="1.0" encoding="utf-8"?>
<inkml:ink xmlns:inkml="http://www.w3.org/2003/InkML">
  <inkml:definitions/>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1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104871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1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2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Notes Placeholder 1048671"/>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45732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079136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58419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598944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17166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622996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65647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11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150220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1277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490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0608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6891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98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6349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Tree>
    <p:extLst>
      <p:ext uri="{BB962C8B-B14F-4D97-AF65-F5344CB8AC3E}">
        <p14:creationId xmlns:p14="http://schemas.microsoft.com/office/powerpoint/2010/main" val="322086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7" name="Picture 6" descr="Logo  Description automatically generated">
            <a:extLst>
              <a:ext uri="{FF2B5EF4-FFF2-40B4-BE49-F238E27FC236}">
                <a16:creationId xmlns:a16="http://schemas.microsoft.com/office/drawing/2014/main" id="{3A0FE332-4F80-207A-A173-3AC2E47D71A5}"/>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54472087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customXml" Target="../ink/ink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48596" name="Ink 1048595"/>
              <p14:cNvContentPartPr/>
              <p14:nvPr/>
            </p14:nvContentPartPr>
            <p14:xfrm>
              <a:off x="0" y="0"/>
              <a:ext cx="0" cy="0"/>
            </p14:xfrm>
          </p:contentPart>
        </mc:Choice>
        <mc:Fallback xmlns="">
          <p:sp>
            <p:nvSpPr>
              <p:cNvPr id="1048596" name=""/>
              <p:cNvSpPr/>
              <p:nvPr/>
            </p:nvSpPr>
            <p:spPr>
              <a:xfrm>
                <a:off x="0" y="0"/>
                <a:ext cx="0" cy="0"/>
              </a:xfrm>
            </p:spPr>
          </p:sp>
        </mc:Fallback>
      </mc:AlternateContent>
      <mc:AlternateContent xmlns:mc="http://schemas.openxmlformats.org/markup-compatibility/2006" xmlns:p14="http://schemas.microsoft.com/office/powerpoint/2010/main">
        <mc:Choice Requires="p14">
          <p:contentPart p14:bwMode="auto" r:id="rId3">
            <p14:nvContentPartPr>
              <p14:cNvPr id="1048597" name="Ink 1048596"/>
              <p14:cNvContentPartPr/>
              <p14:nvPr/>
            </p14:nvContentPartPr>
            <p14:xfrm>
              <a:off x="0" y="0"/>
              <a:ext cx="0" cy="0"/>
            </p14:xfrm>
          </p:contentPart>
        </mc:Choice>
        <mc:Fallback xmlns="">
          <p:sp>
            <p:nvSpPr>
              <p:cNvPr id="1048597" name=""/>
              <p:cNvSpPr/>
              <p:nvPr/>
            </p:nvSpPr>
            <p:spPr>
              <a:xfrm>
                <a:off x="0" y="0"/>
                <a:ext cx="0" cy="0"/>
              </a:xfrm>
            </p:spPr>
          </p:sp>
        </mc:Fallback>
      </mc:AlternateContent>
      <p:sp>
        <p:nvSpPr>
          <p:cNvPr id="1048598" name="TextBox 1048597"/>
          <p:cNvSpPr txBox="1"/>
          <p:nvPr/>
        </p:nvSpPr>
        <p:spPr>
          <a:xfrm>
            <a:off x="1139874" y="2918459"/>
            <a:ext cx="4000000" cy="510540"/>
          </a:xfrm>
          <a:prstGeom prst="rect">
            <a:avLst/>
          </a:prstGeom>
        </p:spPr>
        <p:txBody>
          <a:bodyPr wrap="square" rtlCol="0">
            <a:spAutoFit/>
          </a:bodyPr>
          <a:lstStyle/>
          <a:p>
            <a:r>
              <a:rPr lang="en-US" sz="2800">
                <a:solidFill>
                  <a:srgbClr val="000000"/>
                </a:solidFill>
              </a:rPr>
              <a:t>Presented By</a:t>
            </a:r>
            <a:endParaRPr lang="en-IN" sz="2800">
              <a:solidFill>
                <a:srgbClr val="000000"/>
              </a:solidFill>
            </a:endParaRPr>
          </a:p>
        </p:txBody>
      </p:sp>
      <p:sp>
        <p:nvSpPr>
          <p:cNvPr id="1048599" name="TextBox 1048598"/>
          <p:cNvSpPr txBox="1"/>
          <p:nvPr/>
        </p:nvSpPr>
        <p:spPr>
          <a:xfrm>
            <a:off x="1528597" y="3428999"/>
            <a:ext cx="9885541" cy="1767839"/>
          </a:xfrm>
          <a:prstGeom prst="rect">
            <a:avLst/>
          </a:prstGeom>
        </p:spPr>
        <p:txBody>
          <a:bodyPr wrap="square" rtlCol="0">
            <a:spAutoFit/>
          </a:bodyPr>
          <a:lstStyle/>
          <a:p>
            <a:r>
              <a:rPr lang="en-US" sz="2800">
                <a:solidFill>
                  <a:srgbClr val="000000"/>
                </a:solidFill>
              </a:rPr>
              <a:t>Name   :MADHAVAN M</a:t>
            </a:r>
            <a:endParaRPr lang="en-IN" sz="2800">
              <a:solidFill>
                <a:srgbClr val="000000"/>
              </a:solidFill>
            </a:endParaRPr>
          </a:p>
          <a:p>
            <a:r>
              <a:rPr lang="en-US" sz="2800">
                <a:solidFill>
                  <a:srgbClr val="000000"/>
                </a:solidFill>
              </a:rPr>
              <a:t>College:THE KAVERY ENGINEERING </a:t>
            </a:r>
            <a:endParaRPr lang="en-IN" sz="2800">
              <a:solidFill>
                <a:srgbClr val="000000"/>
              </a:solidFill>
            </a:endParaRPr>
          </a:p>
          <a:p>
            <a:r>
              <a:rPr lang="en-US" sz="2800">
                <a:solidFill>
                  <a:srgbClr val="000000"/>
                </a:solidFill>
              </a:rPr>
              <a:t>               COLLEGE </a:t>
            </a:r>
            <a:endParaRPr lang="en-IN" sz="2800">
              <a:solidFill>
                <a:srgbClr val="000000"/>
              </a:solidFill>
            </a:endParaRPr>
          </a:p>
          <a:p>
            <a:r>
              <a:rPr lang="en-US" sz="2800">
                <a:solidFill>
                  <a:srgbClr val="000000"/>
                </a:solidFill>
              </a:rPr>
              <a:t>Department:B.Tech/INFORMATION TECHNOLOGY </a:t>
            </a:r>
            <a:endParaRPr lang="en-IN" sz="2800">
              <a:solidFill>
                <a:srgbClr val="000000"/>
              </a:solidFill>
            </a:endParaRPr>
          </a:p>
        </p:txBody>
      </p:sp>
      <p:sp>
        <p:nvSpPr>
          <p:cNvPr id="1048722" name="TextBox 1048721"/>
          <p:cNvSpPr txBox="1"/>
          <p:nvPr/>
        </p:nvSpPr>
        <p:spPr>
          <a:xfrm>
            <a:off x="3766953" y="1108554"/>
            <a:ext cx="4147204" cy="510540"/>
          </a:xfrm>
          <a:prstGeom prst="rect">
            <a:avLst/>
          </a:prstGeom>
        </p:spPr>
        <p:txBody>
          <a:bodyPr wrap="square" rtlCol="0">
            <a:spAutoFit/>
          </a:bodyPr>
          <a:lstStyle/>
          <a:p>
            <a:r>
              <a:rPr lang="en-US" sz="2800">
                <a:solidFill>
                  <a:srgbClr val="000000"/>
                </a:solidFill>
              </a:rPr>
              <a:t>KEY LOGGER PROJECT </a:t>
            </a:r>
            <a:endParaRPr lang="en-IN" sz="2800">
              <a:solidFill>
                <a:srgbClr val="000000"/>
              </a:solidFill>
            </a:endParaRPr>
          </a:p>
        </p:txBody>
      </p:sp>
      <p:sp>
        <p:nvSpPr>
          <p:cNvPr id="1048724" name="TextBox 1048723"/>
          <p:cNvSpPr txBox="1"/>
          <p:nvPr/>
        </p:nvSpPr>
        <p:spPr>
          <a:xfrm>
            <a:off x="4814702" y="2013506"/>
            <a:ext cx="4000000" cy="510540"/>
          </a:xfrm>
          <a:prstGeom prst="rect">
            <a:avLst/>
          </a:prstGeom>
        </p:spPr>
        <p:txBody>
          <a:bodyPr wrap="square" rtlCol="0">
            <a:spAutoFit/>
          </a:bodyPr>
          <a:lstStyle/>
          <a:p>
            <a:r>
              <a:rPr lang="en-US" sz="2800">
                <a:solidFill>
                  <a:srgbClr val="000000"/>
                </a:solidFill>
              </a:rPr>
              <a:t>KEY LOGGER </a:t>
            </a:r>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26" name="TextBox 2"/>
          <p:cNvSpPr txBox="1"/>
          <p:nvPr/>
        </p:nvSpPr>
        <p:spPr>
          <a:xfrm>
            <a:off x="677333" y="1469572"/>
            <a:ext cx="9299423" cy="4879341"/>
          </a:xfrm>
          <a:prstGeom prst="rect">
            <a:avLst/>
          </a:prstGeom>
          <a:noFill/>
        </p:spPr>
        <p:txBody>
          <a:bodyPr wrap="square">
            <a:spAutoFit/>
          </a:bodyPr>
          <a:lstStyle/>
          <a:p>
            <a:pPr marL="342900" indent="-342900">
              <a:buFont typeface="Wingdings" panose="05000000000000000000" pitchFamily="2" charset="2"/>
              <a:buChar char="v"/>
            </a:pPr>
            <a:r>
              <a:rPr lang="en-US" sz="2500" dirty="0"/>
              <a:t> Use of legal software products for computer monitoring, keylogger.org. </a:t>
            </a:r>
          </a:p>
          <a:p>
            <a:pPr marL="342900" indent="-342900">
              <a:buFont typeface="Wingdings" panose="05000000000000000000" pitchFamily="2" charset="2"/>
              <a:buChar char="v"/>
            </a:pPr>
            <a:r>
              <a:rPr lang="en-US" sz="2500" dirty="0"/>
              <a:t>  V. W. Berninger (Ed., 2012), Past, present, and future contributions of cognitive writing research to cognitive psychology. New York/Sussex: Taylor &amp; Francis. ISBN 9781848729636.</a:t>
            </a:r>
          </a:p>
          <a:p>
            <a:pPr marL="342900" indent="-342900">
              <a:buFont typeface="Wingdings" panose="05000000000000000000" pitchFamily="2" charset="2"/>
              <a:buChar char="v"/>
            </a:pPr>
            <a:r>
              <a:rPr lang="en-US" sz="2500" dirty="0"/>
              <a:t> John Leyden (2000-12-06). "Mafia trial to test FBI spying tactics: Keystroke logging used to spy on mob suspect using PGP". The Register. Retrieved 2009-04-19. </a:t>
            </a:r>
          </a:p>
          <a:p>
            <a:pPr marL="342900" indent="-342900">
              <a:buFont typeface="Wingdings" panose="05000000000000000000" pitchFamily="2" charset="2"/>
              <a:buChar char="v"/>
            </a:pPr>
            <a:r>
              <a:rPr lang="en-US" sz="2500" dirty="0"/>
              <a:t> Andrew Kelly (2010-09-10). "Cracking Passwords using Keyboard Acoustics and Language Modeling". 5 Sarah Young (14 September 2005). "Researchers recover typed text using audio recording of keystrokes". UC Berkeley </a:t>
            </a:r>
            <a:r>
              <a:rPr lang="en-US" sz="2500" dirty="0" err="1"/>
              <a:t>NewsCenter</a:t>
            </a:r>
            <a:endParaRPr lang="en-IN" sz="2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 </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607"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609" name="TextBox 1048609"/>
          <p:cNvSpPr txBox="1"/>
          <p:nvPr/>
        </p:nvSpPr>
        <p:spPr>
          <a:xfrm>
            <a:off x="1281491" y="1635803"/>
            <a:ext cx="8596668" cy="2186941"/>
          </a:xfrm>
          <a:prstGeom prst="rect">
            <a:avLst/>
          </a:prstGeom>
        </p:spPr>
        <p:txBody>
          <a:bodyPr wrap="square" rtlCol="0">
            <a:spAutoFit/>
          </a:bodyPr>
          <a:lstStyle/>
          <a:p>
            <a:pPr marL="342900" indent="-342900">
              <a:buFont typeface="Wingdings" panose="05000000000000000000" pitchFamily="2" charset="2"/>
              <a:buChar char="v"/>
            </a:pPr>
            <a:r>
              <a:rPr lang="en-IN" sz="2800" dirty="0">
                <a:solidFill>
                  <a:srgbClr val="000000"/>
                </a:solidFill>
              </a:rPr>
              <a:t>It's challenging to covertly install a hardware keylogger on another person's device. To tackle this issue, We are therefore using a software keylogger that can be remotely installed on a person's PC to resolve this problem.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a:xfrm>
            <a:off x="677334" y="206649"/>
            <a:ext cx="8596668" cy="1723751"/>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11" name="Content Placeholder 1"/>
          <p:cNvSpPr>
            <a:spLocks noGrp="1"/>
          </p:cNvSpPr>
          <p:nvPr>
            <p:ph idx="1"/>
          </p:nvPr>
        </p:nvSpPr>
        <p:spPr>
          <a:xfrm>
            <a:off x="277587" y="1265232"/>
            <a:ext cx="11777570" cy="5386119"/>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endParaRPr lang="en-IN" dirty="0"/>
          </a:p>
        </p:txBody>
      </p:sp>
      <p:sp>
        <p:nvSpPr>
          <p:cNvPr id="1048612" name="TextBox 2"/>
          <p:cNvSpPr txBox="1"/>
          <p:nvPr/>
        </p:nvSpPr>
        <p:spPr>
          <a:xfrm>
            <a:off x="408213" y="994856"/>
            <a:ext cx="7739744" cy="5615940"/>
          </a:xfrm>
          <a:prstGeom prst="rect">
            <a:avLst/>
          </a:prstGeom>
          <a:noFill/>
        </p:spPr>
        <p:txBody>
          <a:bodyPr wrap="square">
            <a:spAutoFit/>
          </a:bodyPr>
          <a:lstStyle/>
          <a:p>
            <a:pPr marL="342900" indent="-342900">
              <a:buFont typeface="Wingdings" panose="05000000000000000000" pitchFamily="2" charset="2"/>
              <a:buChar char="v"/>
            </a:pPr>
            <a:r>
              <a:rPr lang="en-US" sz="2500" dirty="0"/>
              <a:t> The solution to the above existing problem is that we can build a </a:t>
            </a:r>
            <a:r>
              <a:rPr lang="en-US" sz="2500" dirty="0" err="1"/>
              <a:t>softwar</a:t>
            </a:r>
            <a:r>
              <a:rPr lang="en-US" sz="2500" dirty="0"/>
              <a:t> keyloggers instead of hardware keyloggers. The proposed model provides the solution that reduces the difficulties while installing the keylogger in the target system. Since, software keylogger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500" b="1"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14" name="Content Placeholder 1"/>
          <p:cNvSpPr>
            <a:spLocks noGrp="1"/>
          </p:cNvSpPr>
          <p:nvPr/>
        </p:nvSpPr>
        <p:spPr>
          <a:xfrm>
            <a:off x="865415" y="2171699"/>
            <a:ext cx="6923316" cy="2752888"/>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rgbClr val="1CADE4"/>
              </a:buClr>
              <a:buSzPct val="92000"/>
              <a:buFont typeface="Wingdings 2" panose="05020102010507070707" pitchFamily="18" charset="2"/>
              <a:buChar char=""/>
              <a:defRPr sz="1700" kern="1200">
                <a:solidFill>
                  <a:srgbClr val="404040"/>
                </a:solidFill>
                <a:latin typeface="+mn-lt"/>
                <a:ea typeface="+mn-ea"/>
                <a:cs typeface="+mn-cs"/>
              </a:defRPr>
            </a:lvl1pPr>
            <a:lvl2pPr marL="630000" indent="-306000" algn="l" defTabSz="457200" rtl="0" eaLnBrk="1" latinLnBrk="0" hangingPunct="1">
              <a:spcBef>
                <a:spcPct val="20000"/>
              </a:spcBef>
              <a:spcAft>
                <a:spcPts val="600"/>
              </a:spcAft>
              <a:buClr>
                <a:srgbClr val="1CADE4"/>
              </a:buClr>
              <a:buSzPct val="92000"/>
              <a:buFont typeface="Wingdings 2" panose="05020102010507070707" pitchFamily="18" charset="2"/>
              <a:buChar char=""/>
              <a:defRPr sz="1400" kern="1200">
                <a:solidFill>
                  <a:srgbClr val="404040"/>
                </a:solidFill>
                <a:latin typeface="+mn-lt"/>
                <a:ea typeface="+mn-ea"/>
                <a:cs typeface="+mn-cs"/>
              </a:defRPr>
            </a:lvl2pPr>
            <a:lvl3pPr marL="900000" indent="-270000" algn="l" defTabSz="457200" rtl="0" eaLnBrk="1" latinLnBrk="0" hangingPunct="1">
              <a:spcBef>
                <a:spcPct val="20000"/>
              </a:spcBef>
              <a:spcAft>
                <a:spcPts val="600"/>
              </a:spcAft>
              <a:buClr>
                <a:srgbClr val="1CADE4"/>
              </a:buClr>
              <a:buSzPct val="92000"/>
              <a:buFont typeface="Wingdings 2" panose="05020102010507070707" pitchFamily="18" charset="2"/>
              <a:buChar char=""/>
              <a:defRPr sz="1300" kern="1200">
                <a:solidFill>
                  <a:srgbClr val="404040"/>
                </a:solidFill>
                <a:latin typeface="+mn-lt"/>
                <a:ea typeface="+mn-ea"/>
                <a:cs typeface="+mn-cs"/>
              </a:defRPr>
            </a:lvl3pPr>
            <a:lvl4pPr marL="1242000" indent="-234000" algn="l" defTabSz="457200" rtl="0" eaLnBrk="1" latinLnBrk="0" hangingPunct="1">
              <a:spcBef>
                <a:spcPct val="20000"/>
              </a:spcBef>
              <a:spcAft>
                <a:spcPts val="600"/>
              </a:spcAft>
              <a:buClr>
                <a:srgbClr val="1CADE4"/>
              </a:buClr>
              <a:buSzPct val="92000"/>
              <a:buFont typeface="Wingdings 2" panose="05020102010507070707" pitchFamily="18" charset="2"/>
              <a:buChar char=""/>
              <a:defRPr sz="1100" kern="1200">
                <a:solidFill>
                  <a:srgbClr val="404040"/>
                </a:solidFill>
                <a:latin typeface="+mn-lt"/>
                <a:ea typeface="+mn-ea"/>
                <a:cs typeface="+mn-cs"/>
              </a:defRPr>
            </a:lvl4pPr>
            <a:lvl5pPr marL="1602000" indent="-234000" algn="l" defTabSz="457200" rtl="0" eaLnBrk="1" latinLnBrk="0" hangingPunct="1">
              <a:spcBef>
                <a:spcPct val="20000"/>
              </a:spcBef>
              <a:spcAft>
                <a:spcPts val="600"/>
              </a:spcAft>
              <a:buClr>
                <a:srgbClr val="1CADE4"/>
              </a:buClr>
              <a:buSzPct val="92000"/>
              <a:buFont typeface="Wingdings 2" panose="05020102010507070707" pitchFamily="18" charset="2"/>
              <a:buChar char=""/>
              <a:defRPr sz="1100" kern="1200">
                <a:solidFill>
                  <a:srgbClr val="404040"/>
                </a:solidFill>
                <a:latin typeface="+mn-lt"/>
                <a:ea typeface="+mn-ea"/>
                <a:cs typeface="+mn-cs"/>
              </a:defRPr>
            </a:lvl5pPr>
            <a:lvl6pPr marL="1900000" indent="-228600" algn="l" defTabSz="457200" rtl="0" eaLnBrk="1" latinLnBrk="0" hangingPunct="1">
              <a:spcBef>
                <a:spcPct val="20000"/>
              </a:spcBef>
              <a:spcAft>
                <a:spcPts val="600"/>
              </a:spcAft>
              <a:buClr>
                <a:srgbClr val="2683C6"/>
              </a:buClr>
              <a:buSzPct val="92000"/>
              <a:buFont typeface="Wingdings 2" panose="05020102010507070707" pitchFamily="18" charset="2"/>
              <a:buChar char=""/>
              <a:defRPr sz="1200" kern="1200">
                <a:solidFill>
                  <a:srgbClr val="335B74"/>
                </a:solidFill>
                <a:latin typeface="+mn-lt"/>
                <a:ea typeface="+mn-ea"/>
                <a:cs typeface="+mn-cs"/>
              </a:defRPr>
            </a:lvl6pPr>
            <a:lvl7pPr marL="2200000" indent="-228600" algn="l" defTabSz="457200" rtl="0" eaLnBrk="1" latinLnBrk="0" hangingPunct="1">
              <a:spcBef>
                <a:spcPct val="20000"/>
              </a:spcBef>
              <a:spcAft>
                <a:spcPts val="600"/>
              </a:spcAft>
              <a:buClr>
                <a:srgbClr val="2683C6"/>
              </a:buClr>
              <a:buSzPct val="92000"/>
              <a:buFont typeface="Wingdings 2" panose="05020102010507070707" pitchFamily="18" charset="2"/>
              <a:buChar char=""/>
              <a:defRPr sz="1200" kern="1200">
                <a:solidFill>
                  <a:srgbClr val="335B74"/>
                </a:solidFill>
                <a:latin typeface="+mn-lt"/>
                <a:ea typeface="+mn-ea"/>
                <a:cs typeface="+mn-cs"/>
              </a:defRPr>
            </a:lvl7pPr>
            <a:lvl8pPr marL="2500000" indent="-228600" algn="l" defTabSz="457200" rtl="0" eaLnBrk="1" latinLnBrk="0" hangingPunct="1">
              <a:spcBef>
                <a:spcPct val="20000"/>
              </a:spcBef>
              <a:spcAft>
                <a:spcPts val="600"/>
              </a:spcAft>
              <a:buClr>
                <a:srgbClr val="2683C6"/>
              </a:buClr>
              <a:buSzPct val="92000"/>
              <a:buFont typeface="Wingdings 2" panose="05020102010507070707" pitchFamily="18" charset="2"/>
              <a:buChar char=""/>
              <a:defRPr sz="1200" kern="1200">
                <a:solidFill>
                  <a:srgbClr val="335B74"/>
                </a:solidFill>
                <a:latin typeface="+mn-lt"/>
                <a:ea typeface="+mn-ea"/>
                <a:cs typeface="+mn-cs"/>
              </a:defRPr>
            </a:lvl8pPr>
            <a:lvl9pPr marL="2800000" indent="-228600" algn="l" defTabSz="457200" rtl="0" eaLnBrk="1" latinLnBrk="0" hangingPunct="1">
              <a:spcBef>
                <a:spcPct val="20000"/>
              </a:spcBef>
              <a:spcAft>
                <a:spcPts val="600"/>
              </a:spcAft>
              <a:buClr>
                <a:srgbClr val="2683C6"/>
              </a:buClr>
              <a:buSzPct val="92000"/>
              <a:buFont typeface="Wingdings 2" panose="05020102010507070707" pitchFamily="18" charset="2"/>
              <a:buChar char=""/>
              <a:defRPr sz="1200" kern="1200">
                <a:solidFill>
                  <a:srgbClr val="335B74"/>
                </a:solidFill>
                <a:latin typeface="+mn-lt"/>
                <a:ea typeface="+mn-ea"/>
                <a:cs typeface="+mn-cs"/>
              </a:defRPr>
            </a:lvl9pPr>
          </a:lstStyle>
          <a:p>
            <a:pPr marL="0" indent="0">
              <a:buNone/>
            </a:pPr>
            <a:r>
              <a:rPr lang="en-IN" sz="2800" dirty="0">
                <a:solidFill>
                  <a:srgbClr val="0F0F0F"/>
                </a:solidFill>
                <a:latin typeface="Franklin Gothic Book"/>
                <a:ea typeface="+mn-lt"/>
                <a:cs typeface="+mn-lt"/>
              </a:rPr>
              <a:t>The "System Approach" section outlines the overall strategy and methodology for developing and implementing the rental bike prediction system. Here's a suggested structure for this section:</a:t>
            </a:r>
            <a:endParaRPr lang="en-US" sz="2800" dirty="0">
              <a:ea typeface="+mn-lt"/>
              <a:cs typeface="+mn-lt"/>
            </a:endParaRPr>
          </a:p>
          <a:p>
            <a:pPr>
              <a:buFont typeface="Wingdings" panose="05000000000000000000" pitchFamily="2" charset="2"/>
              <a:buChar char="v"/>
            </a:pPr>
            <a:r>
              <a:rPr lang="en-IN" sz="2800" dirty="0">
                <a:solidFill>
                  <a:srgbClr val="0F0F0F"/>
                </a:solidFill>
                <a:latin typeface="Franklin Gothic Book"/>
              </a:rPr>
              <a:t>System requirements</a:t>
            </a:r>
          </a:p>
          <a:p>
            <a:pPr>
              <a:buFont typeface="Wingdings" panose="05000000000000000000" pitchFamily="2" charset="2"/>
              <a:buChar char="v"/>
            </a:pPr>
            <a:r>
              <a:rPr lang="en-IN" sz="2800" dirty="0">
                <a:solidFill>
                  <a:srgbClr val="0F0F0F"/>
                </a:solidFill>
                <a:latin typeface="Franklin Gothic Book"/>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4"/>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1048616" name="TextBox 2"/>
          <p:cNvSpPr txBox="1"/>
          <p:nvPr/>
        </p:nvSpPr>
        <p:spPr>
          <a:xfrm>
            <a:off x="489858" y="1456872"/>
            <a:ext cx="9633856" cy="4968240"/>
          </a:xfrm>
          <a:prstGeom prst="rect">
            <a:avLst/>
          </a:prstGeom>
          <a:noFill/>
        </p:spPr>
        <p:txBody>
          <a:bodyPr wrap="square">
            <a:spAutoFit/>
          </a:bodyPr>
          <a:lstStyle/>
          <a:p>
            <a:pPr marL="342900" indent="-342900">
              <a:buFont typeface="Wingdings" panose="05000000000000000000" pitchFamily="2" charset="2"/>
              <a:buChar char="v"/>
            </a:pPr>
            <a:r>
              <a:rPr lang="en-US" sz="2000" i="1" dirty="0"/>
              <a:t>Deployment</a:t>
            </a:r>
            <a:endParaRPr lang="en-US" sz="2000" dirty="0"/>
          </a:p>
          <a:p>
            <a:pPr latinLnBrk="1"/>
            <a:r>
              <a:rPr lang="en-US" sz="2000" i="1" dirty="0"/>
              <a:t>a. The program will wait for all the system processes to initialize.</a:t>
            </a:r>
            <a:endParaRPr lang="en-US" sz="2000" dirty="0"/>
          </a:p>
          <a:p>
            <a:pPr latinLnBrk="1"/>
            <a:r>
              <a:rPr lang="en-US" sz="2000" i="1" dirty="0"/>
              <a:t>b. The keylogger daemon is initialized and the process will be gauged in scale of time.</a:t>
            </a:r>
            <a:endParaRPr lang="en-US" sz="2000" dirty="0"/>
          </a:p>
          <a:p>
            <a:pPr latinLnBrk="1"/>
            <a:r>
              <a:rPr lang="en-US" sz="2000" i="1" dirty="0"/>
              <a:t>c. A log file is created for the current session to log all the keystrokes and maintain a record.</a:t>
            </a:r>
            <a:endParaRPr lang="en-US" sz="2000" dirty="0"/>
          </a:p>
          <a:p>
            <a:pPr latinLnBrk="1"/>
            <a:r>
              <a:rPr lang="en-US" sz="2000" i="1" dirty="0"/>
              <a:t>d. If no event occurs, keylogger continues listening to the strokes.</a:t>
            </a:r>
            <a:endParaRPr lang="en-US" sz="2000" dirty="0"/>
          </a:p>
          <a:p>
            <a:pPr latinLnBrk="1"/>
            <a:r>
              <a:rPr lang="en-US" sz="2000" i="1" dirty="0"/>
              <a:t>e. If an event occurs, the keylogger classifies the type of keystroke that has occurred- special key which are commands or normal text input.</a:t>
            </a:r>
            <a:endParaRPr lang="en-US" sz="2000" dirty="0"/>
          </a:p>
          <a:p>
            <a:pPr latinLnBrk="1"/>
            <a:r>
              <a:rPr lang="en-US" sz="2000" i="1" dirty="0"/>
              <a:t>f. If a special key that gives a command has been entered then it is compared with a value in a dictionary and recorded in the log file.</a:t>
            </a:r>
            <a:endParaRPr lang="en-US" sz="2000" dirty="0"/>
          </a:p>
          <a:p>
            <a:pPr latinLnBrk="1"/>
            <a:r>
              <a:rPr lang="en-US" sz="2000" i="1" dirty="0"/>
              <a:t>g. If a normal text i.e. anything in the range of ASCII characters has been inputted, the ASCII code is converted to its    respective character and this is exported to the log file.</a:t>
            </a:r>
            <a:endParaRPr lang="en-US" sz="2000" dirty="0"/>
          </a:p>
          <a:p>
            <a:pPr latinLnBrk="1"/>
            <a:r>
              <a:rPr lang="en-US" sz="2000" i="1" dirty="0"/>
              <a:t>h. The inputs along with their timestamps are recorded in the log file.</a:t>
            </a:r>
            <a:endParaRPr lang="en-US" sz="2000" dirty="0"/>
          </a:p>
          <a:p>
            <a:pPr marL="305435" indent="-305435"/>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1048618" name="TextBox 4"/>
          <p:cNvSpPr txBox="1"/>
          <p:nvPr/>
        </p:nvSpPr>
        <p:spPr>
          <a:xfrm>
            <a:off x="873902" y="1543457"/>
            <a:ext cx="8596668" cy="2669540"/>
          </a:xfrm>
          <a:prstGeom prst="rect">
            <a:avLst/>
          </a:prstGeom>
          <a:noFill/>
        </p:spPr>
        <p:txBody>
          <a:bodyPr wrap="square">
            <a:spAutoFit/>
          </a:bodyPr>
          <a:lstStyle/>
          <a:p>
            <a:pPr marL="342900" indent="-342900">
              <a:buFont typeface="Wingdings" panose="05000000000000000000" pitchFamily="2" charset="2"/>
              <a:buChar char="v"/>
            </a:pPr>
            <a:r>
              <a:rPr lang="en-US" sz="2500" dirty="0"/>
              <a:t>Keyloggers span a wide range of topics, including keylogger design and implementation, legal and ethical issues, real coding, and current activity in this field. These projects are especially encouraging because they give students a hands-on exposure to software security programmers. Keyloggers are an important part of today's cybersecurity education. </a:t>
            </a:r>
            <a:endParaRPr lang="en-IN" sz="2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20" name="TextBox 1048593"/>
          <p:cNvSpPr txBox="1"/>
          <p:nvPr/>
        </p:nvSpPr>
        <p:spPr>
          <a:xfrm>
            <a:off x="1237906" y="1453346"/>
            <a:ext cx="9716188" cy="954107"/>
          </a:xfrm>
          <a:prstGeom prst="rect">
            <a:avLst/>
          </a:prstGeom>
        </p:spPr>
        <p:txBody>
          <a:bodyPr wrap="square" rtlCol="0">
            <a:spAutoFit/>
          </a:bodyPr>
          <a:lstStyle/>
          <a:p>
            <a:pPr marL="457200" indent="-457200">
              <a:buFont typeface="Wingdings" panose="05000000000000000000" pitchFamily="2" charset="2"/>
              <a:buChar char="v"/>
            </a:pPr>
            <a:r>
              <a:rPr lang="en-US" sz="2800" dirty="0">
                <a:solidFill>
                  <a:srgbClr val="000000"/>
                </a:solidFill>
              </a:rPr>
              <a:t>  </a:t>
            </a:r>
            <a:r>
              <a:rPr lang="en-IN" sz="2800" dirty="0">
                <a:solidFill>
                  <a:srgbClr val="000000"/>
                </a:solidFill>
              </a:rPr>
              <a:t>As there are always two sides of a coin. </a:t>
            </a:r>
            <a:r>
              <a:rPr lang="en-IN" sz="2800" dirty="0" err="1">
                <a:solidFill>
                  <a:srgbClr val="000000"/>
                </a:solidFill>
              </a:rPr>
              <a:t>Justlike</a:t>
            </a:r>
            <a:r>
              <a:rPr lang="en-IN" sz="2800" dirty="0">
                <a:solidFill>
                  <a:srgbClr val="000000"/>
                </a:solidFill>
              </a:rPr>
              <a:t> this Keylogger has good as well as </a:t>
            </a:r>
            <a:r>
              <a:rPr lang="en-IN" sz="2800" dirty="0" err="1">
                <a:solidFill>
                  <a:srgbClr val="000000"/>
                </a:solidFill>
              </a:rPr>
              <a:t>badreputation</a:t>
            </a:r>
            <a:r>
              <a:rPr lang="en-IN" sz="2800" dirty="0">
                <a:solidFill>
                  <a:srgbClr val="000000"/>
                </a:solidFill>
              </a:rPr>
              <a:t>.</a:t>
            </a:r>
          </a:p>
        </p:txBody>
      </p:sp>
      <p:sp>
        <p:nvSpPr>
          <p:cNvPr id="1048621" name="TextBox 1048594"/>
          <p:cNvSpPr txBox="1"/>
          <p:nvPr/>
        </p:nvSpPr>
        <p:spPr>
          <a:xfrm>
            <a:off x="1640019" y="2775004"/>
            <a:ext cx="8279319" cy="2186941"/>
          </a:xfrm>
          <a:prstGeom prst="rect">
            <a:avLst/>
          </a:prstGeom>
        </p:spPr>
        <p:txBody>
          <a:bodyPr wrap="square" rtlCol="0">
            <a:spAutoFit/>
          </a:bodyPr>
          <a:lstStyle/>
          <a:p>
            <a:pPr marL="0" indent="0">
              <a:buNone/>
            </a:pPr>
            <a:r>
              <a:rPr lang="en-US" altLang="en-US" sz="2800" dirty="0">
                <a:solidFill>
                  <a:srgbClr val="000000"/>
                </a:solidFill>
              </a:rPr>
              <a:t> </a:t>
            </a:r>
            <a:r>
              <a:rPr lang="en-IN" sz="2800" dirty="0">
                <a:solidFill>
                  <a:srgbClr val="000000"/>
                </a:solidFill>
              </a:rPr>
              <a:t>In the world of hacking it used to steal personal information. While on </a:t>
            </a:r>
            <a:r>
              <a:rPr lang="en-IN" sz="2800" dirty="0" err="1">
                <a:solidFill>
                  <a:srgbClr val="000000"/>
                </a:solidFill>
              </a:rPr>
              <a:t>theother</a:t>
            </a:r>
            <a:r>
              <a:rPr lang="en-IN" sz="2800" dirty="0">
                <a:solidFill>
                  <a:srgbClr val="000000"/>
                </a:solidFill>
              </a:rPr>
              <a:t> hand it is used in a company to monitor </a:t>
            </a:r>
            <a:r>
              <a:rPr lang="en-IN" sz="2800" dirty="0" err="1">
                <a:solidFill>
                  <a:srgbClr val="000000"/>
                </a:solidFill>
              </a:rPr>
              <a:t>anysuspicious</a:t>
            </a:r>
            <a:r>
              <a:rPr lang="en-IN" sz="2800" dirty="0">
                <a:solidFill>
                  <a:srgbClr val="000000"/>
                </a:solidFill>
              </a:rPr>
              <a:t> activity that may cause a </a:t>
            </a:r>
            <a:r>
              <a:rPr lang="en-IN" sz="2800" dirty="0" err="1">
                <a:solidFill>
                  <a:srgbClr val="000000"/>
                </a:solidFill>
              </a:rPr>
              <a:t>seriousliability</a:t>
            </a:r>
            <a:r>
              <a:rPr lang="en-IN" sz="2800" dirty="0">
                <a:solidFill>
                  <a:srgbClr val="000000"/>
                </a:solidFill>
              </a:rPr>
              <a:t> to the </a:t>
            </a:r>
            <a:r>
              <a:rPr lang="en-IN" sz="2800" dirty="0" err="1">
                <a:solidFill>
                  <a:srgbClr val="000000"/>
                </a:solidFill>
              </a:rPr>
              <a:t>companys</a:t>
            </a:r>
            <a:r>
              <a:rPr lang="en-IN" sz="2800" dirty="0">
                <a:solidFill>
                  <a:srgbClr val="000000"/>
                </a:solidFill>
              </a:rPr>
              <a:t> benefit.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4"/>
          <p:cNvSpPr txBox="1"/>
          <p:nvPr/>
        </p:nvSpPr>
        <p:spPr>
          <a:xfrm>
            <a:off x="535670" y="844659"/>
            <a:ext cx="11029616" cy="530296"/>
          </a:xfrm>
          <a:prstGeom prst="rect">
            <a:avLst/>
          </a:prstGeom>
        </p:spPr>
        <p:txBody>
          <a:bodyPr vert="horz" lIns="91440" tIns="45720" rIns="91440" bIns="45720" rtlCol="0" anchor="b">
            <a:normAutofit fontScale="788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1048623" name="TextBox 1048672"/>
          <p:cNvSpPr txBox="1"/>
          <p:nvPr/>
        </p:nvSpPr>
        <p:spPr>
          <a:xfrm>
            <a:off x="1584613" y="1617417"/>
            <a:ext cx="9723753" cy="2606040"/>
          </a:xfrm>
          <a:prstGeom prst="rect">
            <a:avLst/>
          </a:prstGeom>
        </p:spPr>
        <p:txBody>
          <a:bodyPr wrap="square" rtlCol="0">
            <a:spAutoFit/>
          </a:bodyPr>
          <a:lstStyle/>
          <a:p>
            <a:pPr marL="457200" indent="-457200">
              <a:buFont typeface="Wingdings" panose="05000000000000000000" pitchFamily="2" charset="2"/>
              <a:buChar char="v"/>
            </a:pPr>
            <a:r>
              <a:rPr lang="en-US" sz="2800" dirty="0">
                <a:solidFill>
                  <a:srgbClr val="000000"/>
                </a:solidFill>
              </a:rPr>
              <a:t> </a:t>
            </a:r>
            <a:r>
              <a:rPr lang="en-IN" sz="2800" dirty="0">
                <a:solidFill>
                  <a:srgbClr val="000000"/>
                </a:solidFill>
              </a:rPr>
              <a:t>They can capture virtually every type of information entered through a keyboard; this includes but is not limited to email correspondence, instant messages, documents, and web forms. Software keyloggers, the more prevalent type, work by functioning at the kernel level of an Operating System (OS)</a:t>
            </a:r>
          </a:p>
        </p:txBody>
      </p:sp>
    </p:spTree>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54AE4F-A2EF-4E5B-926B-5C9D2301C7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750</Words>
  <Application>Microsoft Office PowerPoint</Application>
  <PresentationFormat>Widescreen</PresentationFormat>
  <Paragraphs>48</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Trebuchet MS</vt:lpstr>
      <vt:lpstr>Wingdings</vt:lpstr>
      <vt:lpstr>Wingdings 3</vt:lpstr>
      <vt:lpstr>Facet</vt:lpstr>
      <vt:lpstr>PowerPoint Presentation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1</cp:revision>
  <dcterms:created xsi:type="dcterms:W3CDTF">2021-05-23T22:50:10Z</dcterms:created>
  <dcterms:modified xsi:type="dcterms:W3CDTF">2024-04-03T06:21:37Z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0f7611a639e04397b5b3ac51b3ae8329</vt:lpwstr>
  </property>
</Properties>
</file>