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embeddedFontLst>
    <p:embeddedFont>
      <p:font typeface="Proxima Nova"/>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5CEC195-481D-4E8B-8FED-846C33C3245D}">
  <a:tblStyle styleId="{B5CEC195-481D-4E8B-8FED-846C33C3245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ProximaNova-bold.fntdata"/><Relationship Id="rId14" Type="http://schemas.openxmlformats.org/officeDocument/2006/relationships/font" Target="fonts/ProximaNova-regular.fntdata"/><Relationship Id="rId17" Type="http://schemas.openxmlformats.org/officeDocument/2006/relationships/font" Target="fonts/ProximaNova-boldItalic.fntdata"/><Relationship Id="rId16" Type="http://schemas.openxmlformats.org/officeDocument/2006/relationships/font" Target="fonts/ProximaNova-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704c6e59d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704c6e59d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704c6e59d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704c6e59d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704c6e59d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704c6e59d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704c6e59db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704c6e59db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704c6e59db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704c6e59db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704c6e59db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704c6e59db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News Headline Generator</a:t>
            </a:r>
            <a:endParaRPr/>
          </a:p>
        </p:txBody>
      </p:sp>
      <p:sp>
        <p:nvSpPr>
          <p:cNvPr id="60" name="Google Shape;60;p13"/>
          <p:cNvSpPr txBox="1"/>
          <p:nvPr>
            <p:ph idx="1" type="subTitle"/>
          </p:nvPr>
        </p:nvSpPr>
        <p:spPr>
          <a:xfrm>
            <a:off x="510450" y="3524024"/>
            <a:ext cx="2979600" cy="12675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Team Members:</a:t>
            </a:r>
            <a:endParaRPr/>
          </a:p>
          <a:p>
            <a:pPr indent="0" lvl="0" marL="0" rtl="0" algn="l">
              <a:spcBef>
                <a:spcPts val="0"/>
              </a:spcBef>
              <a:spcAft>
                <a:spcPts val="0"/>
              </a:spcAft>
              <a:buNone/>
            </a:pPr>
            <a:r>
              <a:rPr lang="en"/>
              <a:t>Bhavan Bhatt (202311021)</a:t>
            </a:r>
            <a:endParaRPr/>
          </a:p>
          <a:p>
            <a:pPr indent="0" lvl="0" marL="0" rtl="0" algn="l">
              <a:spcBef>
                <a:spcPts val="0"/>
              </a:spcBef>
              <a:spcAft>
                <a:spcPts val="0"/>
              </a:spcAft>
              <a:buNone/>
            </a:pPr>
            <a:r>
              <a:rPr lang="en"/>
              <a:t>Pratham Patel (202311022)</a:t>
            </a:r>
            <a:endParaRPr/>
          </a:p>
          <a:p>
            <a:pPr indent="0" lvl="0" marL="0" rtl="0" algn="l">
              <a:spcBef>
                <a:spcPts val="0"/>
              </a:spcBef>
              <a:spcAft>
                <a:spcPts val="0"/>
              </a:spcAft>
              <a:buNone/>
            </a:pPr>
            <a:r>
              <a:rPr lang="en"/>
              <a:t>Nishit Munjani (202311026)</a:t>
            </a:r>
            <a:endParaRPr/>
          </a:p>
          <a:p>
            <a:pPr indent="0" lvl="0" marL="0" rtl="0" algn="l">
              <a:spcBef>
                <a:spcPts val="0"/>
              </a:spcBef>
              <a:spcAft>
                <a:spcPts val="0"/>
              </a:spcAft>
              <a:buNone/>
            </a:pPr>
            <a:r>
              <a:rPr lang="en"/>
              <a:t>Viraj Prajapati (202311069()</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Description of model (Tf-IDF)</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used extractive summarization and try to limit it to 1 sentence in order to generate correct headline.</a:t>
            </a:r>
            <a:endParaRPr/>
          </a:p>
          <a:p>
            <a:pPr indent="-342900" lvl="0" marL="457200" rtl="0" algn="l">
              <a:spcBef>
                <a:spcPts val="0"/>
              </a:spcBef>
              <a:spcAft>
                <a:spcPts val="0"/>
              </a:spcAft>
              <a:buSzPts val="1800"/>
              <a:buChar char="●"/>
            </a:pPr>
            <a:r>
              <a:rPr lang="en"/>
              <a:t>In order to take care of embedding we decided to use TF-IDF vectoriser as it captures the correct essence of “Surpise”.</a:t>
            </a:r>
            <a:endParaRPr/>
          </a:p>
          <a:p>
            <a:pPr indent="-342900" lvl="0" marL="457200" rtl="0" algn="l">
              <a:spcBef>
                <a:spcPts val="0"/>
              </a:spcBef>
              <a:spcAft>
                <a:spcPts val="0"/>
              </a:spcAft>
              <a:buSzPts val="1800"/>
              <a:buChar char="●"/>
            </a:pPr>
            <a:r>
              <a:rPr lang="en"/>
              <a:t>But this phrases by default were not ready to be called headline, hence we try to rearrange them in-order to make some meaning out of it.</a:t>
            </a:r>
            <a:endParaRPr/>
          </a:p>
          <a:p>
            <a:pPr indent="-342900" lvl="0" marL="457200" rtl="0" algn="l">
              <a:spcBef>
                <a:spcPts val="0"/>
              </a:spcBef>
              <a:spcAft>
                <a:spcPts val="0"/>
              </a:spcAft>
              <a:buSzPts val="1800"/>
              <a:buChar char="●"/>
            </a:pPr>
            <a:r>
              <a:rPr lang="en"/>
              <a:t>For testing purpose we generated summaries from T5 model out of huggingface and found out rouge-1 score.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Description of model (LLM)</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Since the rouge-1 score was not good we decided to endeavor into field of LLMs.</a:t>
            </a:r>
            <a:endParaRPr/>
          </a:p>
          <a:p>
            <a:pPr indent="0" lvl="0" marL="0" rtl="0" algn="l">
              <a:spcBef>
                <a:spcPts val="1200"/>
              </a:spcBef>
              <a:spcAft>
                <a:spcPts val="1200"/>
              </a:spcAft>
              <a:buNone/>
            </a:pPr>
            <a:r>
              <a:rPr lang="en"/>
              <a:t>We generated summaries using a pre-trained model of T5 and then we </a:t>
            </a:r>
            <a:r>
              <a:rPr lang="en"/>
              <a:t>compared</a:t>
            </a:r>
            <a:r>
              <a:rPr lang="en"/>
              <a:t> it to ground truth.</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Justification</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arenR"/>
            </a:pPr>
            <a:r>
              <a:rPr lang="en"/>
              <a:t>TF-IDF based Summarizer : In order to generate headlines in an unsupervised learning setting, we thought of finding summaries and then shorten it out such that it would be small enough and make some sense as well. We used TF-IDF as embedding instead of word2vec to capture the essence of “Surprise”, which is somewhat related to how headlines work.</a:t>
            </a:r>
            <a:endParaRPr/>
          </a:p>
          <a:p>
            <a:pPr indent="-342900" lvl="0" marL="457200" rtl="0" algn="l">
              <a:spcBef>
                <a:spcPts val="0"/>
              </a:spcBef>
              <a:spcAft>
                <a:spcPts val="0"/>
              </a:spcAft>
              <a:buSzPts val="1800"/>
              <a:buAutoNum type="arabicParenR"/>
            </a:pPr>
            <a:r>
              <a:rPr lang="en"/>
              <a:t>T5 based Headline : Since we have already covered one technique to find headlines using course outcomes, we decided to use a pre-trained LLM named T5 by Google and generated summaries </a:t>
            </a:r>
            <a:r>
              <a:rPr lang="en"/>
              <a:t>through</a:t>
            </a:r>
            <a:r>
              <a:rPr lang="en"/>
              <a:t> the api provided by huggingface.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Creative Contribution</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Instead of Generating headlines we focused on generating summaries and making it small enough such that it would be qualified to be a headline.</a:t>
            </a:r>
            <a:endParaRPr/>
          </a:p>
          <a:p>
            <a:pPr indent="-342900" lvl="0" marL="457200" rtl="0" algn="l">
              <a:spcBef>
                <a:spcPts val="0"/>
              </a:spcBef>
              <a:spcAft>
                <a:spcPts val="0"/>
              </a:spcAft>
              <a:buSzPts val="1800"/>
              <a:buChar char="●"/>
            </a:pPr>
            <a:r>
              <a:rPr lang="en"/>
              <a:t>Smaller summaries were returning the words which were most frequently used so we decided to apply TF-IDF vectorization to </a:t>
            </a:r>
            <a:r>
              <a:rPr lang="en"/>
              <a:t>tokenized</a:t>
            </a:r>
            <a:r>
              <a:rPr lang="en"/>
              <a:t> words.</a:t>
            </a:r>
            <a:endParaRPr/>
          </a:p>
          <a:p>
            <a:pPr indent="-342900" lvl="0" marL="457200" rtl="0" algn="l">
              <a:spcBef>
                <a:spcPts val="0"/>
              </a:spcBef>
              <a:spcAft>
                <a:spcPts val="0"/>
              </a:spcAft>
              <a:buSzPts val="1800"/>
              <a:buChar char="●"/>
            </a:pPr>
            <a:r>
              <a:rPr lang="en"/>
              <a:t>Apart from them after getting these smaller phrases we also rearranged them in order to make sense out of the headline we generated.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graphicFrame>
        <p:nvGraphicFramePr>
          <p:cNvPr id="90" name="Google Shape;90;p18"/>
          <p:cNvGraphicFramePr/>
          <p:nvPr/>
        </p:nvGraphicFramePr>
        <p:xfrm>
          <a:off x="2890075" y="1711400"/>
          <a:ext cx="3000000" cy="3000000"/>
        </p:xfrm>
        <a:graphic>
          <a:graphicData uri="http://schemas.openxmlformats.org/drawingml/2006/table">
            <a:tbl>
              <a:tblPr>
                <a:noFill/>
                <a:tableStyleId>{B5CEC195-481D-4E8B-8FED-846C33C3245D}</a:tableStyleId>
              </a:tblPr>
              <a:tblGrid>
                <a:gridCol w="1681925"/>
                <a:gridCol w="1681925"/>
              </a:tblGrid>
              <a:tr h="463075">
                <a:tc>
                  <a:txBody>
                    <a:bodyPr/>
                    <a:lstStyle/>
                    <a:p>
                      <a:pPr indent="0" lvl="0" marL="0" rtl="0" algn="l">
                        <a:spcBef>
                          <a:spcPts val="0"/>
                        </a:spcBef>
                        <a:spcAft>
                          <a:spcPts val="0"/>
                        </a:spcAft>
                        <a:buNone/>
                      </a:pPr>
                      <a:r>
                        <a:rPr lang="en"/>
                        <a:t>Model</a:t>
                      </a:r>
                      <a:endParaRPr/>
                    </a:p>
                  </a:txBody>
                  <a:tcPr marT="91425" marB="91425" marR="91425" marL="91425"/>
                </a:tc>
                <a:tc>
                  <a:txBody>
                    <a:bodyPr/>
                    <a:lstStyle/>
                    <a:p>
                      <a:pPr indent="0" lvl="0" marL="0" rtl="0" algn="l">
                        <a:spcBef>
                          <a:spcPts val="0"/>
                        </a:spcBef>
                        <a:spcAft>
                          <a:spcPts val="0"/>
                        </a:spcAft>
                        <a:buNone/>
                      </a:pPr>
                      <a:r>
                        <a:rPr lang="en"/>
                        <a:t>Rouge-1</a:t>
                      </a:r>
                      <a:endParaRPr/>
                    </a:p>
                  </a:txBody>
                  <a:tcPr marT="91425" marB="91425" marR="91425" marL="91425"/>
                </a:tc>
              </a:tr>
              <a:tr h="628800">
                <a:tc>
                  <a:txBody>
                    <a:bodyPr/>
                    <a:lstStyle/>
                    <a:p>
                      <a:pPr indent="0" lvl="0" marL="0" rtl="0" algn="l">
                        <a:spcBef>
                          <a:spcPts val="0"/>
                        </a:spcBef>
                        <a:spcAft>
                          <a:spcPts val="0"/>
                        </a:spcAft>
                        <a:buNone/>
                      </a:pPr>
                      <a:r>
                        <a:rPr lang="en"/>
                        <a:t>TF-IDF based headline generator</a:t>
                      </a:r>
                      <a:endParaRPr/>
                    </a:p>
                  </a:txBody>
                  <a:tcPr marT="91425" marB="91425" marR="91425" marL="91425"/>
                </a:tc>
                <a:tc>
                  <a:txBody>
                    <a:bodyPr/>
                    <a:lstStyle/>
                    <a:p>
                      <a:pPr indent="0" lvl="0" marL="0" rtl="0" algn="l">
                        <a:spcBef>
                          <a:spcPts val="0"/>
                        </a:spcBef>
                        <a:spcAft>
                          <a:spcPts val="0"/>
                        </a:spcAft>
                        <a:buNone/>
                      </a:pPr>
                      <a:r>
                        <a:rPr lang="en"/>
                        <a:t>0.010</a:t>
                      </a:r>
                      <a:endParaRPr/>
                    </a:p>
                  </a:txBody>
                  <a:tcPr marT="91425" marB="91425" marR="91425" marL="91425"/>
                </a:tc>
              </a:tr>
              <a:tr h="628800">
                <a:tc>
                  <a:txBody>
                    <a:bodyPr/>
                    <a:lstStyle/>
                    <a:p>
                      <a:pPr indent="0" lvl="0" marL="0" rtl="0" algn="l">
                        <a:spcBef>
                          <a:spcPts val="0"/>
                        </a:spcBef>
                        <a:spcAft>
                          <a:spcPts val="0"/>
                        </a:spcAft>
                        <a:buNone/>
                      </a:pPr>
                      <a:r>
                        <a:rPr lang="en"/>
                        <a:t>T5 based headline generator</a:t>
                      </a:r>
                      <a:endParaRPr/>
                    </a:p>
                  </a:txBody>
                  <a:tcPr marT="91425" marB="91425" marR="91425" marL="91425"/>
                </a:tc>
                <a:tc>
                  <a:txBody>
                    <a:bodyPr/>
                    <a:lstStyle/>
                    <a:p>
                      <a:pPr indent="0" lvl="0" marL="0" rtl="0" algn="l">
                        <a:spcBef>
                          <a:spcPts val="0"/>
                        </a:spcBef>
                        <a:spcAft>
                          <a:spcPts val="0"/>
                        </a:spcAft>
                        <a:buNone/>
                      </a:pPr>
                      <a:r>
                        <a:rPr lang="en"/>
                        <a:t>0.041</a:t>
                      </a:r>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nvSpPr>
        <p:spPr>
          <a:xfrm>
            <a:off x="3900900" y="2107950"/>
            <a:ext cx="1342200" cy="4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0000"/>
                </a:solidFill>
                <a:latin typeface="Proxima Nova"/>
                <a:ea typeface="Proxima Nova"/>
                <a:cs typeface="Proxima Nova"/>
                <a:sym typeface="Proxima Nova"/>
              </a:rPr>
              <a:t>Thank you.</a:t>
            </a:r>
            <a:endParaRPr b="1" sz="1800">
              <a:solidFill>
                <a:srgbClr val="FF0000"/>
              </a:solidFill>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