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2" r:id="rId7"/>
    <p:sldId id="264" r:id="rId8"/>
    <p:sldId id="267" r:id="rId9"/>
    <p:sldId id="268" r:id="rId10"/>
    <p:sldId id="269" r:id="rId11"/>
    <p:sldId id="261" r:id="rId12"/>
    <p:sldId id="265" r:id="rId13"/>
    <p:sldId id="266"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p:scale>
          <a:sx n="82" d="100"/>
          <a:sy n="82" d="100"/>
        </p:scale>
        <p:origin x="1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75A55-9457-A1BA-A876-799568B3D3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853812-8D76-BA66-66F5-C7927E299C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180A4A-6B43-4ED9-E6F5-71251E0CA12D}"/>
              </a:ext>
            </a:extLst>
          </p:cNvPr>
          <p:cNvSpPr>
            <a:spLocks noGrp="1"/>
          </p:cNvSpPr>
          <p:nvPr>
            <p:ph type="dt" sz="half" idx="10"/>
          </p:nvPr>
        </p:nvSpPr>
        <p:spPr/>
        <p:txBody>
          <a:bodyPr/>
          <a:lstStyle/>
          <a:p>
            <a:fld id="{DBD1B482-ADE0-40BE-AA72-1E6EAF228718}" type="datetimeFigureOut">
              <a:rPr lang="en-US" smtClean="0"/>
              <a:t>2/18/2023</a:t>
            </a:fld>
            <a:endParaRPr lang="en-US"/>
          </a:p>
        </p:txBody>
      </p:sp>
      <p:sp>
        <p:nvSpPr>
          <p:cNvPr id="5" name="Footer Placeholder 4">
            <a:extLst>
              <a:ext uri="{FF2B5EF4-FFF2-40B4-BE49-F238E27FC236}">
                <a16:creationId xmlns:a16="http://schemas.microsoft.com/office/drawing/2014/main" id="{013E0914-6557-B7D5-E6EA-26A7D98570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8B6F4-C5DD-A1BB-116C-A5189BDB25B6}"/>
              </a:ext>
            </a:extLst>
          </p:cNvPr>
          <p:cNvSpPr>
            <a:spLocks noGrp="1"/>
          </p:cNvSpPr>
          <p:nvPr>
            <p:ph type="sldNum" sz="quarter" idx="12"/>
          </p:nvPr>
        </p:nvSpPr>
        <p:spPr/>
        <p:txBody>
          <a:bodyPr/>
          <a:lstStyle/>
          <a:p>
            <a:fld id="{F3445757-7DF6-4A30-A125-4D86CC544D70}" type="slidenum">
              <a:rPr lang="en-US" smtClean="0"/>
              <a:t>‹#›</a:t>
            </a:fld>
            <a:endParaRPr lang="en-US"/>
          </a:p>
        </p:txBody>
      </p:sp>
    </p:spTree>
    <p:extLst>
      <p:ext uri="{BB962C8B-B14F-4D97-AF65-F5344CB8AC3E}">
        <p14:creationId xmlns:p14="http://schemas.microsoft.com/office/powerpoint/2010/main" val="1054451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5419-FD6C-B9F3-9F13-1AE33E0CCA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7D57C0-072E-722F-85F7-F326151D8C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A8F87F-863F-641B-5F73-F3D97AAA885D}"/>
              </a:ext>
            </a:extLst>
          </p:cNvPr>
          <p:cNvSpPr>
            <a:spLocks noGrp="1"/>
          </p:cNvSpPr>
          <p:nvPr>
            <p:ph type="dt" sz="half" idx="10"/>
          </p:nvPr>
        </p:nvSpPr>
        <p:spPr/>
        <p:txBody>
          <a:bodyPr/>
          <a:lstStyle/>
          <a:p>
            <a:fld id="{DBD1B482-ADE0-40BE-AA72-1E6EAF228718}" type="datetimeFigureOut">
              <a:rPr lang="en-US" smtClean="0"/>
              <a:t>2/18/2023</a:t>
            </a:fld>
            <a:endParaRPr lang="en-US"/>
          </a:p>
        </p:txBody>
      </p:sp>
      <p:sp>
        <p:nvSpPr>
          <p:cNvPr id="5" name="Footer Placeholder 4">
            <a:extLst>
              <a:ext uri="{FF2B5EF4-FFF2-40B4-BE49-F238E27FC236}">
                <a16:creationId xmlns:a16="http://schemas.microsoft.com/office/drawing/2014/main" id="{C346C2DD-7D3C-D126-E81E-4C2A9761D8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71CA94-6BAA-CD0B-4F19-7706A4707412}"/>
              </a:ext>
            </a:extLst>
          </p:cNvPr>
          <p:cNvSpPr>
            <a:spLocks noGrp="1"/>
          </p:cNvSpPr>
          <p:nvPr>
            <p:ph type="sldNum" sz="quarter" idx="12"/>
          </p:nvPr>
        </p:nvSpPr>
        <p:spPr/>
        <p:txBody>
          <a:bodyPr/>
          <a:lstStyle/>
          <a:p>
            <a:fld id="{F3445757-7DF6-4A30-A125-4D86CC544D70}" type="slidenum">
              <a:rPr lang="en-US" smtClean="0"/>
              <a:t>‹#›</a:t>
            </a:fld>
            <a:endParaRPr lang="en-US"/>
          </a:p>
        </p:txBody>
      </p:sp>
    </p:spTree>
    <p:extLst>
      <p:ext uri="{BB962C8B-B14F-4D97-AF65-F5344CB8AC3E}">
        <p14:creationId xmlns:p14="http://schemas.microsoft.com/office/powerpoint/2010/main" val="172924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CA83B2-16CA-340B-AF8D-33893FAD91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9B607E-BD45-CF8C-0515-31158D9F0B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8FF3BA-8A3B-F45D-0F89-326C026A51B3}"/>
              </a:ext>
            </a:extLst>
          </p:cNvPr>
          <p:cNvSpPr>
            <a:spLocks noGrp="1"/>
          </p:cNvSpPr>
          <p:nvPr>
            <p:ph type="dt" sz="half" idx="10"/>
          </p:nvPr>
        </p:nvSpPr>
        <p:spPr/>
        <p:txBody>
          <a:bodyPr/>
          <a:lstStyle/>
          <a:p>
            <a:fld id="{DBD1B482-ADE0-40BE-AA72-1E6EAF228718}" type="datetimeFigureOut">
              <a:rPr lang="en-US" smtClean="0"/>
              <a:t>2/18/2023</a:t>
            </a:fld>
            <a:endParaRPr lang="en-US"/>
          </a:p>
        </p:txBody>
      </p:sp>
      <p:sp>
        <p:nvSpPr>
          <p:cNvPr id="5" name="Footer Placeholder 4">
            <a:extLst>
              <a:ext uri="{FF2B5EF4-FFF2-40B4-BE49-F238E27FC236}">
                <a16:creationId xmlns:a16="http://schemas.microsoft.com/office/drawing/2014/main" id="{E04462B8-28CB-0234-06AC-62A3B4BF3B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F37D34-60F5-1A43-850B-F4C4B9FD4BF2}"/>
              </a:ext>
            </a:extLst>
          </p:cNvPr>
          <p:cNvSpPr>
            <a:spLocks noGrp="1"/>
          </p:cNvSpPr>
          <p:nvPr>
            <p:ph type="sldNum" sz="quarter" idx="12"/>
          </p:nvPr>
        </p:nvSpPr>
        <p:spPr/>
        <p:txBody>
          <a:bodyPr/>
          <a:lstStyle/>
          <a:p>
            <a:fld id="{F3445757-7DF6-4A30-A125-4D86CC544D70}" type="slidenum">
              <a:rPr lang="en-US" smtClean="0"/>
              <a:t>‹#›</a:t>
            </a:fld>
            <a:endParaRPr lang="en-US"/>
          </a:p>
        </p:txBody>
      </p:sp>
    </p:spTree>
    <p:extLst>
      <p:ext uri="{BB962C8B-B14F-4D97-AF65-F5344CB8AC3E}">
        <p14:creationId xmlns:p14="http://schemas.microsoft.com/office/powerpoint/2010/main" val="1240727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9817-ADCD-2682-382B-8004CB7E1C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115549-3D6D-7104-1B0F-881067CAC6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811497-F37F-973D-C4D8-FDF7D6A2AB3F}"/>
              </a:ext>
            </a:extLst>
          </p:cNvPr>
          <p:cNvSpPr>
            <a:spLocks noGrp="1"/>
          </p:cNvSpPr>
          <p:nvPr>
            <p:ph type="dt" sz="half" idx="10"/>
          </p:nvPr>
        </p:nvSpPr>
        <p:spPr/>
        <p:txBody>
          <a:bodyPr/>
          <a:lstStyle/>
          <a:p>
            <a:fld id="{DBD1B482-ADE0-40BE-AA72-1E6EAF228718}" type="datetimeFigureOut">
              <a:rPr lang="en-US" smtClean="0"/>
              <a:t>2/18/2023</a:t>
            </a:fld>
            <a:endParaRPr lang="en-US"/>
          </a:p>
        </p:txBody>
      </p:sp>
      <p:sp>
        <p:nvSpPr>
          <p:cNvPr id="5" name="Footer Placeholder 4">
            <a:extLst>
              <a:ext uri="{FF2B5EF4-FFF2-40B4-BE49-F238E27FC236}">
                <a16:creationId xmlns:a16="http://schemas.microsoft.com/office/drawing/2014/main" id="{B2B4B9F5-F15E-84CD-0245-40FEF9B861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92BF08-D33F-8ACA-DA44-72560B96DF55}"/>
              </a:ext>
            </a:extLst>
          </p:cNvPr>
          <p:cNvSpPr>
            <a:spLocks noGrp="1"/>
          </p:cNvSpPr>
          <p:nvPr>
            <p:ph type="sldNum" sz="quarter" idx="12"/>
          </p:nvPr>
        </p:nvSpPr>
        <p:spPr/>
        <p:txBody>
          <a:bodyPr/>
          <a:lstStyle/>
          <a:p>
            <a:fld id="{F3445757-7DF6-4A30-A125-4D86CC544D70}" type="slidenum">
              <a:rPr lang="en-US" smtClean="0"/>
              <a:t>‹#›</a:t>
            </a:fld>
            <a:endParaRPr lang="en-US"/>
          </a:p>
        </p:txBody>
      </p:sp>
    </p:spTree>
    <p:extLst>
      <p:ext uri="{BB962C8B-B14F-4D97-AF65-F5344CB8AC3E}">
        <p14:creationId xmlns:p14="http://schemas.microsoft.com/office/powerpoint/2010/main" val="326033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F37AC-1F79-56C4-F8B7-E0A50F326C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363919-99CC-8F4F-3B95-722F4E3215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611C75-FA55-FD69-E5D0-DFE46C35E13F}"/>
              </a:ext>
            </a:extLst>
          </p:cNvPr>
          <p:cNvSpPr>
            <a:spLocks noGrp="1"/>
          </p:cNvSpPr>
          <p:nvPr>
            <p:ph type="dt" sz="half" idx="10"/>
          </p:nvPr>
        </p:nvSpPr>
        <p:spPr/>
        <p:txBody>
          <a:bodyPr/>
          <a:lstStyle/>
          <a:p>
            <a:fld id="{DBD1B482-ADE0-40BE-AA72-1E6EAF228718}" type="datetimeFigureOut">
              <a:rPr lang="en-US" smtClean="0"/>
              <a:t>2/18/2023</a:t>
            </a:fld>
            <a:endParaRPr lang="en-US"/>
          </a:p>
        </p:txBody>
      </p:sp>
      <p:sp>
        <p:nvSpPr>
          <p:cNvPr id="5" name="Footer Placeholder 4">
            <a:extLst>
              <a:ext uri="{FF2B5EF4-FFF2-40B4-BE49-F238E27FC236}">
                <a16:creationId xmlns:a16="http://schemas.microsoft.com/office/drawing/2014/main" id="{46B1B0FC-1383-34C6-72FA-172B4A203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D6E8C-57D8-7031-922B-61EEE1DB20E6}"/>
              </a:ext>
            </a:extLst>
          </p:cNvPr>
          <p:cNvSpPr>
            <a:spLocks noGrp="1"/>
          </p:cNvSpPr>
          <p:nvPr>
            <p:ph type="sldNum" sz="quarter" idx="12"/>
          </p:nvPr>
        </p:nvSpPr>
        <p:spPr/>
        <p:txBody>
          <a:bodyPr/>
          <a:lstStyle/>
          <a:p>
            <a:fld id="{F3445757-7DF6-4A30-A125-4D86CC544D70}" type="slidenum">
              <a:rPr lang="en-US" smtClean="0"/>
              <a:t>‹#›</a:t>
            </a:fld>
            <a:endParaRPr lang="en-US"/>
          </a:p>
        </p:txBody>
      </p:sp>
    </p:spTree>
    <p:extLst>
      <p:ext uri="{BB962C8B-B14F-4D97-AF65-F5344CB8AC3E}">
        <p14:creationId xmlns:p14="http://schemas.microsoft.com/office/powerpoint/2010/main" val="4080771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1504-FD6C-DCE4-1C2A-A802453C7B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474043-089E-6D63-63C6-757E142144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011A33-DC40-07D2-A865-8E9FB2C300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6AD18E-79E6-807A-4D79-8C1C1C6D92AF}"/>
              </a:ext>
            </a:extLst>
          </p:cNvPr>
          <p:cNvSpPr>
            <a:spLocks noGrp="1"/>
          </p:cNvSpPr>
          <p:nvPr>
            <p:ph type="dt" sz="half" idx="10"/>
          </p:nvPr>
        </p:nvSpPr>
        <p:spPr/>
        <p:txBody>
          <a:bodyPr/>
          <a:lstStyle/>
          <a:p>
            <a:fld id="{DBD1B482-ADE0-40BE-AA72-1E6EAF228718}" type="datetimeFigureOut">
              <a:rPr lang="en-US" smtClean="0"/>
              <a:t>2/18/2023</a:t>
            </a:fld>
            <a:endParaRPr lang="en-US"/>
          </a:p>
        </p:txBody>
      </p:sp>
      <p:sp>
        <p:nvSpPr>
          <p:cNvPr id="6" name="Footer Placeholder 5">
            <a:extLst>
              <a:ext uri="{FF2B5EF4-FFF2-40B4-BE49-F238E27FC236}">
                <a16:creationId xmlns:a16="http://schemas.microsoft.com/office/drawing/2014/main" id="{417929B8-C1E7-3749-EB05-E45932A9F1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6D3985-AFFA-FA11-36AD-6D30B3A95CA0}"/>
              </a:ext>
            </a:extLst>
          </p:cNvPr>
          <p:cNvSpPr>
            <a:spLocks noGrp="1"/>
          </p:cNvSpPr>
          <p:nvPr>
            <p:ph type="sldNum" sz="quarter" idx="12"/>
          </p:nvPr>
        </p:nvSpPr>
        <p:spPr/>
        <p:txBody>
          <a:bodyPr/>
          <a:lstStyle/>
          <a:p>
            <a:fld id="{F3445757-7DF6-4A30-A125-4D86CC544D70}" type="slidenum">
              <a:rPr lang="en-US" smtClean="0"/>
              <a:t>‹#›</a:t>
            </a:fld>
            <a:endParaRPr lang="en-US"/>
          </a:p>
        </p:txBody>
      </p:sp>
    </p:spTree>
    <p:extLst>
      <p:ext uri="{BB962C8B-B14F-4D97-AF65-F5344CB8AC3E}">
        <p14:creationId xmlns:p14="http://schemas.microsoft.com/office/powerpoint/2010/main" val="36206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4C8AF-ED8E-E911-D9FD-65C0544B1B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FBA5B5-5C5A-BB31-992A-EF5EEF6BB7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656CD4-1F50-D61B-FC92-EBE0CC6612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142E93-E7F8-E4E5-5AEE-30E536AE46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645168-FBE8-0B74-8B3E-2E5166200C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67D2E8-0789-BA3C-A5EA-829EE956E1AE}"/>
              </a:ext>
            </a:extLst>
          </p:cNvPr>
          <p:cNvSpPr>
            <a:spLocks noGrp="1"/>
          </p:cNvSpPr>
          <p:nvPr>
            <p:ph type="dt" sz="half" idx="10"/>
          </p:nvPr>
        </p:nvSpPr>
        <p:spPr/>
        <p:txBody>
          <a:bodyPr/>
          <a:lstStyle/>
          <a:p>
            <a:fld id="{DBD1B482-ADE0-40BE-AA72-1E6EAF228718}" type="datetimeFigureOut">
              <a:rPr lang="en-US" smtClean="0"/>
              <a:t>2/18/2023</a:t>
            </a:fld>
            <a:endParaRPr lang="en-US"/>
          </a:p>
        </p:txBody>
      </p:sp>
      <p:sp>
        <p:nvSpPr>
          <p:cNvPr id="8" name="Footer Placeholder 7">
            <a:extLst>
              <a:ext uri="{FF2B5EF4-FFF2-40B4-BE49-F238E27FC236}">
                <a16:creationId xmlns:a16="http://schemas.microsoft.com/office/drawing/2014/main" id="{FD5A33E2-45B5-1A76-58C8-DDF7D62613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B1687F-43A0-7440-C4D4-636197BD8FAC}"/>
              </a:ext>
            </a:extLst>
          </p:cNvPr>
          <p:cNvSpPr>
            <a:spLocks noGrp="1"/>
          </p:cNvSpPr>
          <p:nvPr>
            <p:ph type="sldNum" sz="quarter" idx="12"/>
          </p:nvPr>
        </p:nvSpPr>
        <p:spPr/>
        <p:txBody>
          <a:bodyPr/>
          <a:lstStyle/>
          <a:p>
            <a:fld id="{F3445757-7DF6-4A30-A125-4D86CC544D70}" type="slidenum">
              <a:rPr lang="en-US" smtClean="0"/>
              <a:t>‹#›</a:t>
            </a:fld>
            <a:endParaRPr lang="en-US"/>
          </a:p>
        </p:txBody>
      </p:sp>
    </p:spTree>
    <p:extLst>
      <p:ext uri="{BB962C8B-B14F-4D97-AF65-F5344CB8AC3E}">
        <p14:creationId xmlns:p14="http://schemas.microsoft.com/office/powerpoint/2010/main" val="94408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F1359-DBA8-07F8-1B1E-43C901F170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63B0DA-B0EE-6ADE-B8DA-6D6178606CCA}"/>
              </a:ext>
            </a:extLst>
          </p:cNvPr>
          <p:cNvSpPr>
            <a:spLocks noGrp="1"/>
          </p:cNvSpPr>
          <p:nvPr>
            <p:ph type="dt" sz="half" idx="10"/>
          </p:nvPr>
        </p:nvSpPr>
        <p:spPr/>
        <p:txBody>
          <a:bodyPr/>
          <a:lstStyle/>
          <a:p>
            <a:fld id="{DBD1B482-ADE0-40BE-AA72-1E6EAF228718}" type="datetimeFigureOut">
              <a:rPr lang="en-US" smtClean="0"/>
              <a:t>2/18/2023</a:t>
            </a:fld>
            <a:endParaRPr lang="en-US"/>
          </a:p>
        </p:txBody>
      </p:sp>
      <p:sp>
        <p:nvSpPr>
          <p:cNvPr id="4" name="Footer Placeholder 3">
            <a:extLst>
              <a:ext uri="{FF2B5EF4-FFF2-40B4-BE49-F238E27FC236}">
                <a16:creationId xmlns:a16="http://schemas.microsoft.com/office/drawing/2014/main" id="{3657B48F-07BC-C9FE-8AED-9F520BE5C3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FA366C-2D2D-2CA2-CAD5-5328D569A6C4}"/>
              </a:ext>
            </a:extLst>
          </p:cNvPr>
          <p:cNvSpPr>
            <a:spLocks noGrp="1"/>
          </p:cNvSpPr>
          <p:nvPr>
            <p:ph type="sldNum" sz="quarter" idx="12"/>
          </p:nvPr>
        </p:nvSpPr>
        <p:spPr/>
        <p:txBody>
          <a:bodyPr/>
          <a:lstStyle/>
          <a:p>
            <a:fld id="{F3445757-7DF6-4A30-A125-4D86CC544D70}" type="slidenum">
              <a:rPr lang="en-US" smtClean="0"/>
              <a:t>‹#›</a:t>
            </a:fld>
            <a:endParaRPr lang="en-US"/>
          </a:p>
        </p:txBody>
      </p:sp>
    </p:spTree>
    <p:extLst>
      <p:ext uri="{BB962C8B-B14F-4D97-AF65-F5344CB8AC3E}">
        <p14:creationId xmlns:p14="http://schemas.microsoft.com/office/powerpoint/2010/main" val="1019601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2C19DF-98D9-2B6F-05C6-83D3406693A5}"/>
              </a:ext>
            </a:extLst>
          </p:cNvPr>
          <p:cNvSpPr>
            <a:spLocks noGrp="1"/>
          </p:cNvSpPr>
          <p:nvPr>
            <p:ph type="dt" sz="half" idx="10"/>
          </p:nvPr>
        </p:nvSpPr>
        <p:spPr/>
        <p:txBody>
          <a:bodyPr/>
          <a:lstStyle/>
          <a:p>
            <a:fld id="{DBD1B482-ADE0-40BE-AA72-1E6EAF228718}" type="datetimeFigureOut">
              <a:rPr lang="en-US" smtClean="0"/>
              <a:t>2/18/2023</a:t>
            </a:fld>
            <a:endParaRPr lang="en-US"/>
          </a:p>
        </p:txBody>
      </p:sp>
      <p:sp>
        <p:nvSpPr>
          <p:cNvPr id="3" name="Footer Placeholder 2">
            <a:extLst>
              <a:ext uri="{FF2B5EF4-FFF2-40B4-BE49-F238E27FC236}">
                <a16:creationId xmlns:a16="http://schemas.microsoft.com/office/drawing/2014/main" id="{B42D95BC-BDD3-328F-08EC-1C42457799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7D63F6-F7B4-5DE6-F351-B60A588A387C}"/>
              </a:ext>
            </a:extLst>
          </p:cNvPr>
          <p:cNvSpPr>
            <a:spLocks noGrp="1"/>
          </p:cNvSpPr>
          <p:nvPr>
            <p:ph type="sldNum" sz="quarter" idx="12"/>
          </p:nvPr>
        </p:nvSpPr>
        <p:spPr/>
        <p:txBody>
          <a:bodyPr/>
          <a:lstStyle/>
          <a:p>
            <a:fld id="{F3445757-7DF6-4A30-A125-4D86CC544D70}" type="slidenum">
              <a:rPr lang="en-US" smtClean="0"/>
              <a:t>‹#›</a:t>
            </a:fld>
            <a:endParaRPr lang="en-US"/>
          </a:p>
        </p:txBody>
      </p:sp>
    </p:spTree>
    <p:extLst>
      <p:ext uri="{BB962C8B-B14F-4D97-AF65-F5344CB8AC3E}">
        <p14:creationId xmlns:p14="http://schemas.microsoft.com/office/powerpoint/2010/main" val="3810201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E03D0-A359-0F95-4445-E92BC81839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048146-ABCC-D275-25DE-4ED0649480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B11235-85E4-5370-7C70-6FF5327C80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39CD6C-D14F-A725-508C-A59DC8281603}"/>
              </a:ext>
            </a:extLst>
          </p:cNvPr>
          <p:cNvSpPr>
            <a:spLocks noGrp="1"/>
          </p:cNvSpPr>
          <p:nvPr>
            <p:ph type="dt" sz="half" idx="10"/>
          </p:nvPr>
        </p:nvSpPr>
        <p:spPr/>
        <p:txBody>
          <a:bodyPr/>
          <a:lstStyle/>
          <a:p>
            <a:fld id="{DBD1B482-ADE0-40BE-AA72-1E6EAF228718}" type="datetimeFigureOut">
              <a:rPr lang="en-US" smtClean="0"/>
              <a:t>2/18/2023</a:t>
            </a:fld>
            <a:endParaRPr lang="en-US"/>
          </a:p>
        </p:txBody>
      </p:sp>
      <p:sp>
        <p:nvSpPr>
          <p:cNvPr id="6" name="Footer Placeholder 5">
            <a:extLst>
              <a:ext uri="{FF2B5EF4-FFF2-40B4-BE49-F238E27FC236}">
                <a16:creationId xmlns:a16="http://schemas.microsoft.com/office/drawing/2014/main" id="{1180D5F5-9209-79C0-E0FE-6A7F52D501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10368A-840F-FD76-F370-341A20E304B8}"/>
              </a:ext>
            </a:extLst>
          </p:cNvPr>
          <p:cNvSpPr>
            <a:spLocks noGrp="1"/>
          </p:cNvSpPr>
          <p:nvPr>
            <p:ph type="sldNum" sz="quarter" idx="12"/>
          </p:nvPr>
        </p:nvSpPr>
        <p:spPr/>
        <p:txBody>
          <a:bodyPr/>
          <a:lstStyle/>
          <a:p>
            <a:fld id="{F3445757-7DF6-4A30-A125-4D86CC544D70}" type="slidenum">
              <a:rPr lang="en-US" smtClean="0"/>
              <a:t>‹#›</a:t>
            </a:fld>
            <a:endParaRPr lang="en-US"/>
          </a:p>
        </p:txBody>
      </p:sp>
    </p:spTree>
    <p:extLst>
      <p:ext uri="{BB962C8B-B14F-4D97-AF65-F5344CB8AC3E}">
        <p14:creationId xmlns:p14="http://schemas.microsoft.com/office/powerpoint/2010/main" val="2153383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2A95C-7595-F7E5-AF7C-8A20B99E34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DBE44-C2E1-C12F-3AB2-3282734529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D9387C-60CF-5011-8226-E6F0EA9308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840463-0829-7920-8492-A92DAF97CDC5}"/>
              </a:ext>
            </a:extLst>
          </p:cNvPr>
          <p:cNvSpPr>
            <a:spLocks noGrp="1"/>
          </p:cNvSpPr>
          <p:nvPr>
            <p:ph type="dt" sz="half" idx="10"/>
          </p:nvPr>
        </p:nvSpPr>
        <p:spPr/>
        <p:txBody>
          <a:bodyPr/>
          <a:lstStyle/>
          <a:p>
            <a:fld id="{DBD1B482-ADE0-40BE-AA72-1E6EAF228718}" type="datetimeFigureOut">
              <a:rPr lang="en-US" smtClean="0"/>
              <a:t>2/18/2023</a:t>
            </a:fld>
            <a:endParaRPr lang="en-US"/>
          </a:p>
        </p:txBody>
      </p:sp>
      <p:sp>
        <p:nvSpPr>
          <p:cNvPr id="6" name="Footer Placeholder 5">
            <a:extLst>
              <a:ext uri="{FF2B5EF4-FFF2-40B4-BE49-F238E27FC236}">
                <a16:creationId xmlns:a16="http://schemas.microsoft.com/office/drawing/2014/main" id="{30E3F0D3-115F-9C85-37CB-287AD60385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229761-4414-ADE1-A7D2-5D9ED19C89A4}"/>
              </a:ext>
            </a:extLst>
          </p:cNvPr>
          <p:cNvSpPr>
            <a:spLocks noGrp="1"/>
          </p:cNvSpPr>
          <p:nvPr>
            <p:ph type="sldNum" sz="quarter" idx="12"/>
          </p:nvPr>
        </p:nvSpPr>
        <p:spPr/>
        <p:txBody>
          <a:bodyPr/>
          <a:lstStyle/>
          <a:p>
            <a:fld id="{F3445757-7DF6-4A30-A125-4D86CC544D70}" type="slidenum">
              <a:rPr lang="en-US" smtClean="0"/>
              <a:t>‹#›</a:t>
            </a:fld>
            <a:endParaRPr lang="en-US"/>
          </a:p>
        </p:txBody>
      </p:sp>
    </p:spTree>
    <p:extLst>
      <p:ext uri="{BB962C8B-B14F-4D97-AF65-F5344CB8AC3E}">
        <p14:creationId xmlns:p14="http://schemas.microsoft.com/office/powerpoint/2010/main" val="334024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7CD75F-D8E4-507A-6275-6027F4B8BD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6450F9-4758-0E34-AB00-8CE9B74895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1C9008-BB9B-60E5-484F-9E5C4B41AA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B482-ADE0-40BE-AA72-1E6EAF228718}" type="datetimeFigureOut">
              <a:rPr lang="en-US" smtClean="0"/>
              <a:t>2/18/2023</a:t>
            </a:fld>
            <a:endParaRPr lang="en-US"/>
          </a:p>
        </p:txBody>
      </p:sp>
      <p:sp>
        <p:nvSpPr>
          <p:cNvPr id="5" name="Footer Placeholder 4">
            <a:extLst>
              <a:ext uri="{FF2B5EF4-FFF2-40B4-BE49-F238E27FC236}">
                <a16:creationId xmlns:a16="http://schemas.microsoft.com/office/drawing/2014/main" id="{FE8059FE-E1E3-6E7F-7CD5-9D9FAEB86D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B3A01D-6DF2-3AFE-7D81-D0250043AC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45757-7DF6-4A30-A125-4D86CC544D70}" type="slidenum">
              <a:rPr lang="en-US" smtClean="0"/>
              <a:t>‹#›</a:t>
            </a:fld>
            <a:endParaRPr lang="en-US"/>
          </a:p>
        </p:txBody>
      </p:sp>
    </p:spTree>
    <p:extLst>
      <p:ext uri="{BB962C8B-B14F-4D97-AF65-F5344CB8AC3E}">
        <p14:creationId xmlns:p14="http://schemas.microsoft.com/office/powerpoint/2010/main" val="4026211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code/fnmalik2002/layoffs-2022-dataset-eda" TargetMode="External"/><Relationship Id="rId2" Type="http://schemas.openxmlformats.org/officeDocument/2006/relationships/hyperlink" Target="https://www.kaggle.com/code/shivsharma123/lay-offs-data-analysis/notebook" TargetMode="External"/><Relationship Id="rId1" Type="http://schemas.openxmlformats.org/officeDocument/2006/relationships/slideLayout" Target="../slideLayouts/slideLayout2.xml"/><Relationship Id="rId6" Type="http://schemas.openxmlformats.org/officeDocument/2006/relationships/hyperlink" Target="https://layoffs.fyi/category/analysis/" TargetMode="External"/><Relationship Id="rId5" Type="http://schemas.openxmlformats.org/officeDocument/2006/relationships/hyperlink" Target="https://www.tutorialspoint.com/r/r_line_graphs.htm" TargetMode="External"/><Relationship Id="rId4" Type="http://schemas.openxmlformats.org/officeDocument/2006/relationships/hyperlink" Target="https://www.statmethods.net/graphs/scatterplot.ht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slide" Target="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B515F8-1A9D-413B-E4E1-6DDD649CBC4F}"/>
              </a:ext>
            </a:extLst>
          </p:cNvPr>
          <p:cNvSpPr>
            <a:spLocks noGrp="1"/>
          </p:cNvSpPr>
          <p:nvPr>
            <p:ph type="ctrTitle"/>
          </p:nvPr>
        </p:nvSpPr>
        <p:spPr>
          <a:xfrm>
            <a:off x="4038600" y="1939159"/>
            <a:ext cx="7644627" cy="2751086"/>
          </a:xfrm>
        </p:spPr>
        <p:txBody>
          <a:bodyPr>
            <a:normAutofit/>
          </a:bodyPr>
          <a:lstStyle/>
          <a:p>
            <a:r>
              <a:rPr lang="en-US" dirty="0"/>
              <a:t>Module 6 Final Project</a:t>
            </a:r>
            <a:br>
              <a:rPr lang="en-US" dirty="0"/>
            </a:br>
            <a:r>
              <a:rPr lang="en-US" dirty="0"/>
              <a:t>Data Analysis</a:t>
            </a:r>
            <a:br>
              <a:rPr lang="en-US" dirty="0"/>
            </a:br>
            <a:endParaRPr lang="en-US" dirty="0"/>
          </a:p>
        </p:txBody>
      </p:sp>
      <p:sp>
        <p:nvSpPr>
          <p:cNvPr id="3" name="Subtitle 2">
            <a:extLst>
              <a:ext uri="{FF2B5EF4-FFF2-40B4-BE49-F238E27FC236}">
                <a16:creationId xmlns:a16="http://schemas.microsoft.com/office/drawing/2014/main" id="{DF267DD0-66DD-54DC-A5AD-DC5C5DBE32C7}"/>
              </a:ext>
            </a:extLst>
          </p:cNvPr>
          <p:cNvSpPr>
            <a:spLocks noGrp="1"/>
          </p:cNvSpPr>
          <p:nvPr>
            <p:ph type="subTitle" idx="1"/>
          </p:nvPr>
        </p:nvSpPr>
        <p:spPr>
          <a:xfrm>
            <a:off x="4038600" y="4782320"/>
            <a:ext cx="7644627" cy="1329443"/>
          </a:xfrm>
        </p:spPr>
        <p:txBody>
          <a:bodyPr>
            <a:normAutofit/>
          </a:bodyPr>
          <a:lstStyle/>
          <a:p>
            <a:pPr algn="r"/>
            <a:r>
              <a:rPr lang="en-US" dirty="0"/>
              <a:t>By</a:t>
            </a:r>
          </a:p>
          <a:p>
            <a:pPr algn="r"/>
            <a:r>
              <a:rPr lang="en-US" dirty="0"/>
              <a:t>Bhavana Deshetty</a:t>
            </a:r>
          </a:p>
        </p:txBody>
      </p:sp>
    </p:spTree>
    <p:extLst>
      <p:ext uri="{BB962C8B-B14F-4D97-AF65-F5344CB8AC3E}">
        <p14:creationId xmlns:p14="http://schemas.microsoft.com/office/powerpoint/2010/main" val="1139859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FFB7-820E-4353-9000-95E5C9A447A4}"/>
              </a:ext>
            </a:extLst>
          </p:cNvPr>
          <p:cNvSpPr>
            <a:spLocks noGrp="1"/>
          </p:cNvSpPr>
          <p:nvPr>
            <p:ph type="title"/>
          </p:nvPr>
        </p:nvSpPr>
        <p:spPr/>
        <p:txBody>
          <a:bodyPr>
            <a:normAutofit fontScale="90000"/>
          </a:bodyPr>
          <a:lstStyle/>
          <a:p>
            <a:pPr marL="0" marR="0"/>
            <a:r>
              <a:rPr lang="en-US" sz="1800" dirty="0">
                <a:effectLst/>
                <a:latin typeface="Times New Roman" panose="02020603050405020304" pitchFamily="18" charset="0"/>
                <a:ea typeface="Times New Roman" panose="02020603050405020304" pitchFamily="18" charset="0"/>
              </a:rPr>
              <a:t>The global yearly layoff trend corresponds to the global yearly layoff trend in the sense that layoffs were higher in 2020, then declined in 2021, then exploded in 2022. This shows that United States is unproportionally affected by layoffs, compared to the rest of the world.</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could be because most of the data in the dataset is about the United States.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4" name="Content Placeholder 3" descr="Chart&#10;&#10;Description automatically generated">
            <a:extLst>
              <a:ext uri="{FF2B5EF4-FFF2-40B4-BE49-F238E27FC236}">
                <a16:creationId xmlns:a16="http://schemas.microsoft.com/office/drawing/2014/main" id="{EE604173-E1A0-79A4-AEA6-549A56647E8F}"/>
              </a:ext>
            </a:extLst>
          </p:cNvPr>
          <p:cNvPicPr>
            <a:picLocks noGrp="1" noChangeAspect="1"/>
          </p:cNvPicPr>
          <p:nvPr>
            <p:ph idx="1"/>
          </p:nvPr>
        </p:nvPicPr>
        <p:blipFill>
          <a:blip r:embed="rId2"/>
          <a:stretch>
            <a:fillRect/>
          </a:stretch>
        </p:blipFill>
        <p:spPr>
          <a:xfrm>
            <a:off x="3785042" y="1825625"/>
            <a:ext cx="4621916" cy="4351338"/>
          </a:xfrm>
          <a:prstGeom prst="rect">
            <a:avLst/>
          </a:prstGeom>
        </p:spPr>
      </p:pic>
    </p:spTree>
    <p:extLst>
      <p:ext uri="{BB962C8B-B14F-4D97-AF65-F5344CB8AC3E}">
        <p14:creationId xmlns:p14="http://schemas.microsoft.com/office/powerpoint/2010/main" val="2647635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C0A4B-916E-D61C-8786-9607B4E97740}"/>
              </a:ext>
            </a:extLst>
          </p:cNvPr>
          <p:cNvSpPr>
            <a:spLocks noGrp="1"/>
          </p:cNvSpPr>
          <p:nvPr>
            <p:ph type="title"/>
          </p:nvPr>
        </p:nvSpPr>
        <p:spPr/>
        <p:txBody>
          <a:bodyPr>
            <a:normAutofit/>
          </a:bodyPr>
          <a:lstStyle/>
          <a:p>
            <a:r>
              <a:rPr lang="en-US" sz="3200" dirty="0">
                <a:latin typeface="+mn-lt"/>
              </a:rPr>
              <a:t>Difficulties faced using dataset</a:t>
            </a:r>
          </a:p>
        </p:txBody>
      </p:sp>
      <p:sp>
        <p:nvSpPr>
          <p:cNvPr id="3" name="Content Placeholder 2">
            <a:extLst>
              <a:ext uri="{FF2B5EF4-FFF2-40B4-BE49-F238E27FC236}">
                <a16:creationId xmlns:a16="http://schemas.microsoft.com/office/drawing/2014/main" id="{62EA1F2D-C3F4-706C-269F-595C608A07B1}"/>
              </a:ext>
            </a:extLst>
          </p:cNvPr>
          <p:cNvSpPr>
            <a:spLocks noGrp="1"/>
          </p:cNvSpPr>
          <p:nvPr>
            <p:ph idx="1"/>
          </p:nvPr>
        </p:nvSpPr>
        <p:spPr/>
        <p:txBody>
          <a:bodyPr/>
          <a:lstStyle/>
          <a:p>
            <a:pPr>
              <a:buFont typeface="Arial" panose="020B0604020202020204" pitchFamily="34" charset="0"/>
              <a:buChar char="•"/>
            </a:pPr>
            <a:r>
              <a:rPr lang="en-US" sz="1600" dirty="0"/>
              <a:t>There were lots of record missing in the dataset and records from 1,300 companies is not enough to give us a proper idea about lay offs.</a:t>
            </a:r>
          </a:p>
          <a:p>
            <a:pPr>
              <a:buFont typeface="Arial" panose="020B0604020202020204" pitchFamily="34" charset="0"/>
              <a:buChar char="•"/>
            </a:pPr>
            <a:r>
              <a:rPr lang="en-US" sz="1600" dirty="0"/>
              <a:t>If we can get at least data with a size 10K would be great to understand the impact, but then </a:t>
            </a:r>
            <a:r>
              <a:rPr lang="en-US" sz="1600" dirty="0" err="1"/>
              <a:t>i</a:t>
            </a:r>
            <a:r>
              <a:rPr lang="en-US" sz="1600" dirty="0"/>
              <a:t> have used mean computation method which is a useful statistic as it summarizes the central tendency of the data. However, it can be sensitive to extreme values or outliers in the data. In some cases, other measures of central tendency, such as the median or mode, may be more appropriate.</a:t>
            </a:r>
          </a:p>
        </p:txBody>
      </p:sp>
    </p:spTree>
    <p:extLst>
      <p:ext uri="{BB962C8B-B14F-4D97-AF65-F5344CB8AC3E}">
        <p14:creationId xmlns:p14="http://schemas.microsoft.com/office/powerpoint/2010/main" val="2972166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1B714-D5AB-3A13-1AAC-EA4FC1652686}"/>
              </a:ext>
            </a:extLst>
          </p:cNvPr>
          <p:cNvSpPr>
            <a:spLocks noGrp="1"/>
          </p:cNvSpPr>
          <p:nvPr>
            <p:ph type="title"/>
          </p:nvPr>
        </p:nvSpPr>
        <p:spPr>
          <a:xfrm>
            <a:off x="838200" y="318471"/>
            <a:ext cx="10515600" cy="1325563"/>
          </a:xfrm>
        </p:spPr>
        <p:txBody>
          <a:bodyPr>
            <a:normAutofit/>
          </a:bodyPr>
          <a:lstStyle/>
          <a:p>
            <a:r>
              <a:rPr lang="en-US" sz="3200" dirty="0">
                <a:latin typeface="+mn-lt"/>
              </a:rPr>
              <a:t>Key considerations</a:t>
            </a:r>
          </a:p>
        </p:txBody>
      </p:sp>
      <p:sp>
        <p:nvSpPr>
          <p:cNvPr id="3" name="Content Placeholder 2">
            <a:extLst>
              <a:ext uri="{FF2B5EF4-FFF2-40B4-BE49-F238E27FC236}">
                <a16:creationId xmlns:a16="http://schemas.microsoft.com/office/drawing/2014/main" id="{44D2C87E-A854-78E7-02F6-F0A61AD58475}"/>
              </a:ext>
            </a:extLst>
          </p:cNvPr>
          <p:cNvSpPr>
            <a:spLocks noGrp="1"/>
          </p:cNvSpPr>
          <p:nvPr>
            <p:ph idx="1"/>
          </p:nvPr>
        </p:nvSpPr>
        <p:spPr/>
        <p:txBody>
          <a:bodyPr>
            <a:normAutofit fontScale="92500" lnSpcReduction="10000"/>
          </a:bodyPr>
          <a:lstStyle/>
          <a:p>
            <a:pPr marL="0" marR="0"/>
            <a:r>
              <a:rPr lang="en-US" sz="1800" dirty="0">
                <a:effectLst/>
                <a:latin typeface="Times New Roman" panose="02020603050405020304" pitchFamily="18" charset="0"/>
                <a:ea typeface="Times New Roman" panose="02020603050405020304" pitchFamily="18" charset="0"/>
              </a:rPr>
              <a:t>The global yearly layoff trend corresponds to the global yearly layoff trend in the sense that layoffs were higher in 2020, then declined in 2021, then exploded in 2022. This shows that United States is unproportionally affected by layoffs, compared to the rest of the world.</a:t>
            </a:r>
          </a:p>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could be because most of the data in the dataset is about the United States.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Initially, the travel business was the most affected, as evidenced by layoffs in 2020, but they have recovered extremely well since then. Unexpectedly, the education and retail industries experienced a significant increase in layoffs in 2022 compared to 2020.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When compared to 2020, the travel and finance industries performed strongly in 2022.</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United States suffered most layoffs followed by India, compared to the rest of the world. More than 75% of the employees laid off since 2020 belong to USA.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Consumer industry in USA is hit hardest with layoffs in 2022 while Food industry is affected most outside USA in 2022.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Transportation and Food industries are affected by layoffs globally.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Travel industry faced considerably less layoffs globally in 2022 compared to 2022.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143827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16674-24F5-1F0B-1664-8EF65C6503B2}"/>
              </a:ext>
            </a:extLst>
          </p:cNvPr>
          <p:cNvSpPr>
            <a:spLocks noGrp="1"/>
          </p:cNvSpPr>
          <p:nvPr>
            <p:ph type="title"/>
          </p:nvPr>
        </p:nvSpPr>
        <p:spPr/>
        <p:txBody>
          <a:bodyPr/>
          <a:lstStyle/>
          <a:p>
            <a:r>
              <a:rPr lang="en-US" dirty="0" err="1"/>
              <a:t>Biblography</a:t>
            </a:r>
            <a:endParaRPr lang="en-US" dirty="0"/>
          </a:p>
        </p:txBody>
      </p:sp>
      <p:sp>
        <p:nvSpPr>
          <p:cNvPr id="3" name="Content Placeholder 2">
            <a:extLst>
              <a:ext uri="{FF2B5EF4-FFF2-40B4-BE49-F238E27FC236}">
                <a16:creationId xmlns:a16="http://schemas.microsoft.com/office/drawing/2014/main" id="{580BB6D1-85C8-4C72-33F1-495D7192B585}"/>
              </a:ext>
            </a:extLst>
          </p:cNvPr>
          <p:cNvSpPr>
            <a:spLocks noGrp="1"/>
          </p:cNvSpPr>
          <p:nvPr>
            <p:ph idx="1"/>
          </p:nvPr>
        </p:nvSpPr>
        <p:spPr/>
        <p:txBody>
          <a:bodyPr/>
          <a:lstStyle/>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 (2022b, November 21).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Lay offs Data Analysis</a:t>
            </a:r>
            <a:r>
              <a:rPr lang="en-US" sz="1800" dirty="0">
                <a:effectLst/>
                <a:latin typeface="Calibri" panose="020F0502020204030204" pitchFamily="34" charset="0"/>
                <a:ea typeface="Calibri" panose="020F0502020204030204" pitchFamily="34" charset="0"/>
                <a:cs typeface="Times New Roman" panose="02020603050405020304" pitchFamily="18" charset="0"/>
              </a:rPr>
              <a:t>. Kaggle.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https://www.kaggle.com/code/shivsharma123/lay-offs-data-analysis/notebook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 (2022b, November 17).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Layoffs 2022 dataset - EDA</a:t>
            </a:r>
            <a:r>
              <a:rPr lang="en-US" sz="1800" dirty="0">
                <a:effectLst/>
                <a:latin typeface="Calibri" panose="020F0502020204030204" pitchFamily="34" charset="0"/>
                <a:ea typeface="Calibri" panose="020F0502020204030204" pitchFamily="34" charset="0"/>
                <a:cs typeface="Times New Roman" panose="02020603050405020304" pitchFamily="18" charset="0"/>
              </a:rPr>
              <a:t>. Kaggle.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https://www.kaggle.com/code/fnmalik2002/layoffs-2022-dataset-eda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 Quick-R: Scatterplots</a:t>
            </a:r>
            <a:r>
              <a:rPr lang="en-US" sz="1800" dirty="0">
                <a:effectLst/>
                <a:latin typeface="Calibri" panose="020F0502020204030204" pitchFamily="34" charset="0"/>
                <a:ea typeface="Calibri" panose="020F0502020204030204" pitchFamily="34" charset="0"/>
                <a:cs typeface="Times New Roman" panose="02020603050405020304" pitchFamily="18" charset="0"/>
              </a:rPr>
              <a:t>. (n.d.).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https://www.statmethods.net/graphs/scatterplot.htm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R - Line Graphs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(n.d.). </a:t>
            </a:r>
            <a:r>
              <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https://www.tutorialspoint.com/r/r_line_graphs.htm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Layoffs.fyi</a:t>
            </a:r>
            <a:r>
              <a:rPr lang="en-US" sz="1800" dirty="0">
                <a:effectLst/>
                <a:latin typeface="Calibri" panose="020F0502020204030204" pitchFamily="34" charset="0"/>
                <a:ea typeface="Calibri" panose="020F0502020204030204" pitchFamily="34" charset="0"/>
                <a:cs typeface="Times New Roman" panose="02020603050405020304" pitchFamily="18" charset="0"/>
              </a:rPr>
              <a:t>. (2020, December 29).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Analysis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https://layoffs.fyi/category/analysis/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68104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0DFB5-8798-3BCE-AEFF-1B07B2BF8BC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BBDBFBA-853C-1C25-B63B-C30C3F3E702B}"/>
              </a:ext>
            </a:extLst>
          </p:cNvPr>
          <p:cNvSpPr>
            <a:spLocks noGrp="1"/>
          </p:cNvSpPr>
          <p:nvPr>
            <p:ph idx="1"/>
          </p:nvPr>
        </p:nvSpPr>
        <p:spPr/>
        <p:txBody>
          <a:bodyPr>
            <a:normAutofit/>
          </a:bodyPr>
          <a:lstStyle/>
          <a:p>
            <a:pPr marL="0" indent="0" algn="ctr">
              <a:buNone/>
            </a:pPr>
            <a:endParaRPr lang="en-US" sz="6600" dirty="0"/>
          </a:p>
          <a:p>
            <a:pPr marL="0" indent="0" algn="ctr">
              <a:buNone/>
            </a:pPr>
            <a:r>
              <a:rPr lang="en-US" sz="6600" dirty="0"/>
              <a:t>THANK YOU</a:t>
            </a:r>
          </a:p>
        </p:txBody>
      </p:sp>
    </p:spTree>
    <p:extLst>
      <p:ext uri="{BB962C8B-B14F-4D97-AF65-F5344CB8AC3E}">
        <p14:creationId xmlns:p14="http://schemas.microsoft.com/office/powerpoint/2010/main" val="428007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0D46-08C3-078B-2704-E2AEEE9650C9}"/>
              </a:ext>
            </a:extLst>
          </p:cNvPr>
          <p:cNvSpPr>
            <a:spLocks noGrp="1"/>
          </p:cNvSpPr>
          <p:nvPr>
            <p:ph type="title"/>
          </p:nvPr>
        </p:nvSpPr>
        <p:spPr/>
        <p:txBody>
          <a:bodyPr>
            <a:normAutofit/>
          </a:bodyPr>
          <a:lstStyle/>
          <a:p>
            <a:r>
              <a:rPr lang="en-US" sz="3200" b="1" dirty="0"/>
              <a:t>Summary of the dataset</a:t>
            </a:r>
          </a:p>
        </p:txBody>
      </p:sp>
      <p:sp>
        <p:nvSpPr>
          <p:cNvPr id="3" name="Content Placeholder 2">
            <a:extLst>
              <a:ext uri="{FF2B5EF4-FFF2-40B4-BE49-F238E27FC236}">
                <a16:creationId xmlns:a16="http://schemas.microsoft.com/office/drawing/2014/main" id="{AD05EBA4-8949-61F5-D674-AAF51E816738}"/>
              </a:ext>
            </a:extLst>
          </p:cNvPr>
          <p:cNvSpPr>
            <a:spLocks noGrp="1"/>
          </p:cNvSpPr>
          <p:nvPr>
            <p:ph idx="1"/>
          </p:nvPr>
        </p:nvSpPr>
        <p:spPr/>
        <p:txBody>
          <a:bodyPr>
            <a:normAutofit/>
          </a:bodyPr>
          <a:lstStyle/>
          <a:p>
            <a:r>
              <a:rPr lang="en-US" sz="1600" dirty="0">
                <a:solidFill>
                  <a:srgbClr val="000000"/>
                </a:solidFill>
                <a:effectLst/>
              </a:rPr>
              <a:t>The </a:t>
            </a:r>
            <a:r>
              <a:rPr lang="en-US" sz="1600" b="1" dirty="0">
                <a:solidFill>
                  <a:srgbClr val="000000"/>
                </a:solidFill>
                <a:effectLst/>
              </a:rPr>
              <a:t>summary()</a:t>
            </a:r>
            <a:r>
              <a:rPr lang="en-US" sz="1600" dirty="0">
                <a:solidFill>
                  <a:srgbClr val="000000"/>
                </a:solidFill>
                <a:effectLst/>
              </a:rPr>
              <a:t> function automatically calculates the </a:t>
            </a:r>
          </a:p>
          <a:p>
            <a:pPr marL="0" indent="0">
              <a:buNone/>
            </a:pPr>
            <a:r>
              <a:rPr lang="en-US" sz="1600" dirty="0">
                <a:solidFill>
                  <a:srgbClr val="000000"/>
                </a:solidFill>
                <a:effectLst/>
              </a:rPr>
              <a:t>following summary statistics for the vector.</a:t>
            </a:r>
            <a:endParaRPr lang="en-US" sz="1600" dirty="0"/>
          </a:p>
          <a:p>
            <a:r>
              <a:rPr lang="en-US" sz="1600" dirty="0"/>
              <a:t>We can see in summary that it has 9 attributes.</a:t>
            </a:r>
          </a:p>
          <a:p>
            <a:r>
              <a:rPr lang="en-US" sz="1600" dirty="0"/>
              <a:t>The minimum value for </a:t>
            </a:r>
            <a:r>
              <a:rPr lang="en-US" sz="1600" dirty="0" err="1"/>
              <a:t>total_laid_off</a:t>
            </a:r>
            <a:r>
              <a:rPr lang="en-US" sz="1600" dirty="0"/>
              <a:t> is 3.0,</a:t>
            </a:r>
          </a:p>
          <a:p>
            <a:pPr marL="0" indent="0">
              <a:buNone/>
            </a:pPr>
            <a:r>
              <a:rPr lang="en-US" sz="1600" dirty="0" err="1"/>
              <a:t>Percentage_laid_off</a:t>
            </a:r>
            <a:r>
              <a:rPr lang="en-US" sz="1600" dirty="0"/>
              <a:t> is0.0000 and </a:t>
            </a:r>
            <a:r>
              <a:rPr lang="en-US" sz="1600" dirty="0" err="1"/>
              <a:t>funds_raised</a:t>
            </a:r>
            <a:endParaRPr lang="en-US" sz="1600" dirty="0"/>
          </a:p>
          <a:p>
            <a:pPr marL="0" indent="0">
              <a:buNone/>
            </a:pPr>
            <a:r>
              <a:rPr lang="en-US" sz="1600" dirty="0"/>
              <a:t>is 0.0.</a:t>
            </a:r>
          </a:p>
          <a:p>
            <a:r>
              <a:rPr lang="en-US" sz="1600" dirty="0"/>
              <a:t>The median of </a:t>
            </a:r>
            <a:r>
              <a:rPr lang="en-US" sz="1600" dirty="0" err="1"/>
              <a:t>total_laid_off</a:t>
            </a:r>
            <a:r>
              <a:rPr lang="en-US" sz="1600" dirty="0"/>
              <a:t> is 76.0,percentage_laid_off</a:t>
            </a:r>
          </a:p>
          <a:p>
            <a:pPr marL="0" indent="0">
              <a:buNone/>
            </a:pPr>
            <a:r>
              <a:rPr lang="en-US" sz="1600" dirty="0"/>
              <a:t>is 0.1700 and funds raised is 152.0.</a:t>
            </a:r>
          </a:p>
          <a:p>
            <a:r>
              <a:rPr lang="en-US" sz="1600" dirty="0"/>
              <a:t>The mean of </a:t>
            </a:r>
            <a:r>
              <a:rPr lang="en-US" sz="1600" dirty="0" err="1"/>
              <a:t>total_laid_off</a:t>
            </a:r>
            <a:r>
              <a:rPr lang="en-US" sz="1600" dirty="0"/>
              <a:t> is 235.1,percentage_laid_off </a:t>
            </a:r>
          </a:p>
          <a:p>
            <a:pPr marL="0" indent="0">
              <a:buNone/>
            </a:pPr>
            <a:r>
              <a:rPr lang="en-US" sz="1600" dirty="0"/>
              <a:t>is 0.2592 and </a:t>
            </a:r>
            <a:r>
              <a:rPr lang="en-US" sz="1600" dirty="0" err="1"/>
              <a:t>funds_raised</a:t>
            </a:r>
            <a:r>
              <a:rPr lang="en-US" sz="1600" dirty="0"/>
              <a:t> is 822.4.</a:t>
            </a:r>
          </a:p>
        </p:txBody>
      </p:sp>
      <p:pic>
        <p:nvPicPr>
          <p:cNvPr id="4" name="Content Placeholder 4">
            <a:extLst>
              <a:ext uri="{FF2B5EF4-FFF2-40B4-BE49-F238E27FC236}">
                <a16:creationId xmlns:a16="http://schemas.microsoft.com/office/drawing/2014/main" id="{9D6006A3-CC5F-FF3A-9895-49E60AE8CF61}"/>
              </a:ext>
            </a:extLst>
          </p:cNvPr>
          <p:cNvPicPr>
            <a:picLocks noGrp="1" noChangeAspect="1"/>
          </p:cNvPicPr>
          <p:nvPr>
            <p:ph idx="1"/>
          </p:nvPr>
        </p:nvPicPr>
        <p:blipFill>
          <a:blip r:embed="rId2"/>
          <a:stretch>
            <a:fillRect/>
          </a:stretch>
        </p:blipFill>
        <p:spPr>
          <a:xfrm>
            <a:off x="6201906" y="2081439"/>
            <a:ext cx="4974514" cy="2247965"/>
          </a:xfrm>
        </p:spPr>
      </p:pic>
      <mc:AlternateContent xmlns:mc="http://schemas.openxmlformats.org/markup-compatibility/2006" xmlns:pslz="http://schemas.microsoft.com/office/powerpoint/2016/slidezoom">
        <mc:Choice Requires="pslz">
          <p:graphicFrame>
            <p:nvGraphicFramePr>
              <p:cNvPr id="6" name="Slide Zoom 5">
                <a:extLst>
                  <a:ext uri="{FF2B5EF4-FFF2-40B4-BE49-F238E27FC236}">
                    <a16:creationId xmlns:a16="http://schemas.microsoft.com/office/drawing/2014/main" id="{6D8D4682-B8F4-A93A-AC5C-1D4886560817}"/>
                  </a:ext>
                </a:extLst>
              </p:cNvPr>
              <p:cNvGraphicFramePr>
                <a:graphicFrameLocks noChangeAspect="1"/>
              </p:cNvGraphicFramePr>
              <p:nvPr>
                <p:extLst>
                  <p:ext uri="{D42A27DB-BD31-4B8C-83A1-F6EECF244321}">
                    <p14:modId xmlns:p14="http://schemas.microsoft.com/office/powerpoint/2010/main" val="3063234751"/>
                  </p:ext>
                </p:extLst>
              </p:nvPr>
            </p:nvGraphicFramePr>
            <p:xfrm>
              <a:off x="-3165769" y="1736660"/>
              <a:ext cx="3048000" cy="1714500"/>
            </p:xfrm>
            <a:graphic>
              <a:graphicData uri="http://schemas.microsoft.com/office/powerpoint/2016/slidezoom">
                <pslz:sldZm>
                  <pslz:sldZmObj sldId="258" cId="709230410">
                    <pslz:zmPr id="{DEE756E6-A771-4795-8721-6633D493B6AC}"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6" name="Slide Zoom 5">
                <a:hlinkClick r:id="rId4" action="ppaction://hlinksldjump"/>
                <a:extLst>
                  <a:ext uri="{FF2B5EF4-FFF2-40B4-BE49-F238E27FC236}">
                    <a16:creationId xmlns:a16="http://schemas.microsoft.com/office/drawing/2014/main" id="{6D8D4682-B8F4-A93A-AC5C-1D4886560817}"/>
                  </a:ext>
                </a:extLst>
              </p:cNvPr>
              <p:cNvPicPr>
                <a:picLocks noGrp="1" noRot="1" noChangeAspect="1" noMove="1" noResize="1" noEditPoints="1" noAdjustHandles="1" noChangeArrowheads="1" noChangeShapeType="1"/>
              </p:cNvPicPr>
              <p:nvPr/>
            </p:nvPicPr>
            <p:blipFill>
              <a:blip r:embed="rId5"/>
              <a:stretch>
                <a:fillRect/>
              </a:stretch>
            </p:blipFill>
            <p:spPr>
              <a:xfrm>
                <a:off x="-3165769" y="1736660"/>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709230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E83B58-B557-4121-48FF-29458D3FEAAD}"/>
              </a:ext>
            </a:extLst>
          </p:cNvPr>
          <p:cNvSpPr>
            <a:spLocks noGrp="1"/>
          </p:cNvSpPr>
          <p:nvPr>
            <p:ph type="title"/>
          </p:nvPr>
        </p:nvSpPr>
        <p:spPr>
          <a:xfrm>
            <a:off x="686834" y="1153572"/>
            <a:ext cx="3200400" cy="4461163"/>
          </a:xfrm>
        </p:spPr>
        <p:txBody>
          <a:bodyPr>
            <a:normAutofit/>
          </a:bodyPr>
          <a:lstStyle/>
          <a:p>
            <a:r>
              <a:rPr lang="en-US">
                <a:solidFill>
                  <a:srgbClr val="FFFFFF"/>
                </a:solidFill>
              </a:rPr>
              <a:t>About Dataset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E30B0E1-4718-9877-85C4-D27ED1DC933C}"/>
              </a:ext>
            </a:extLst>
          </p:cNvPr>
          <p:cNvSpPr>
            <a:spLocks noGrp="1"/>
          </p:cNvSpPr>
          <p:nvPr>
            <p:ph idx="1"/>
          </p:nvPr>
        </p:nvSpPr>
        <p:spPr>
          <a:xfrm>
            <a:off x="4447308" y="591344"/>
            <a:ext cx="6906491" cy="5585619"/>
          </a:xfrm>
        </p:spPr>
        <p:txBody>
          <a:bodyPr anchor="ctr">
            <a:normAutofit lnSpcReduction="10000"/>
          </a:bodyPr>
          <a:lstStyle/>
          <a:p>
            <a:r>
              <a:rPr lang="en-US" sz="1600" dirty="0"/>
              <a:t>My dataset it is all about layoff dataset.</a:t>
            </a:r>
          </a:p>
          <a:p>
            <a:r>
              <a:rPr lang="en-US" sz="1600" dirty="0"/>
              <a:t>Obtained from Kaggle.com</a:t>
            </a:r>
          </a:p>
          <a:p>
            <a:r>
              <a:rPr lang="en-US" sz="1600" dirty="0"/>
              <a:t>The dataset consists of 2233 records and 9 attributes. The data availability is from when COVID-19 was declared as a pandemic i.e. </a:t>
            </a:r>
            <a:r>
              <a:rPr lang="en-US" sz="1600" b="1" dirty="0"/>
              <a:t>11 March 2020</a:t>
            </a:r>
            <a:r>
              <a:rPr lang="en-US" sz="1600" dirty="0"/>
              <a:t> to present (</a:t>
            </a:r>
            <a:r>
              <a:rPr lang="en-US" sz="1600" b="1" dirty="0"/>
              <a:t>14 February 2023</a:t>
            </a:r>
            <a:r>
              <a:rPr lang="en-US" sz="1600" dirty="0"/>
              <a:t>). </a:t>
            </a:r>
          </a:p>
          <a:p>
            <a:endParaRPr lang="en-US" sz="1600" dirty="0">
              <a:effectLst/>
            </a:endParaRPr>
          </a:p>
          <a:p>
            <a:r>
              <a:rPr lang="en-US" sz="1600" b="1" dirty="0"/>
              <a:t>Information about the features:</a:t>
            </a:r>
          </a:p>
          <a:p>
            <a:pPr marL="0" indent="0">
              <a:buNone/>
            </a:pPr>
            <a:endParaRPr lang="en-US" sz="1600" dirty="0"/>
          </a:p>
          <a:p>
            <a:pPr>
              <a:buFont typeface="Arial" panose="020B0604020202020204" pitchFamily="34" charset="0"/>
              <a:buChar char="•"/>
            </a:pPr>
            <a:r>
              <a:rPr lang="en-US" sz="1600" dirty="0"/>
              <a:t>Company: name of the corporation</a:t>
            </a:r>
          </a:p>
          <a:p>
            <a:pPr>
              <a:buFont typeface="Arial" panose="020B0604020202020204" pitchFamily="34" charset="0"/>
              <a:buChar char="•"/>
            </a:pPr>
            <a:r>
              <a:rPr lang="en-US" sz="1600" dirty="0"/>
              <a:t>Location: City where layoff took place</a:t>
            </a:r>
          </a:p>
          <a:p>
            <a:pPr>
              <a:buFont typeface="Arial" panose="020B0604020202020204" pitchFamily="34" charset="0"/>
              <a:buChar char="•"/>
            </a:pPr>
            <a:r>
              <a:rPr lang="en-US" sz="1600" dirty="0"/>
              <a:t>Industry: Under what industry the company is operating</a:t>
            </a:r>
          </a:p>
          <a:p>
            <a:pPr>
              <a:buFont typeface="Arial" panose="020B0604020202020204" pitchFamily="34" charset="0"/>
              <a:buChar char="•"/>
            </a:pPr>
            <a:r>
              <a:rPr lang="en-US" sz="1600" dirty="0" err="1"/>
              <a:t>total_laid_off</a:t>
            </a:r>
            <a:r>
              <a:rPr lang="en-US" sz="1600" dirty="0"/>
              <a:t>: Number of people laid off</a:t>
            </a:r>
          </a:p>
          <a:p>
            <a:pPr>
              <a:buFont typeface="Arial" panose="020B0604020202020204" pitchFamily="34" charset="0"/>
              <a:buChar char="•"/>
            </a:pPr>
            <a:r>
              <a:rPr lang="en-US" sz="1600" dirty="0"/>
              <a:t>Percentage: Percentage of total employee that has been laid off</a:t>
            </a:r>
          </a:p>
          <a:p>
            <a:pPr>
              <a:buFont typeface="Arial" panose="020B0604020202020204" pitchFamily="34" charset="0"/>
              <a:buChar char="•"/>
            </a:pPr>
            <a:r>
              <a:rPr lang="en-US" sz="1600" dirty="0"/>
              <a:t>Date: Date of layoffs</a:t>
            </a:r>
          </a:p>
          <a:p>
            <a:pPr>
              <a:buFont typeface="Arial" panose="020B0604020202020204" pitchFamily="34" charset="0"/>
              <a:buChar char="•"/>
            </a:pPr>
            <a:r>
              <a:rPr lang="en-US" sz="1600" dirty="0"/>
              <a:t>Fund Raised: How much funding has been secured from investors, banks </a:t>
            </a:r>
            <a:r>
              <a:rPr lang="en-US" sz="1600" dirty="0" err="1"/>
              <a:t>etc</a:t>
            </a:r>
            <a:endParaRPr lang="en-US" sz="1600" dirty="0"/>
          </a:p>
          <a:p>
            <a:pPr>
              <a:buFont typeface="Arial" panose="020B0604020202020204" pitchFamily="34" charset="0"/>
              <a:buChar char="•"/>
            </a:pPr>
            <a:r>
              <a:rPr lang="en-US" sz="1600" dirty="0"/>
              <a:t>Stage: Stage of funding</a:t>
            </a:r>
          </a:p>
          <a:p>
            <a:pPr>
              <a:buFont typeface="Arial" panose="020B0604020202020204" pitchFamily="34" charset="0"/>
              <a:buChar char="•"/>
            </a:pPr>
            <a:r>
              <a:rPr lang="en-US" sz="1600" dirty="0"/>
              <a:t>Country: Country where layoffs took place</a:t>
            </a:r>
          </a:p>
          <a:p>
            <a:endParaRPr lang="en-US" sz="1800" dirty="0"/>
          </a:p>
        </p:txBody>
      </p:sp>
    </p:spTree>
    <p:extLst>
      <p:ext uri="{BB962C8B-B14F-4D97-AF65-F5344CB8AC3E}">
        <p14:creationId xmlns:p14="http://schemas.microsoft.com/office/powerpoint/2010/main" val="1222787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32DA-4025-C260-3BD1-49F2A7D0A79A}"/>
              </a:ext>
            </a:extLst>
          </p:cNvPr>
          <p:cNvSpPr>
            <a:spLocks noGrp="1"/>
          </p:cNvSpPr>
          <p:nvPr>
            <p:ph type="title"/>
          </p:nvPr>
        </p:nvSpPr>
        <p:spPr>
          <a:xfrm>
            <a:off x="895738" y="279918"/>
            <a:ext cx="10496940" cy="1364118"/>
          </a:xfrm>
        </p:spPr>
        <p:txBody>
          <a:bodyPr>
            <a:normAutofit/>
          </a:bodyPr>
          <a:lstStyle/>
          <a:p>
            <a:r>
              <a:rPr lang="en-US" sz="3200" b="1" dirty="0"/>
              <a:t>Observations on Graphs</a:t>
            </a:r>
          </a:p>
        </p:txBody>
      </p:sp>
      <p:sp>
        <p:nvSpPr>
          <p:cNvPr id="3" name="Content Placeholder 2">
            <a:extLst>
              <a:ext uri="{FF2B5EF4-FFF2-40B4-BE49-F238E27FC236}">
                <a16:creationId xmlns:a16="http://schemas.microsoft.com/office/drawing/2014/main" id="{B80869AF-99A6-1362-F1A4-5A9D935831C5}"/>
              </a:ext>
            </a:extLst>
          </p:cNvPr>
          <p:cNvSpPr>
            <a:spLocks noGrp="1"/>
          </p:cNvSpPr>
          <p:nvPr>
            <p:ph idx="1"/>
          </p:nvPr>
        </p:nvSpPr>
        <p:spPr>
          <a:xfrm>
            <a:off x="604935" y="1881609"/>
            <a:ext cx="10515600" cy="4351338"/>
          </a:xfrm>
        </p:spPr>
        <p:txBody>
          <a:bodyPr>
            <a:normAutofit lnSpcReduction="10000"/>
          </a:bodyPr>
          <a:lstStyle/>
          <a:p>
            <a:r>
              <a:rPr lang="en-US" sz="1600" dirty="0"/>
              <a:t>Tech firms around the globe are fighting the economic slowdown. The slow consumer spending, higher interest rates by central banks and strong dollars overseas are hinting towards possible recession and tech firms have started laying employees off .This economic slowdown has made Meta recently fire 13% of its workforce, which amounts to more than 11,000 employees.</a:t>
            </a:r>
          </a:p>
          <a:p>
            <a:endParaRPr lang="en-US" sz="1600" dirty="0"/>
          </a:p>
          <a:p>
            <a:endParaRPr lang="en-US" dirty="0"/>
          </a:p>
          <a:p>
            <a:endParaRPr lang="en-US" dirty="0"/>
          </a:p>
          <a:p>
            <a:endParaRPr lang="en-US" dirty="0"/>
          </a:p>
          <a:p>
            <a:endParaRPr lang="en-US" dirty="0"/>
          </a:p>
          <a:p>
            <a:endParaRPr lang="en-US" dirty="0"/>
          </a:p>
          <a:p>
            <a:r>
              <a:rPr lang="en-US" sz="1600" dirty="0"/>
              <a:t>Observation: Most number of IPO stage companies has undertook the layoffs and most employees are fired from IPO stage companies.</a:t>
            </a:r>
          </a:p>
        </p:txBody>
      </p:sp>
      <p:pic>
        <p:nvPicPr>
          <p:cNvPr id="5" name="Picture 4">
            <a:extLst>
              <a:ext uri="{FF2B5EF4-FFF2-40B4-BE49-F238E27FC236}">
                <a16:creationId xmlns:a16="http://schemas.microsoft.com/office/drawing/2014/main" id="{A0D64D95-82F3-3734-C24C-19225E23CA54}"/>
              </a:ext>
            </a:extLst>
          </p:cNvPr>
          <p:cNvPicPr>
            <a:picLocks noChangeAspect="1"/>
          </p:cNvPicPr>
          <p:nvPr/>
        </p:nvPicPr>
        <p:blipFill>
          <a:blip r:embed="rId2"/>
          <a:stretch>
            <a:fillRect/>
          </a:stretch>
        </p:blipFill>
        <p:spPr>
          <a:xfrm>
            <a:off x="2045307" y="2640564"/>
            <a:ext cx="6309907" cy="2407298"/>
          </a:xfrm>
          <a:prstGeom prst="rect">
            <a:avLst/>
          </a:prstGeom>
        </p:spPr>
      </p:pic>
    </p:spTree>
    <p:extLst>
      <p:ext uri="{BB962C8B-B14F-4D97-AF65-F5344CB8AC3E}">
        <p14:creationId xmlns:p14="http://schemas.microsoft.com/office/powerpoint/2010/main" val="3912891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5D05-C9C2-8AD7-5615-097A591AC13D}"/>
              </a:ext>
            </a:extLst>
          </p:cNvPr>
          <p:cNvSpPr>
            <a:spLocks noGrp="1"/>
          </p:cNvSpPr>
          <p:nvPr>
            <p:ph type="title"/>
          </p:nvPr>
        </p:nvSpPr>
        <p:spPr>
          <a:xfrm rot="10800000" flipV="1">
            <a:off x="606490" y="-1922106"/>
            <a:ext cx="9741226" cy="7867541"/>
          </a:xfrm>
        </p:spPr>
        <p:txBody>
          <a:bodyPr>
            <a:normAutofit/>
          </a:bodyPr>
          <a:lstStyle/>
          <a:p>
            <a:r>
              <a:rPr lang="en-US" sz="1600" dirty="0">
                <a:latin typeface="+mn-lt"/>
              </a:rPr>
              <a:t>Observations: On average 26% of total workforce was laid off from food industry company followed Education, travel, </a:t>
            </a:r>
            <a:r>
              <a:rPr lang="en-US" sz="1600" dirty="0" err="1">
                <a:latin typeface="+mn-lt"/>
              </a:rPr>
              <a:t>real_estate</a:t>
            </a:r>
            <a:r>
              <a:rPr lang="en-US" sz="1600" dirty="0">
                <a:latin typeface="+mn-lt"/>
              </a:rPr>
              <a:t> and Healthcare.</a:t>
            </a:r>
            <a:br>
              <a:rPr lang="en-US" sz="1600" dirty="0">
                <a:latin typeface="+mn-lt"/>
              </a:rPr>
            </a:br>
            <a:endParaRPr lang="en-US" sz="1600" dirty="0">
              <a:latin typeface="+mn-lt"/>
            </a:endParaRPr>
          </a:p>
        </p:txBody>
      </p:sp>
      <p:pic>
        <p:nvPicPr>
          <p:cNvPr id="5" name="Content Placeholder 4">
            <a:extLst>
              <a:ext uri="{FF2B5EF4-FFF2-40B4-BE49-F238E27FC236}">
                <a16:creationId xmlns:a16="http://schemas.microsoft.com/office/drawing/2014/main" id="{50A30250-E72E-6B9F-36A9-F8D9C6B66A18}"/>
              </a:ext>
            </a:extLst>
          </p:cNvPr>
          <p:cNvPicPr>
            <a:picLocks noGrp="1" noChangeAspect="1"/>
          </p:cNvPicPr>
          <p:nvPr>
            <p:ph idx="1"/>
          </p:nvPr>
        </p:nvPicPr>
        <p:blipFill>
          <a:blip r:embed="rId2"/>
          <a:stretch>
            <a:fillRect/>
          </a:stretch>
        </p:blipFill>
        <p:spPr>
          <a:xfrm>
            <a:off x="1386701" y="2789853"/>
            <a:ext cx="8363787" cy="3577574"/>
          </a:xfrm>
        </p:spPr>
      </p:pic>
    </p:spTree>
    <p:extLst>
      <p:ext uri="{BB962C8B-B14F-4D97-AF65-F5344CB8AC3E}">
        <p14:creationId xmlns:p14="http://schemas.microsoft.com/office/powerpoint/2010/main" val="2864025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A9B82-7CE1-C34B-FF6C-528BE61B2DE0}"/>
              </a:ext>
            </a:extLst>
          </p:cNvPr>
          <p:cNvSpPr>
            <a:spLocks noGrp="1"/>
          </p:cNvSpPr>
          <p:nvPr>
            <p:ph type="title"/>
          </p:nvPr>
        </p:nvSpPr>
        <p:spPr>
          <a:xfrm>
            <a:off x="838200" y="203330"/>
            <a:ext cx="10515600" cy="3525740"/>
          </a:xfrm>
        </p:spPr>
        <p:txBody>
          <a:bodyPr>
            <a:normAutofit/>
          </a:bodyPr>
          <a:lstStyle/>
          <a:p>
            <a:br>
              <a:rPr lang="en-US" sz="1600" dirty="0">
                <a:latin typeface="+mn-lt"/>
              </a:rPr>
            </a:br>
            <a:br>
              <a:rPr lang="en-US" sz="1600" dirty="0">
                <a:latin typeface="+mn-lt"/>
              </a:rPr>
            </a:br>
            <a:r>
              <a:rPr lang="en-US" sz="1600" dirty="0" err="1">
                <a:latin typeface="+mn-lt"/>
              </a:rPr>
              <a:t>observations:We</a:t>
            </a:r>
            <a:r>
              <a:rPr lang="en-US" sz="1600" dirty="0">
                <a:latin typeface="+mn-lt"/>
              </a:rPr>
              <a:t> can see in the below graph that united states has highest layoff’s followed by </a:t>
            </a:r>
            <a:r>
              <a:rPr lang="en-US" sz="1600" dirty="0" err="1">
                <a:latin typeface="+mn-lt"/>
              </a:rPr>
              <a:t>india</a:t>
            </a:r>
            <a:r>
              <a:rPr lang="en-US" sz="1600" dirty="0">
                <a:latin typeface="+mn-lt"/>
              </a:rPr>
              <a:t>, Canada and </a:t>
            </a:r>
            <a:r>
              <a:rPr lang="en-US" sz="1600" dirty="0" err="1">
                <a:latin typeface="+mn-lt"/>
              </a:rPr>
              <a:t>brazil</a:t>
            </a:r>
            <a:r>
              <a:rPr lang="en-US" sz="2800" dirty="0">
                <a:latin typeface="+mn-lt"/>
              </a:rPr>
              <a:t>.</a:t>
            </a:r>
          </a:p>
        </p:txBody>
      </p:sp>
      <p:pic>
        <p:nvPicPr>
          <p:cNvPr id="7" name="Content Placeholder 6">
            <a:extLst>
              <a:ext uri="{FF2B5EF4-FFF2-40B4-BE49-F238E27FC236}">
                <a16:creationId xmlns:a16="http://schemas.microsoft.com/office/drawing/2014/main" id="{6AC647BB-7E82-242E-E75B-4533B8CF0DB9}"/>
              </a:ext>
            </a:extLst>
          </p:cNvPr>
          <p:cNvPicPr>
            <a:picLocks noGrp="1" noChangeAspect="1"/>
          </p:cNvPicPr>
          <p:nvPr>
            <p:ph idx="1"/>
          </p:nvPr>
        </p:nvPicPr>
        <p:blipFill>
          <a:blip r:embed="rId2"/>
          <a:stretch>
            <a:fillRect/>
          </a:stretch>
        </p:blipFill>
        <p:spPr>
          <a:xfrm>
            <a:off x="2269879" y="2879985"/>
            <a:ext cx="5558505" cy="2546073"/>
          </a:xfrm>
        </p:spPr>
      </p:pic>
    </p:spTree>
    <p:extLst>
      <p:ext uri="{BB962C8B-B14F-4D97-AF65-F5344CB8AC3E}">
        <p14:creationId xmlns:p14="http://schemas.microsoft.com/office/powerpoint/2010/main" val="171753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650DE-12BB-33FF-D300-70482AABA65F}"/>
              </a:ext>
            </a:extLst>
          </p:cNvPr>
          <p:cNvSpPr>
            <a:spLocks noGrp="1"/>
          </p:cNvSpPr>
          <p:nvPr>
            <p:ph type="title"/>
          </p:nvPr>
        </p:nvSpPr>
        <p:spPr/>
        <p:txBody>
          <a:bodyPr>
            <a:normAutofit fontScale="90000"/>
          </a:bodyPr>
          <a:lstStyle/>
          <a:p>
            <a:br>
              <a:rPr lang="en-US" dirty="0">
                <a:effectLst/>
              </a:rPr>
            </a:br>
            <a:r>
              <a:rPr lang="en-US" sz="1800" dirty="0">
                <a:latin typeface="+mn-lt"/>
              </a:rPr>
              <a:t>Observation: SF bay area (Silicon Valley), NYC &amp; Bangalore are all the big tech cities which have witness high scale of layoffs.</a:t>
            </a:r>
            <a:br>
              <a:rPr lang="en-US" sz="1800" dirty="0">
                <a:latin typeface="+mn-lt"/>
              </a:rPr>
            </a:br>
            <a:endParaRPr lang="en-US" sz="1800" dirty="0">
              <a:latin typeface="+mn-lt"/>
            </a:endParaRPr>
          </a:p>
        </p:txBody>
      </p:sp>
      <p:pic>
        <p:nvPicPr>
          <p:cNvPr id="5" name="Content Placeholder 4">
            <a:extLst>
              <a:ext uri="{FF2B5EF4-FFF2-40B4-BE49-F238E27FC236}">
                <a16:creationId xmlns:a16="http://schemas.microsoft.com/office/drawing/2014/main" id="{944798E8-8E57-6FC6-46F9-32078EC9DB56}"/>
              </a:ext>
            </a:extLst>
          </p:cNvPr>
          <p:cNvPicPr>
            <a:picLocks noGrp="1" noChangeAspect="1"/>
          </p:cNvPicPr>
          <p:nvPr>
            <p:ph idx="1"/>
          </p:nvPr>
        </p:nvPicPr>
        <p:blipFill>
          <a:blip r:embed="rId2"/>
          <a:stretch>
            <a:fillRect/>
          </a:stretch>
        </p:blipFill>
        <p:spPr>
          <a:xfrm>
            <a:off x="2736420" y="1891691"/>
            <a:ext cx="7521592" cy="4275190"/>
          </a:xfrm>
        </p:spPr>
      </p:pic>
    </p:spTree>
    <p:extLst>
      <p:ext uri="{BB962C8B-B14F-4D97-AF65-F5344CB8AC3E}">
        <p14:creationId xmlns:p14="http://schemas.microsoft.com/office/powerpoint/2010/main" val="331869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F5BB2-1AC0-C580-8D0A-BCC3658828D5}"/>
              </a:ext>
            </a:extLst>
          </p:cNvPr>
          <p:cNvSpPr>
            <a:spLocks noGrp="1"/>
          </p:cNvSpPr>
          <p:nvPr>
            <p:ph type="title"/>
          </p:nvPr>
        </p:nvSpPr>
        <p:spPr/>
        <p:txBody>
          <a:bodyPr>
            <a:normAutofit fontScale="90000"/>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According to the above graph Month vs Total laid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off,Layoffs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were generally higher in 2020, then they dropped in 2021 and greatly increased in 2022.Yearly layoff trend for the whole world (minus USA data) matches somewhat with that of yearly trend in USA in the sense that layoffs were higher in 2020, then they dropped in 2021 and are generally higher in 2022.</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4" name="Content Placeholder 3" descr="Chart, histogram&#10;&#10;Description automatically generated">
            <a:extLst>
              <a:ext uri="{FF2B5EF4-FFF2-40B4-BE49-F238E27FC236}">
                <a16:creationId xmlns:a16="http://schemas.microsoft.com/office/drawing/2014/main" id="{E19B001E-624F-627B-651E-70DEFC777B39}"/>
              </a:ext>
            </a:extLst>
          </p:cNvPr>
          <p:cNvPicPr>
            <a:picLocks noGrp="1" noChangeAspect="1"/>
          </p:cNvPicPr>
          <p:nvPr>
            <p:ph idx="1"/>
          </p:nvPr>
        </p:nvPicPr>
        <p:blipFill>
          <a:blip r:embed="rId2"/>
          <a:stretch>
            <a:fillRect/>
          </a:stretch>
        </p:blipFill>
        <p:spPr>
          <a:xfrm>
            <a:off x="3134920" y="2245503"/>
            <a:ext cx="4615873" cy="4351338"/>
          </a:xfrm>
          <a:prstGeom prst="rect">
            <a:avLst/>
          </a:prstGeom>
        </p:spPr>
      </p:pic>
    </p:spTree>
    <p:extLst>
      <p:ext uri="{BB962C8B-B14F-4D97-AF65-F5344CB8AC3E}">
        <p14:creationId xmlns:p14="http://schemas.microsoft.com/office/powerpoint/2010/main" val="443481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C52CD-2D40-7C5C-2043-0CC32B658573}"/>
              </a:ext>
            </a:extLst>
          </p:cNvPr>
          <p:cNvSpPr>
            <a:spLocks noGrp="1"/>
          </p:cNvSpPr>
          <p:nvPr>
            <p:ph type="title"/>
          </p:nvPr>
        </p:nvSpPr>
        <p:spPr/>
        <p:txBody>
          <a:bodyPr>
            <a:normAutofit fontScale="90000"/>
          </a:bodyPr>
          <a:lstStyle/>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Initially, the travel business was the most affected, as evidenced by layoffs in 2020, but they have recovered extremely well since then. Unexpectedly, the education and retail industries experienced a significant increase in layoffs in 2022 compared to 2020.</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When compared to 2020, the travel and finance industries performed strongly in 2022.</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4" name="Content Placeholder 3" descr="Chart, bar chart, histogram&#10;&#10;Description automatically generated">
            <a:extLst>
              <a:ext uri="{FF2B5EF4-FFF2-40B4-BE49-F238E27FC236}">
                <a16:creationId xmlns:a16="http://schemas.microsoft.com/office/drawing/2014/main" id="{0E721E88-85AC-707C-8F42-38CD1065A213}"/>
              </a:ext>
            </a:extLst>
          </p:cNvPr>
          <p:cNvPicPr>
            <a:picLocks noGrp="1" noChangeAspect="1"/>
          </p:cNvPicPr>
          <p:nvPr>
            <p:ph idx="1"/>
          </p:nvPr>
        </p:nvPicPr>
        <p:blipFill>
          <a:blip r:embed="rId2"/>
          <a:stretch>
            <a:fillRect/>
          </a:stretch>
        </p:blipFill>
        <p:spPr>
          <a:xfrm>
            <a:off x="3796315" y="1825625"/>
            <a:ext cx="4599369" cy="4351338"/>
          </a:xfrm>
          <a:prstGeom prst="rect">
            <a:avLst/>
          </a:prstGeom>
        </p:spPr>
      </p:pic>
    </p:spTree>
    <p:extLst>
      <p:ext uri="{BB962C8B-B14F-4D97-AF65-F5344CB8AC3E}">
        <p14:creationId xmlns:p14="http://schemas.microsoft.com/office/powerpoint/2010/main" val="1724798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1072</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Symbol</vt:lpstr>
      <vt:lpstr>Times New Roman</vt:lpstr>
      <vt:lpstr>Office Theme</vt:lpstr>
      <vt:lpstr>Module 6 Final Project Data Analysis </vt:lpstr>
      <vt:lpstr>Summary of the dataset</vt:lpstr>
      <vt:lpstr>About Dataset</vt:lpstr>
      <vt:lpstr>Observations on Graphs</vt:lpstr>
      <vt:lpstr>Observations: On average 26% of total workforce was laid off from food industry company followed Education, travel, real_estate and Healthcare. </vt:lpstr>
      <vt:lpstr>  observations:We can see in the below graph that united states has highest layoff’s followed by india, Canada and brazil.</vt:lpstr>
      <vt:lpstr> Observation: SF bay area (Silicon Valley), NYC &amp; Bangalore are all the big tech cities which have witness high scale of layoffs. </vt:lpstr>
      <vt:lpstr>According to the above graph Month vs Total laid off,Layoffs were generally higher in 2020, then they dropped in 2021 and greatly increased in 2022.Yearly layoff trend for the whole world (minus USA data) matches somewhat with that of yearly trend in USA in the sense that layoffs were higher in 2020, then they dropped in 2021 and are generally higher in 2022. </vt:lpstr>
      <vt:lpstr>Initially, the travel business was the most affected, as evidenced by layoffs in 2020, but they have recovered extremely well since then. Unexpectedly, the education and retail industries experienced a significant increase in layoffs in 2022 compared to 2020. When compared to 2020, the travel and finance industries performed strongly in 2022. </vt:lpstr>
      <vt:lpstr>The global yearly layoff trend corresponds to the global yearly layoff trend in the sense that layoffs were higher in 2020, then declined in 2021, then exploded in 2022. This shows that United States is unproportionally affected by layoffs, compared to the rest of the world. This could be because most of the data in the dataset is about the United States. </vt:lpstr>
      <vt:lpstr>Difficulties faced using dataset</vt:lpstr>
      <vt:lpstr>Key considerations</vt:lpstr>
      <vt:lpstr>Biblography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 Final Project Data Analysis </dc:title>
  <dc:creator>bhavana deshetty</dc:creator>
  <cp:lastModifiedBy>bhavana deshetty</cp:lastModifiedBy>
  <cp:revision>4</cp:revision>
  <dcterms:created xsi:type="dcterms:W3CDTF">2023-02-18T05:38:07Z</dcterms:created>
  <dcterms:modified xsi:type="dcterms:W3CDTF">2023-02-19T00:01:33Z</dcterms:modified>
</cp:coreProperties>
</file>