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84D99-9980-44EC-B88A-A57BC7B588F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F6D9C-67FC-4FDC-A57A-2DF76B9A1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F6D9C-67FC-4FDC-A57A-2DF76B9A14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98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6BBA-79CD-F55C-D85E-1CC4EFC11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B3AE6-20E3-B812-8509-39D3D995D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0617-5D11-82EF-E672-1C5898AC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6708-008C-712C-4DD5-1EC5706E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D055-5CD2-5F35-BC32-C40B3FE7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17E0-446E-9BF7-3813-CA5D8C755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52CC2-7517-EE06-873A-97CDE2B2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6CE47-9E9B-34AF-9757-B8CFB3CA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75CE-1436-AC18-C91A-37FF2B3F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3732-AC2C-2B73-B5AC-5B1CC593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2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CC4FAC-EBC6-6070-42FA-E048FC6A0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97629-5BC1-2066-F0D4-4495EEDD2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7567-1612-ED7C-1532-7B1CAF09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734BA-A84F-29C5-AC62-19993986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66E5F-3360-536A-EA09-8A76C27AA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026E-2283-9AAA-DCD8-1F8981B1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6890-089A-198C-3C70-CCA5005B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19E0-41C5-D3E5-7DDF-CCE8B239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BD5EE-889E-8DBB-A6B9-9CCFCCE4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0800-42ED-957A-99C8-2F247C16F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D074-9550-8AA6-2AAB-66EA37EA7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636CC-A4A0-31EA-D474-65A2262E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29FF-634B-9056-9D74-5ACA3407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87D2A-352A-6375-4D9D-7B3A6813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CB9A4-F112-FAE6-3A3E-D5BF8A9B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0DC8-F281-3F00-5436-50AECC90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B1CF4-F81E-B51C-F56D-46EA98733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81AE-CA09-55ED-0702-F80946EA8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082D5-A98C-3DC0-B46E-38CE31DF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9C8C-7362-3B58-C3B1-301B2E4B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4183A-2134-DF34-0B7C-7E11233A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2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126DB-49A3-8C06-273D-ACCCB206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17E92-AC27-42F4-5503-D25E5477E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3D28A-DB25-097A-600B-390FA575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5FB83-5C16-71F3-162C-6E0B9EF38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55F2E-EB44-D14A-65F3-27A99082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749CD-C8FE-102F-A491-8E863C55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6F794-3D19-9040-1EDF-24D2087D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2286-5E28-3C04-8A4D-28FA8C07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9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E7BC-2BAB-1A43-DDB3-A829F014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30F01-ED57-F5E3-6155-16BBE924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C8691-C977-E864-6962-A301914E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92FF2-CEAE-84B3-9C72-439093E2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6D4D0-D25C-ACF1-BF18-464F4AE3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F4951B-859A-1379-AF39-1F43E409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1D254-FCD2-064C-A636-57FE0ADCA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CCE6-7B07-5824-315B-BD4882057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3A2A-2D39-2EC1-E2C1-6252B344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539AA-E93F-7723-3207-97CA2761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4A7A-D6A7-6D1A-56B8-A5AD855A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9E59E-D95D-06E6-7095-D4EF4679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72751-9922-19CF-ED5A-35F7551F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88FE-6AAD-8946-09C4-06A2AC97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BB32C-EC8D-CF26-26A7-4042323D3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04F04-A1E9-B7B9-1D3B-D8FDA9507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0733D-2736-A56C-7E62-F27F79C6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E9409-452B-C4B1-7AA3-7ADED19E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70CD-7CFF-D082-855D-1039D73F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9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5C42C7-FA82-D724-0B07-645500F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71A4F-B792-D532-4843-2291638F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F714-92B1-2833-5664-3760C41BD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212C7-6B56-449E-824D-0C979795F18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87C3-AF8D-B89A-9D05-0A7A9A473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3A95-28CA-42EF-B0F4-07BFA05E8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3666B-6A5B-4223-B2FC-30B3480B2A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f.org/external/np/seminars/eng/2006/stress/pdf/jh.pdf" TargetMode="External"/><Relationship Id="rId2" Type="http://schemas.openxmlformats.org/officeDocument/2006/relationships/hyperlink" Target="https://www.openriskmanual.org/wiki/Bottom-Up_versus_Top-Down_Stress_T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pdf/10.1111/joes.12095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serve.gov/supervisionreg/dfa-stress-tests-2024.htm" TargetMode="External"/><Relationship Id="rId2" Type="http://schemas.openxmlformats.org/officeDocument/2006/relationships/hyperlink" Target="2024-Table_3A_Supervisory_Baseline_Domestic.csv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6D269-8F20-6D3C-8038-BB62BF62B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Stress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BE9C4-3D33-1B2E-78C7-E4C3DB091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Credit Risk Management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439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3B135-FCDB-5A93-A207-4132A8B3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Calculating Expected Loss over Loan Portfolio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55BA-419E-8A3E-8C15-291C6E0A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/>
              <a:t>data </a:t>
            </a:r>
            <a:r>
              <a:rPr lang="en-US" sz="1500" dirty="0" err="1"/>
              <a:t>expected_losses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   set </a:t>
            </a:r>
            <a:r>
              <a:rPr lang="en-US" sz="1500" dirty="0" err="1"/>
              <a:t>stressed_pd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loss_given_default</a:t>
            </a:r>
            <a:r>
              <a:rPr lang="en-US" sz="1500" dirty="0"/>
              <a:t>= 0.60; </a:t>
            </a:r>
          </a:p>
          <a:p>
            <a:pPr marL="0" indent="0">
              <a:buNone/>
            </a:pPr>
            <a:r>
              <a:rPr lang="en-US" sz="1500" dirty="0"/>
              <a:t>   </a:t>
            </a:r>
            <a:r>
              <a:rPr lang="en-US" sz="1500" dirty="0" err="1"/>
              <a:t>expected_loss</a:t>
            </a:r>
            <a:r>
              <a:rPr lang="en-US" sz="1500" dirty="0"/>
              <a:t> = </a:t>
            </a:r>
            <a:r>
              <a:rPr lang="en-US" sz="1500" dirty="0" err="1"/>
              <a:t>loan_amount</a:t>
            </a:r>
            <a:r>
              <a:rPr lang="en-US" sz="1500" dirty="0"/>
              <a:t> * </a:t>
            </a:r>
            <a:r>
              <a:rPr lang="en-US" sz="1500" dirty="0" err="1"/>
              <a:t>prob_default</a:t>
            </a:r>
            <a:r>
              <a:rPr lang="en-US" sz="1500" dirty="0"/>
              <a:t> *</a:t>
            </a:r>
            <a:r>
              <a:rPr lang="en-US" sz="1500" dirty="0" err="1"/>
              <a:t>loss_given_default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run;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4D7E79-40EA-95B7-3AA7-EE0B59DF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08" y="3147056"/>
            <a:ext cx="3188506" cy="2843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AB9996-6272-D841-2683-435F15B20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680" y="3287732"/>
            <a:ext cx="4588640" cy="2478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E46334-F284-E792-671A-13FFBC154F51}"/>
              </a:ext>
            </a:extLst>
          </p:cNvPr>
          <p:cNvSpPr txBox="1">
            <a:spLocks/>
          </p:cNvSpPr>
          <p:nvPr/>
        </p:nvSpPr>
        <p:spPr>
          <a:xfrm>
            <a:off x="8549766" y="2454439"/>
            <a:ext cx="3172097" cy="387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/>
              <a:t>Assumptions:</a:t>
            </a:r>
          </a:p>
          <a:p>
            <a:r>
              <a:rPr lang="en-US" sz="1500" dirty="0"/>
              <a:t>Loss given Default is</a:t>
            </a:r>
            <a:r>
              <a:rPr lang="en-US" sz="1500" i="1" u="sng" dirty="0"/>
              <a:t> 0.6 </a:t>
            </a:r>
            <a:r>
              <a:rPr lang="en-US" sz="1500" dirty="0"/>
              <a:t>(Hardcoded) </a:t>
            </a:r>
          </a:p>
          <a:p>
            <a:r>
              <a:rPr lang="en-US" sz="1500" dirty="0"/>
              <a:t>Banks expect to lose 60% of the loan amount(exposed amount) considering 40% covered by collateral</a:t>
            </a:r>
          </a:p>
          <a:p>
            <a:r>
              <a:rPr lang="en-US" sz="1500" dirty="0"/>
              <a:t>Exposure at default  is </a:t>
            </a:r>
            <a:r>
              <a:rPr lang="en-US" sz="1500" i="1" u="sng" dirty="0"/>
              <a:t>total loan amount</a:t>
            </a:r>
            <a:r>
              <a:rPr lang="en-US" sz="1500" dirty="0"/>
              <a:t> in this case. </a:t>
            </a:r>
          </a:p>
          <a:p>
            <a:pPr marL="0" indent="0">
              <a:buNone/>
            </a:pPr>
            <a:r>
              <a:rPr lang="en-US" sz="1500" b="1" dirty="0"/>
              <a:t>Expected loss = PD *LGD *EAD</a:t>
            </a:r>
          </a:p>
        </p:txBody>
      </p:sp>
    </p:spTree>
    <p:extLst>
      <p:ext uri="{BB962C8B-B14F-4D97-AF65-F5344CB8AC3E}">
        <p14:creationId xmlns:p14="http://schemas.microsoft.com/office/powerpoint/2010/main" val="3019535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CF67F-85C6-5800-EE75-7C0DED88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64230"/>
            <a:ext cx="10168128" cy="3912734"/>
          </a:xfrm>
        </p:spPr>
        <p:txBody>
          <a:bodyPr>
            <a:normAutofit/>
          </a:bodyPr>
          <a:lstStyle/>
          <a:p>
            <a:r>
              <a:rPr lang="en-US" sz="2200" dirty="0"/>
              <a:t>Monte Carlo Simulations</a:t>
            </a:r>
          </a:p>
          <a:p>
            <a:r>
              <a:rPr lang="en-US" sz="2200" dirty="0"/>
              <a:t>Statistical Techniques in </a:t>
            </a:r>
            <a:r>
              <a:rPr lang="en-US" sz="2200" i="1" dirty="0"/>
              <a:t>Macro Economic Scenario Analysis </a:t>
            </a:r>
            <a:r>
              <a:rPr lang="en-US" sz="2200" dirty="0"/>
              <a:t>– VAR and GVAR </a:t>
            </a:r>
          </a:p>
          <a:p>
            <a:pPr lvl="1"/>
            <a:r>
              <a:rPr lang="en-US" sz="2200" dirty="0"/>
              <a:t>Vector Autoregressive Model</a:t>
            </a:r>
          </a:p>
          <a:p>
            <a:pPr lvl="2"/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The vector autoregressive (VAR) model is a workhouse multivariate time series model that relates current observations of a variable with past observations of itself and past observations of other variables in the system.</a:t>
            </a:r>
          </a:p>
          <a:p>
            <a:pPr lvl="2"/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Proc </a:t>
            </a:r>
            <a:r>
              <a:rPr lang="en-US" sz="1800" dirty="0" err="1">
                <a:solidFill>
                  <a:srgbClr val="595959"/>
                </a:solidFill>
                <a:latin typeface="Arial" panose="020B0604020202020204" pitchFamily="34" charset="0"/>
              </a:rPr>
              <a:t>VarMax</a:t>
            </a:r>
            <a:r>
              <a:rPr lang="en-US" sz="1800" dirty="0">
                <a:solidFill>
                  <a:srgbClr val="595959"/>
                </a:solidFill>
                <a:latin typeface="Arial" panose="020B0604020202020204" pitchFamily="34" charset="0"/>
              </a:rPr>
              <a:t> in SAS</a:t>
            </a:r>
          </a:p>
          <a:p>
            <a:pPr lvl="1"/>
            <a:r>
              <a:rPr lang="en-US" sz="2200" dirty="0"/>
              <a:t>Global Vector Autoregressive Model</a:t>
            </a:r>
          </a:p>
          <a:p>
            <a:pPr lvl="2"/>
            <a:r>
              <a:rPr lang="en-US" sz="1800" b="0" i="0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The Global Vector Autoregressive (GVAR) approach provides a relatively simple yet effective way of modelling interactions in a complex high-dimensional system such as the global economy.</a:t>
            </a:r>
            <a:endParaRPr lang="en-US" sz="2200" dirty="0"/>
          </a:p>
          <a:p>
            <a:r>
              <a:rPr lang="en-US" sz="2200" dirty="0"/>
              <a:t>Reverse Stress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4C3FA-B1DF-2FB7-D5D7-C9AD72A0A6F9}"/>
              </a:ext>
            </a:extLst>
          </p:cNvPr>
          <p:cNvSpPr txBox="1"/>
          <p:nvPr/>
        </p:nvSpPr>
        <p:spPr>
          <a:xfrm>
            <a:off x="1115568" y="758952"/>
            <a:ext cx="10055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Other Statistical Concepts in Stress Testing:</a:t>
            </a:r>
          </a:p>
        </p:txBody>
      </p:sp>
    </p:spTree>
    <p:extLst>
      <p:ext uri="{BB962C8B-B14F-4D97-AF65-F5344CB8AC3E}">
        <p14:creationId xmlns:p14="http://schemas.microsoft.com/office/powerpoint/2010/main" val="3075091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50F4-FAC3-FCCA-3D75-1C5C4947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Stress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2B4-925E-0416-4149-B0C4E6A1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95"/>
            <a:ext cx="4868537" cy="4612568"/>
          </a:xfrm>
        </p:spPr>
        <p:txBody>
          <a:bodyPr>
            <a:normAutofit/>
          </a:bodyPr>
          <a:lstStyle/>
          <a:p>
            <a:r>
              <a:rPr lang="en-US" dirty="0"/>
              <a:t>Risk Management:</a:t>
            </a:r>
          </a:p>
          <a:p>
            <a:pPr lvl="1"/>
            <a:r>
              <a:rPr lang="en-US" dirty="0"/>
              <a:t>Identifying vulnerabilities</a:t>
            </a:r>
          </a:p>
          <a:p>
            <a:pPr lvl="1"/>
            <a:r>
              <a:rPr lang="en-US" dirty="0"/>
              <a:t>Enhanced risk awareness</a:t>
            </a:r>
          </a:p>
          <a:p>
            <a:r>
              <a:rPr lang="en-US" dirty="0"/>
              <a:t>Regulatory compliance</a:t>
            </a:r>
          </a:p>
          <a:p>
            <a:r>
              <a:rPr lang="en-US" dirty="0"/>
              <a:t>Strategic planning</a:t>
            </a:r>
          </a:p>
          <a:p>
            <a:pPr lvl="1"/>
            <a:r>
              <a:rPr lang="en-US" dirty="0"/>
              <a:t>Informed decision making</a:t>
            </a:r>
          </a:p>
          <a:p>
            <a:pPr lvl="1"/>
            <a:r>
              <a:rPr lang="en-US" dirty="0"/>
              <a:t>Scenario analysis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CE38-7B69-E6E2-E0E7-65C70A4C368E}"/>
              </a:ext>
            </a:extLst>
          </p:cNvPr>
          <p:cNvSpPr txBox="1"/>
          <p:nvPr/>
        </p:nvSpPr>
        <p:spPr>
          <a:xfrm>
            <a:off x="6485265" y="1564395"/>
            <a:ext cx="5005329" cy="310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Stakeholder confidence</a:t>
            </a:r>
          </a:p>
          <a:p>
            <a:r>
              <a:rPr lang="en-US" dirty="0"/>
              <a:t>Quantitative insights</a:t>
            </a:r>
          </a:p>
          <a:p>
            <a:pPr lvl="1"/>
            <a:r>
              <a:rPr lang="en-US" dirty="0"/>
              <a:t>Loss estimation</a:t>
            </a:r>
          </a:p>
          <a:p>
            <a:pPr lvl="1"/>
            <a:r>
              <a:rPr lang="en-US" dirty="0"/>
              <a:t>Impact assessment</a:t>
            </a:r>
          </a:p>
          <a:p>
            <a:r>
              <a:rPr lang="en-US" dirty="0"/>
              <a:t>Credit risk mitigation</a:t>
            </a:r>
          </a:p>
          <a:p>
            <a:pPr lvl="1"/>
            <a:r>
              <a:rPr lang="en-US" dirty="0"/>
              <a:t>Portfolio optimization</a:t>
            </a:r>
          </a:p>
          <a:p>
            <a:pPr lvl="1"/>
            <a:r>
              <a:rPr lang="en-US" dirty="0"/>
              <a:t>Risk based pricing</a:t>
            </a:r>
          </a:p>
        </p:txBody>
      </p:sp>
    </p:spTree>
    <p:extLst>
      <p:ext uri="{BB962C8B-B14F-4D97-AF65-F5344CB8AC3E}">
        <p14:creationId xmlns:p14="http://schemas.microsoft.com/office/powerpoint/2010/main" val="1425875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D6A7-7F4F-1CCB-0FEB-3D1F9EB1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F4ECB-CC9C-FD3F-396B-6BEB5F785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https://www.openriskmanual.org/wiki/Bottom-Up_versus_Top-Down_Stress_Test</a:t>
            </a:r>
            <a:endParaRPr lang="en-US" dirty="0"/>
          </a:p>
          <a:p>
            <a:r>
              <a:rPr lang="en-US" dirty="0">
                <a:hlinkClick r:id="rId3"/>
              </a:rPr>
              <a:t>https://www.imf.org/external/np/seminars/eng/2006/stress/pdf/jh.pdf</a:t>
            </a:r>
            <a:endParaRPr lang="en-US" dirty="0"/>
          </a:p>
          <a:p>
            <a:r>
              <a:rPr lang="en-US" dirty="0">
                <a:hlinkClick r:id="rId4"/>
              </a:rPr>
              <a:t>https://onlinelibrary.wiley.com/doi/pdf/10.1111/joes.12095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25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B5B2E-9EE0-768D-050D-E570ACBCBBDC}"/>
              </a:ext>
            </a:extLst>
          </p:cNvPr>
          <p:cNvSpPr txBox="1"/>
          <p:nvPr/>
        </p:nvSpPr>
        <p:spPr>
          <a:xfrm>
            <a:off x="841248" y="426720"/>
            <a:ext cx="10506456" cy="1919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B870-B2AC-E7F6-E8CC-2D738593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i="1" dirty="0"/>
              <a:t>"The key to effective stress testing is not predicting the future but understanding the range of possible outcomes and preparing for them.“</a:t>
            </a:r>
          </a:p>
          <a:p>
            <a:pPr marL="0"/>
            <a:r>
              <a:rPr lang="en-US" sz="2200" i="1" dirty="0"/>
              <a:t>- Mervyn King (Economist, Bank of England)</a:t>
            </a:r>
          </a:p>
          <a:p>
            <a:pPr mar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202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0EA94-4EB1-F397-5073-D6D830B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600" dirty="0"/>
              <a:t>Definition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316F-84A9-6100-7DBF-9BE338F4E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1432"/>
            <a:ext cx="6384588" cy="3452358"/>
          </a:xfrm>
        </p:spPr>
        <p:txBody>
          <a:bodyPr anchor="t">
            <a:normAutofit/>
          </a:bodyPr>
          <a:lstStyle/>
          <a:p>
            <a:pPr algn="just"/>
            <a:r>
              <a:rPr lang="en-US" sz="2000" kern="100" dirty="0">
                <a:solidFill>
                  <a:schemeClr val="tx1">
                    <a:alpha val="8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stress test is a comprehensive process where statistical tools are used as a guide to assess how adverse macroeconomic scenarios may affect a bank’s resilience.</a:t>
            </a:r>
          </a:p>
          <a:p>
            <a:pPr algn="just"/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algn="just"/>
            <a:r>
              <a:rPr lang="en-US" sz="2000" kern="100" dirty="0">
                <a:solidFill>
                  <a:schemeClr val="tx1">
                    <a:alpha val="8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Federal reserve United States, European National Bank, Bank of England etc. do an annual stress testing assessment and publish the results based on the scenarios provided the authorities, </a:t>
            </a:r>
          </a:p>
          <a:p>
            <a:pPr algn="just"/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 descr="A green and black text on a green background&#10;&#10;Description automatically generated">
            <a:extLst>
              <a:ext uri="{FF2B5EF4-FFF2-40B4-BE49-F238E27FC236}">
                <a16:creationId xmlns:a16="http://schemas.microsoft.com/office/drawing/2014/main" id="{181B1311-40AB-5497-497E-D876313C5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653" y="1643787"/>
            <a:ext cx="3548404" cy="4222600"/>
          </a:xfrm>
          <a:prstGeom prst="rect">
            <a:avLst/>
          </a:prstGeom>
        </p:spPr>
      </p:pic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1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A0B4C-9A46-C2DC-761D-788A2784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Types of Stress Tests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4A35-3F2E-4DB6-7AA9-B926AF54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Scenario Analysis</a:t>
            </a:r>
          </a:p>
          <a:p>
            <a:pPr lvl="1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Developing Stress Scenarios</a:t>
            </a:r>
          </a:p>
          <a:p>
            <a:pPr lvl="2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Identifying and creating adverse scenarios based on historical data and expert judgment.</a:t>
            </a:r>
          </a:p>
          <a:p>
            <a:pPr lvl="1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Evaluating Scenarios</a:t>
            </a:r>
          </a:p>
          <a:p>
            <a:pPr lvl="2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Assessing the impact of scenarios on different variables.</a:t>
            </a:r>
          </a:p>
          <a:p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Sensitivity Analysis</a:t>
            </a:r>
          </a:p>
          <a:p>
            <a:pPr lvl="1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Identifying Key Variables</a:t>
            </a:r>
          </a:p>
          <a:p>
            <a:pPr lvl="2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Determining which variables have the most significant impact on outcomes.</a:t>
            </a:r>
          </a:p>
          <a:p>
            <a:pPr lvl="1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Analyzing Impact</a:t>
            </a:r>
          </a:p>
          <a:p>
            <a:pPr lvl="2"/>
            <a:r>
              <a:rPr lang="en-US" sz="1900" kern="100">
                <a:latin typeface="Aptos" panose="020B0004020202020204" pitchFamily="34" charset="0"/>
                <a:cs typeface="Times New Roman" panose="02020603050405020304" pitchFamily="18" charset="0"/>
              </a:rPr>
              <a:t>Varying key parameters to observe changes in results.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28866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6182FB-A3B5-8CA3-0348-3A136A1C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 Approaches to </a:t>
            </a:r>
            <a:r>
              <a:rPr lang="en-US" sz="3200"/>
              <a:t>S</a:t>
            </a: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tress Testing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BEF5A7-1F44-8734-4C77-705290896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65" y="2647034"/>
            <a:ext cx="11548872" cy="282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diagram&#10;&#10;Description automatically generated">
            <a:extLst>
              <a:ext uri="{FF2B5EF4-FFF2-40B4-BE49-F238E27FC236}">
                <a16:creationId xmlns:a16="http://schemas.microsoft.com/office/drawing/2014/main" id="{4D4023ED-AF5A-8D15-FA2F-1DD0624A1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89F0B-5311-CBB1-0947-A7CA9E72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Reforms and Stress/Shock Scenarios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4349C4-564C-D8ED-6EAA-7C8AFC218377}"/>
              </a:ext>
            </a:extLst>
          </p:cNvPr>
          <p:cNvSpPr txBox="1">
            <a:spLocks/>
          </p:cNvSpPr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Regulatory bodies like Bank of England, Federal Reserve, European Banking Authority hand out Stress scenarios to the banks annually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DB1DB-2CB1-42F6-10AC-5C691117E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12288"/>
          <a:stretch/>
        </p:blipFill>
        <p:spPr>
          <a:xfrm>
            <a:off x="1446678" y="2729397"/>
            <a:ext cx="3703719" cy="3483864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17063-D5BC-9BE4-B9F2-1AF62A4AC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2363" b="1"/>
          <a:stretch/>
        </p:blipFill>
        <p:spPr>
          <a:xfrm>
            <a:off x="6198781" y="2753989"/>
            <a:ext cx="5523082" cy="343467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5006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72F7F-970E-F4A1-C220-9545B651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 dirty="0"/>
              <a:t>Stress Testing – Example: Loss Estimation for a bank in SAS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AD20-6C0A-0F93-7836-01003F929FB8}"/>
              </a:ext>
            </a:extLst>
          </p:cNvPr>
          <p:cNvSpPr>
            <a:spLocks/>
          </p:cNvSpPr>
          <p:nvPr/>
        </p:nvSpPr>
        <p:spPr>
          <a:xfrm>
            <a:off x="6067081" y="5613068"/>
            <a:ext cx="4597841" cy="67072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defTabSz="8138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 Regression model of the simulated variable data</a:t>
            </a:r>
          </a:p>
          <a:p>
            <a:pPr defTabSz="813816">
              <a:spcAft>
                <a:spcPts val="600"/>
              </a:spcAft>
            </a:pPr>
            <a:endParaRPr lang="en-US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BB9518-7E12-010C-9ADB-28EB1DC4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09" y="1926266"/>
            <a:ext cx="3497370" cy="3437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753D9-C05D-E1F2-AD1E-13361F447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411" y="2149532"/>
            <a:ext cx="4999182" cy="304704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25A2A5-F512-14E3-A2AD-F9F9FA615821}"/>
              </a:ext>
            </a:extLst>
          </p:cNvPr>
          <p:cNvSpPr txBox="1">
            <a:spLocks/>
          </p:cNvSpPr>
          <p:nvPr/>
        </p:nvSpPr>
        <p:spPr>
          <a:xfrm>
            <a:off x="1326406" y="5613069"/>
            <a:ext cx="4597841" cy="670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454" indent="-203454" defTabSz="813816">
              <a:spcBef>
                <a:spcPts val="890"/>
              </a:spcBef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Simulated a table that contains  loan portfolio with a few macro economic indicators</a:t>
            </a:r>
          </a:p>
          <a:p>
            <a:pPr marL="203454" indent="-203454" defTabSz="813816">
              <a:spcBef>
                <a:spcPts val="890"/>
              </a:spcBef>
            </a:pPr>
            <a:endParaRPr lang="en-US" sz="1602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409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91F62-C444-228B-0766-F02EC361C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Stress Scenario Simulation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CDA1-8528-2E6A-A579-B5F5A8B96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18806"/>
            <a:ext cx="10341974" cy="41581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/>
              <a:t>data </a:t>
            </a:r>
            <a:r>
              <a:rPr lang="en-US" sz="2200" dirty="0" err="1"/>
              <a:t>stress_scenario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set </a:t>
            </a:r>
            <a:r>
              <a:rPr lang="en-US" sz="2200" dirty="0" err="1"/>
              <a:t>loan_portfolio</a:t>
            </a:r>
            <a:r>
              <a:rPr lang="en-US" sz="2200" dirty="0"/>
              <a:t>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unemployment_rate</a:t>
            </a:r>
            <a:r>
              <a:rPr lang="en-US" sz="2200" dirty="0"/>
              <a:t> = </a:t>
            </a:r>
            <a:r>
              <a:rPr lang="en-US" sz="2200" dirty="0" err="1"/>
              <a:t>unemployment_rate</a:t>
            </a:r>
            <a:r>
              <a:rPr lang="en-US" sz="2200" dirty="0"/>
              <a:t> + 2;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gdp_growth</a:t>
            </a:r>
            <a:r>
              <a:rPr lang="en-US" sz="2200" dirty="0"/>
              <a:t> = </a:t>
            </a:r>
            <a:r>
              <a:rPr lang="en-US" sz="2200" dirty="0" err="1"/>
              <a:t>gdp_growth</a:t>
            </a:r>
            <a:r>
              <a:rPr lang="en-US" sz="2200" dirty="0"/>
              <a:t> - 3;</a:t>
            </a:r>
          </a:p>
          <a:p>
            <a:pPr marL="0" indent="0">
              <a:buNone/>
            </a:pPr>
            <a:r>
              <a:rPr lang="en-US" sz="2200" dirty="0"/>
              <a:t>   </a:t>
            </a:r>
            <a:r>
              <a:rPr lang="en-US" sz="2200" dirty="0" err="1"/>
              <a:t>interest_rate</a:t>
            </a:r>
            <a:r>
              <a:rPr lang="en-US" sz="2200" dirty="0"/>
              <a:t> = </a:t>
            </a:r>
            <a:r>
              <a:rPr lang="en-US" sz="2200" dirty="0" err="1"/>
              <a:t>interest_rate</a:t>
            </a:r>
            <a:r>
              <a:rPr lang="en-US" sz="2200" dirty="0"/>
              <a:t> + 1;</a:t>
            </a:r>
          </a:p>
          <a:p>
            <a:pPr marL="0" indent="0">
              <a:buNone/>
            </a:pPr>
            <a:r>
              <a:rPr lang="en-US" sz="2200" dirty="0"/>
              <a:t>run;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Stress Scenarios shared by regulators: </a:t>
            </a:r>
            <a:r>
              <a:rPr lang="en-US" sz="2200" dirty="0">
                <a:hlinkClick r:id="rId2" action="ppaction://hlinkfile"/>
              </a:rPr>
              <a:t>2024-Table_3A_Supervisory_Baseline_Domestic.csv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Source: </a:t>
            </a:r>
            <a:r>
              <a:rPr lang="en-US" sz="2200" dirty="0">
                <a:hlinkClick r:id="rId3"/>
              </a:rPr>
              <a:t>https://www.federalreserve.gov/supervisionreg/dfa-stress-tests-2024.htm</a:t>
            </a: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0352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A67D43-24F9-4F86-9147-C4C979316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0B084A-1B10-4A29-87DA-9179481E7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611" y="-1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B1703D-C777-44F3-9BF9-F646BB524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9611" y="4683666"/>
            <a:ext cx="2514948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D2B2847-E73C-47D5-9B74-357C4F81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F33014-1EB8-434D-8153-8774545E3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141D89-EBBE-452D-B6B8-BA042256B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1D2A05E-7D47-46D2-AC04-9C35336F5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B27F536-2F03-65F7-73FE-341187BB2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2" y="361853"/>
            <a:ext cx="12192000" cy="47903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1C0B57-7362-D3F8-3D12-2C396361DDC9}"/>
              </a:ext>
            </a:extLst>
          </p:cNvPr>
          <p:cNvSpPr/>
          <p:nvPr/>
        </p:nvSpPr>
        <p:spPr>
          <a:xfrm>
            <a:off x="7532913" y="456569"/>
            <a:ext cx="3112701" cy="479034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67E8AA2-A2A6-A6B7-3092-F8C4118BF98F}"/>
              </a:ext>
            </a:extLst>
          </p:cNvPr>
          <p:cNvSpPr txBox="1">
            <a:spLocks/>
          </p:cNvSpPr>
          <p:nvPr/>
        </p:nvSpPr>
        <p:spPr>
          <a:xfrm>
            <a:off x="541769" y="2112627"/>
            <a:ext cx="2427487" cy="9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2"/>
                </a:solidFill>
              </a:rPr>
              <a:t>Baseline Scenario   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47836216-52EA-1771-F288-6E638A1CBC55}"/>
              </a:ext>
            </a:extLst>
          </p:cNvPr>
          <p:cNvSpPr/>
          <p:nvPr/>
        </p:nvSpPr>
        <p:spPr>
          <a:xfrm>
            <a:off x="2749630" y="2379671"/>
            <a:ext cx="228627" cy="37735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13A0241-3415-C630-3A9E-14399A6316BB}"/>
              </a:ext>
            </a:extLst>
          </p:cNvPr>
          <p:cNvSpPr txBox="1">
            <a:spLocks/>
          </p:cNvSpPr>
          <p:nvPr/>
        </p:nvSpPr>
        <p:spPr>
          <a:xfrm>
            <a:off x="7667388" y="2521952"/>
            <a:ext cx="2427487" cy="958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Severe Scenario   </a:t>
            </a:r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6BD376E5-FC0E-2690-6048-69C651993661}"/>
              </a:ext>
            </a:extLst>
          </p:cNvPr>
          <p:cNvSpPr/>
          <p:nvPr/>
        </p:nvSpPr>
        <p:spPr>
          <a:xfrm rot="10800000">
            <a:off x="9722834" y="2757026"/>
            <a:ext cx="228627" cy="37735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607</Words>
  <Application>Microsoft Office PowerPoint</Application>
  <PresentationFormat>Widescreen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Stress Testing</vt:lpstr>
      <vt:lpstr>Definition</vt:lpstr>
      <vt:lpstr>Types of Stress Tests</vt:lpstr>
      <vt:lpstr>Different Approaches to Stress Testing</vt:lpstr>
      <vt:lpstr>PowerPoint Presentation</vt:lpstr>
      <vt:lpstr>Reforms and Stress/Shock Scenarios</vt:lpstr>
      <vt:lpstr>Stress Testing – Example: Loss Estimation for a bank in SAS</vt:lpstr>
      <vt:lpstr>Stress Scenario Simulation</vt:lpstr>
      <vt:lpstr>PowerPoint Presentation</vt:lpstr>
      <vt:lpstr>Calculating Expected Loss over Loan Portfolio</vt:lpstr>
      <vt:lpstr>PowerPoint Presentation</vt:lpstr>
      <vt:lpstr>Benefits of Stress Testing</vt:lpstr>
      <vt:lpstr>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Kappala, Bhavana</dc:creator>
  <cp:lastModifiedBy>Kappala, Bhavana</cp:lastModifiedBy>
  <cp:revision>24</cp:revision>
  <dcterms:created xsi:type="dcterms:W3CDTF">2024-06-25T18:42:39Z</dcterms:created>
  <dcterms:modified xsi:type="dcterms:W3CDTF">2024-06-27T15:31:40Z</dcterms:modified>
</cp:coreProperties>
</file>